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82" r:id="rId4"/>
    <p:sldId id="283" r:id="rId5"/>
    <p:sldId id="284" r:id="rId6"/>
    <p:sldId id="285" r:id="rId7"/>
    <p:sldId id="289" r:id="rId8"/>
    <p:sldId id="286" r:id="rId9"/>
    <p:sldId id="287" r:id="rId10"/>
    <p:sldId id="277" r:id="rId11"/>
    <p:sldId id="275" r:id="rId12"/>
    <p:sldId id="270" r:id="rId13"/>
    <p:sldId id="267" r:id="rId14"/>
    <p:sldId id="268" r:id="rId15"/>
    <p:sldId id="269" r:id="rId16"/>
    <p:sldId id="265" r:id="rId17"/>
    <p:sldId id="266" r:id="rId18"/>
    <p:sldId id="258" r:id="rId19"/>
    <p:sldId id="260" r:id="rId20"/>
    <p:sldId id="272" r:id="rId21"/>
    <p:sldId id="261" r:id="rId22"/>
    <p:sldId id="273" r:id="rId23"/>
    <p:sldId id="262" r:id="rId24"/>
    <p:sldId id="263" r:id="rId25"/>
    <p:sldId id="274" r:id="rId26"/>
    <p:sldId id="29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eduroam-TH</a:t>
            </a:r>
            <a:r>
              <a:rPr lang="en-US" baseline="0"/>
              <a:t> roaming user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User!$B$2</c:f>
              <c:strCache>
                <c:ptCount val="1"/>
                <c:pt idx="0">
                  <c:v>Thai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User!$A$3:$A$9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User!$B$3:$B$9</c:f>
              <c:numCache>
                <c:formatCode>_-* #,##0_-;\-* #,##0_-;_-* "-"??_-;_-@_-</c:formatCode>
                <c:ptCount val="7"/>
                <c:pt idx="0">
                  <c:v>1694</c:v>
                </c:pt>
                <c:pt idx="1">
                  <c:v>2238</c:v>
                </c:pt>
                <c:pt idx="2">
                  <c:v>1652</c:v>
                </c:pt>
                <c:pt idx="3">
                  <c:v>2076</c:v>
                </c:pt>
                <c:pt idx="4">
                  <c:v>2331</c:v>
                </c:pt>
                <c:pt idx="5">
                  <c:v>2957</c:v>
                </c:pt>
                <c:pt idx="6">
                  <c:v>2380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CC-440C-B4ED-6EAD3FD6CAA9}"/>
            </c:ext>
          </c:extLst>
        </c:ser>
        <c:ser>
          <c:idx val="1"/>
          <c:order val="1"/>
          <c:tx>
            <c:strRef>
              <c:f>User!$C$2</c:f>
              <c:strCache>
                <c:ptCount val="1"/>
                <c:pt idx="0">
                  <c:v>Foreigner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User!$A$3:$A$9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User!$C$3:$C$9</c:f>
              <c:numCache>
                <c:formatCode>_-* #,##0_-;\-* #,##0_-;_-* "-"??_-;_-@_-</c:formatCode>
                <c:ptCount val="7"/>
                <c:pt idx="0">
                  <c:v>2406</c:v>
                </c:pt>
                <c:pt idx="1">
                  <c:v>3484</c:v>
                </c:pt>
                <c:pt idx="2">
                  <c:v>2837</c:v>
                </c:pt>
                <c:pt idx="3">
                  <c:v>3376</c:v>
                </c:pt>
                <c:pt idx="4">
                  <c:v>3521</c:v>
                </c:pt>
                <c:pt idx="5">
                  <c:v>4479</c:v>
                </c:pt>
                <c:pt idx="6">
                  <c:v>4010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CC-440C-B4ED-6EAD3FD6CAA9}"/>
            </c:ext>
          </c:extLst>
        </c:ser>
        <c:ser>
          <c:idx val="2"/>
          <c:order val="2"/>
          <c:tx>
            <c:strRef>
              <c:f>User!$D$2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User!$A$3:$A$9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User!$D$3:$D$9</c:f>
              <c:numCache>
                <c:formatCode>_-* #,##0_-;\-* #,##0_-;_-* "-"??_-;_-@_-</c:formatCode>
                <c:ptCount val="7"/>
                <c:pt idx="0">
                  <c:v>4100</c:v>
                </c:pt>
                <c:pt idx="1">
                  <c:v>5722</c:v>
                </c:pt>
                <c:pt idx="2">
                  <c:v>4489</c:v>
                </c:pt>
                <c:pt idx="3">
                  <c:v>5452</c:v>
                </c:pt>
                <c:pt idx="4">
                  <c:v>5852</c:v>
                </c:pt>
                <c:pt idx="5">
                  <c:v>7436</c:v>
                </c:pt>
                <c:pt idx="6">
                  <c:v>6390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CC-440C-B4ED-6EAD3FD6CA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40578688"/>
        <c:axId val="1140581600"/>
      </c:barChart>
      <c:catAx>
        <c:axId val="1140578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0581600"/>
        <c:crosses val="autoZero"/>
        <c:auto val="1"/>
        <c:lblAlgn val="ctr"/>
        <c:lblOffset val="100"/>
        <c:noMultiLvlLbl val="0"/>
      </c:catAx>
      <c:valAx>
        <c:axId val="1140581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0578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Total roaming user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314-47A1-9214-98AF85C148C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314-47A1-9214-98AF85C148C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User!$A$19:$B$19</c:f>
              <c:strCache>
                <c:ptCount val="2"/>
                <c:pt idx="0">
                  <c:v>Thai</c:v>
                </c:pt>
                <c:pt idx="1">
                  <c:v>Foreigner</c:v>
                </c:pt>
              </c:strCache>
            </c:strRef>
          </c:cat>
          <c:val>
            <c:numRef>
              <c:f>User!$A$20:$B$20</c:f>
              <c:numCache>
                <c:formatCode>_-* #,##0_-;\-* #,##0_-;_-* "-"??_-;_-@_-</c:formatCode>
                <c:ptCount val="2"/>
                <c:pt idx="0" formatCode="#,##0">
                  <c:v>7597</c:v>
                </c:pt>
                <c:pt idx="1">
                  <c:v>16045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314-47A1-9214-98AF85C148C9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baseline="0" dirty="0" smtClean="0">
                <a:effectLst/>
              </a:rPr>
              <a:t>Top 10 SP accessed by all user</a:t>
            </a:r>
            <a:endParaRPr lang="en-US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323633993708005E-2"/>
          <c:y val="0.15483050350716085"/>
          <c:w val="0.56599032132919025"/>
          <c:h val="0.7090213525853728"/>
        </c:manualLayout>
      </c:layout>
      <c:pieChart>
        <c:varyColors val="1"/>
        <c:ser>
          <c:idx val="0"/>
          <c:order val="0"/>
          <c:tx>
            <c:strRef>
              <c:f>SP!$E$2:$E$12</c:f>
              <c:strCache>
                <c:ptCount val="11"/>
                <c:pt idx="0">
                  <c:v>chula.ac.th</c:v>
                </c:pt>
                <c:pt idx="1">
                  <c:v>cmu.ac.th</c:v>
                </c:pt>
                <c:pt idx="2">
                  <c:v>su.ac.th</c:v>
                </c:pt>
                <c:pt idx="3">
                  <c:v>redcross.or.th</c:v>
                </c:pt>
                <c:pt idx="4">
                  <c:v>tu.ac.th</c:v>
                </c:pt>
                <c:pt idx="5">
                  <c:v>rmutp.ac.th</c:v>
                </c:pt>
                <c:pt idx="6">
                  <c:v>ku.ac.th</c:v>
                </c:pt>
                <c:pt idx="7">
                  <c:v>kku.ac.th</c:v>
                </c:pt>
                <c:pt idx="8">
                  <c:v>rmutk.ac.th</c:v>
                </c:pt>
                <c:pt idx="9">
                  <c:v>uni.net.th</c:v>
                </c:pt>
                <c:pt idx="10">
                  <c:v>others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C9A-4E75-974B-8564DB37CF8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C9A-4E75-974B-8564DB37CF8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C9A-4E75-974B-8564DB37CF8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C9A-4E75-974B-8564DB37CF8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DC9A-4E75-974B-8564DB37CF8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C9A-4E75-974B-8564DB37CF8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C9A-4E75-974B-8564DB37CF8E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DC9A-4E75-974B-8564DB37CF8E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DC9A-4E75-974B-8564DB37CF8E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DC9A-4E75-974B-8564DB37CF8E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DC9A-4E75-974B-8564DB37CF8E}"/>
              </c:ext>
            </c:extLst>
          </c:dPt>
          <c:dLbls>
            <c:dLbl>
              <c:idx val="10"/>
              <c:layout>
                <c:manualLayout>
                  <c:x val="-1.2169664600837874E-3"/>
                  <c:y val="2.74177917586604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DC9A-4E75-974B-8564DB37CF8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SP!$E$2:$E$11</c:f>
              <c:strCache>
                <c:ptCount val="10"/>
                <c:pt idx="0">
                  <c:v>chula.ac.th</c:v>
                </c:pt>
                <c:pt idx="1">
                  <c:v>cmu.ac.th</c:v>
                </c:pt>
                <c:pt idx="2">
                  <c:v>su.ac.th</c:v>
                </c:pt>
                <c:pt idx="3">
                  <c:v>redcross.or.th</c:v>
                </c:pt>
                <c:pt idx="4">
                  <c:v>tu.ac.th</c:v>
                </c:pt>
                <c:pt idx="5">
                  <c:v>rmutp.ac.th</c:v>
                </c:pt>
                <c:pt idx="6">
                  <c:v>ku.ac.th</c:v>
                </c:pt>
                <c:pt idx="7">
                  <c:v>kku.ac.th</c:v>
                </c:pt>
                <c:pt idx="8">
                  <c:v>rmutk.ac.th</c:v>
                </c:pt>
                <c:pt idx="9">
                  <c:v>uni.net.th</c:v>
                </c:pt>
              </c:strCache>
            </c:strRef>
          </c:cat>
          <c:val>
            <c:numRef>
              <c:f>SP!$D$2:$D$12</c:f>
              <c:numCache>
                <c:formatCode>_-* #,##0_-;\-* #,##0_-;_-* "-"??_-;_-@_-</c:formatCode>
                <c:ptCount val="11"/>
                <c:pt idx="0">
                  <c:v>4340</c:v>
                </c:pt>
                <c:pt idx="1">
                  <c:v>3166</c:v>
                </c:pt>
                <c:pt idx="2">
                  <c:v>2954</c:v>
                </c:pt>
                <c:pt idx="3">
                  <c:v>2871</c:v>
                </c:pt>
                <c:pt idx="4">
                  <c:v>2609</c:v>
                </c:pt>
                <c:pt idx="5">
                  <c:v>2319</c:v>
                </c:pt>
                <c:pt idx="6">
                  <c:v>2033</c:v>
                </c:pt>
                <c:pt idx="7">
                  <c:v>1902</c:v>
                </c:pt>
                <c:pt idx="8">
                  <c:v>944</c:v>
                </c:pt>
                <c:pt idx="9">
                  <c:v>887</c:v>
                </c:pt>
                <c:pt idx="10">
                  <c:v>9203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DC9A-4E75-974B-8564DB37CF8E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9280339669370405"/>
          <c:y val="7.790538924524E-2"/>
          <c:w val="0.23762992125984256"/>
          <c:h val="0.884839603382910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Top</a:t>
            </a:r>
            <a:r>
              <a:rPr lang="en-US" baseline="0" dirty="0"/>
              <a:t> </a:t>
            </a:r>
            <a:r>
              <a:rPr lang="en-US" baseline="0" dirty="0" smtClean="0"/>
              <a:t>10 SP </a:t>
            </a:r>
            <a:r>
              <a:rPr lang="en-US" baseline="0" dirty="0"/>
              <a:t>accessed </a:t>
            </a:r>
            <a:r>
              <a:rPr lang="en-US" baseline="0" dirty="0" smtClean="0"/>
              <a:t>by Thai user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4022852440697066E-2"/>
          <c:y val="8.8962024725014313E-2"/>
          <c:w val="0.58874294167843677"/>
          <c:h val="0.79009188878101466"/>
        </c:manualLayout>
      </c:layout>
      <c:pieChart>
        <c:varyColors val="1"/>
        <c:ser>
          <c:idx val="0"/>
          <c:order val="0"/>
          <c:tx>
            <c:strRef>
              <c:f>'SP-local'!$E$2:$E$12</c:f>
              <c:strCache>
                <c:ptCount val="11"/>
                <c:pt idx="0">
                  <c:v>chula.ac.th</c:v>
                </c:pt>
                <c:pt idx="1">
                  <c:v>cmu.ac.th</c:v>
                </c:pt>
                <c:pt idx="2">
                  <c:v>su.ac.th</c:v>
                </c:pt>
                <c:pt idx="3">
                  <c:v>redcross.or.th</c:v>
                </c:pt>
                <c:pt idx="4">
                  <c:v>tu.ac.th</c:v>
                </c:pt>
                <c:pt idx="5">
                  <c:v>rmutp.ac.th</c:v>
                </c:pt>
                <c:pt idx="6">
                  <c:v>ku.ac.th</c:v>
                </c:pt>
                <c:pt idx="7">
                  <c:v>kku.ac.th</c:v>
                </c:pt>
                <c:pt idx="8">
                  <c:v>eduroam.org</c:v>
                </c:pt>
                <c:pt idx="9">
                  <c:v>rmutk.ac.th</c:v>
                </c:pt>
                <c:pt idx="10">
                  <c:v>others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F10-43DA-9374-5C31AAE9509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F10-43DA-9374-5C31AAE9509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F10-43DA-9374-5C31AAE9509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F10-43DA-9374-5C31AAE9509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F10-43DA-9374-5C31AAE9509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F10-43DA-9374-5C31AAE9509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F10-43DA-9374-5C31AAE9509B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0F10-43DA-9374-5C31AAE9509B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0F10-43DA-9374-5C31AAE9509B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0F10-43DA-9374-5C31AAE9509B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0F10-43DA-9374-5C31AAE9509B}"/>
              </c:ext>
            </c:extLst>
          </c:dPt>
          <c:dLbls>
            <c:dLbl>
              <c:idx val="10"/>
              <c:layout>
                <c:manualLayout>
                  <c:x val="-7.2992306339332395E-4"/>
                  <c:y val="3.436353896482329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0F10-43DA-9374-5C31AAE950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'SP-local'!$E$2:$E$11</c:f>
              <c:strCache>
                <c:ptCount val="10"/>
                <c:pt idx="0">
                  <c:v>chula.ac.th</c:v>
                </c:pt>
                <c:pt idx="1">
                  <c:v>cmu.ac.th</c:v>
                </c:pt>
                <c:pt idx="2">
                  <c:v>su.ac.th</c:v>
                </c:pt>
                <c:pt idx="3">
                  <c:v>redcross.or.th</c:v>
                </c:pt>
                <c:pt idx="4">
                  <c:v>tu.ac.th</c:v>
                </c:pt>
                <c:pt idx="5">
                  <c:v>rmutp.ac.th</c:v>
                </c:pt>
                <c:pt idx="6">
                  <c:v>ku.ac.th</c:v>
                </c:pt>
                <c:pt idx="7">
                  <c:v>kku.ac.th</c:v>
                </c:pt>
                <c:pt idx="8">
                  <c:v>eduroam.org</c:v>
                </c:pt>
                <c:pt idx="9">
                  <c:v>rmutk.ac.th</c:v>
                </c:pt>
              </c:strCache>
            </c:strRef>
          </c:cat>
          <c:val>
            <c:numRef>
              <c:f>'SP-local'!$D$2:$D$12</c:f>
              <c:numCache>
                <c:formatCode>_-* #,##0_-;\-* #,##0_-;_-* "-"??_-;_-@_-</c:formatCode>
                <c:ptCount val="11"/>
                <c:pt idx="0">
                  <c:v>4339</c:v>
                </c:pt>
                <c:pt idx="1">
                  <c:v>3161</c:v>
                </c:pt>
                <c:pt idx="2">
                  <c:v>2951</c:v>
                </c:pt>
                <c:pt idx="3">
                  <c:v>2871</c:v>
                </c:pt>
                <c:pt idx="4">
                  <c:v>2606</c:v>
                </c:pt>
                <c:pt idx="5">
                  <c:v>2316</c:v>
                </c:pt>
                <c:pt idx="6">
                  <c:v>2032</c:v>
                </c:pt>
                <c:pt idx="7">
                  <c:v>1902</c:v>
                </c:pt>
                <c:pt idx="8">
                  <c:v>1007</c:v>
                </c:pt>
                <c:pt idx="9">
                  <c:v>944</c:v>
                </c:pt>
                <c:pt idx="10">
                  <c:v>9081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0F10-43DA-9374-5C31AAE950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3857135252958006"/>
          <c:y val="0.14146887269227884"/>
          <c:w val="0.23713416159007619"/>
          <c:h val="0.731883790453561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Top 10 user from IdP  access</a:t>
            </a:r>
            <a:r>
              <a:rPr lang="en-US" baseline="0"/>
              <a:t> other SP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8030189664464894E-2"/>
          <c:y val="0.13173213377674162"/>
          <c:w val="0.62057412387149913"/>
          <c:h val="0.77567822491646099"/>
        </c:manualLayout>
      </c:layout>
      <c:pieChart>
        <c:varyColors val="1"/>
        <c:ser>
          <c:idx val="0"/>
          <c:order val="0"/>
          <c:tx>
            <c:strRef>
              <c:f>'IdP-local'!$E$2:$E$12</c:f>
              <c:strCache>
                <c:ptCount val="11"/>
                <c:pt idx="0">
                  <c:v>lru.ac.th</c:v>
                </c:pt>
                <c:pt idx="1">
                  <c:v>chula.ac.th</c:v>
                </c:pt>
                <c:pt idx="2">
                  <c:v>kmutnb.ac.th</c:v>
                </c:pt>
                <c:pt idx="3">
                  <c:v>cmu.ac.th</c:v>
                </c:pt>
                <c:pt idx="4">
                  <c:v>buu.ac.th</c:v>
                </c:pt>
                <c:pt idx="5">
                  <c:v>ku.ac.th</c:v>
                </c:pt>
                <c:pt idx="6">
                  <c:v>rmuti.ac.th</c:v>
                </c:pt>
                <c:pt idx="7">
                  <c:v>kku.ac.th</c:v>
                </c:pt>
                <c:pt idx="8">
                  <c:v>kmutt.ac.th</c:v>
                </c:pt>
                <c:pt idx="9">
                  <c:v>rmutt.ac.th</c:v>
                </c:pt>
                <c:pt idx="10">
                  <c:v>others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94D-40C3-AE05-2772CF22A3E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94D-40C3-AE05-2772CF22A3E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94D-40C3-AE05-2772CF22A3E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94D-40C3-AE05-2772CF22A3E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194D-40C3-AE05-2772CF22A3E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94D-40C3-AE05-2772CF22A3E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194D-40C3-AE05-2772CF22A3E9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194D-40C3-AE05-2772CF22A3E9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194D-40C3-AE05-2772CF22A3E9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194D-40C3-AE05-2772CF22A3E9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194D-40C3-AE05-2772CF22A3E9}"/>
              </c:ext>
            </c:extLst>
          </c:dPt>
          <c:dLbls>
            <c:dLbl>
              <c:idx val="10"/>
              <c:layout>
                <c:manualLayout>
                  <c:x val="2.0477077832785056E-2"/>
                  <c:y val="1.318556872756516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194D-40C3-AE05-2772CF22A3E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'IdP-local'!$E$2:$E$11</c:f>
              <c:strCache>
                <c:ptCount val="10"/>
                <c:pt idx="0">
                  <c:v>lru.ac.th</c:v>
                </c:pt>
                <c:pt idx="1">
                  <c:v>chula.ac.th</c:v>
                </c:pt>
                <c:pt idx="2">
                  <c:v>kmutnb.ac.th</c:v>
                </c:pt>
                <c:pt idx="3">
                  <c:v>cmu.ac.th</c:v>
                </c:pt>
                <c:pt idx="4">
                  <c:v>buu.ac.th</c:v>
                </c:pt>
                <c:pt idx="5">
                  <c:v>ku.ac.th</c:v>
                </c:pt>
                <c:pt idx="6">
                  <c:v>rmuti.ac.th</c:v>
                </c:pt>
                <c:pt idx="7">
                  <c:v>kku.ac.th</c:v>
                </c:pt>
                <c:pt idx="8">
                  <c:v>kmutt.ac.th</c:v>
                </c:pt>
                <c:pt idx="9">
                  <c:v>rmutt.ac.th</c:v>
                </c:pt>
              </c:strCache>
            </c:strRef>
          </c:cat>
          <c:val>
            <c:numRef>
              <c:f>'IdP-local'!$D$2:$D$12</c:f>
              <c:numCache>
                <c:formatCode>_-* #,##0_-;\-* #,##0_-;_-* "-"??_-;_-@_-</c:formatCode>
                <c:ptCount val="11"/>
                <c:pt idx="0">
                  <c:v>1758</c:v>
                </c:pt>
                <c:pt idx="1">
                  <c:v>1256</c:v>
                </c:pt>
                <c:pt idx="2">
                  <c:v>553</c:v>
                </c:pt>
                <c:pt idx="3">
                  <c:v>282</c:v>
                </c:pt>
                <c:pt idx="4">
                  <c:v>274</c:v>
                </c:pt>
                <c:pt idx="5">
                  <c:v>267</c:v>
                </c:pt>
                <c:pt idx="6">
                  <c:v>257</c:v>
                </c:pt>
                <c:pt idx="7">
                  <c:v>242</c:v>
                </c:pt>
                <c:pt idx="8">
                  <c:v>241</c:v>
                </c:pt>
                <c:pt idx="9">
                  <c:v>231</c:v>
                </c:pt>
                <c:pt idx="10">
                  <c:v>2245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194D-40C3-AE05-2772CF22A3E9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7698902793597016"/>
          <c:y val="0.17419873363287217"/>
          <c:w val="0.23743571270450539"/>
          <c:h val="0.746705221169387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DD179-C2E7-4CFC-9F2C-D63F6AF511B4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F32E-8794-42CB-8A6C-FD303579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615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DD179-C2E7-4CFC-9F2C-D63F6AF511B4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F32E-8794-42CB-8A6C-FD303579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31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DD179-C2E7-4CFC-9F2C-D63F6AF511B4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F32E-8794-42CB-8A6C-FD303579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987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DD179-C2E7-4CFC-9F2C-D63F6AF511B4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F32E-8794-42CB-8A6C-FD303579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633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DD179-C2E7-4CFC-9F2C-D63F6AF511B4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F32E-8794-42CB-8A6C-FD303579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79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DD179-C2E7-4CFC-9F2C-D63F6AF511B4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F32E-8794-42CB-8A6C-FD303579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2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DD179-C2E7-4CFC-9F2C-D63F6AF511B4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F32E-8794-42CB-8A6C-FD303579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998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DD179-C2E7-4CFC-9F2C-D63F6AF511B4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F32E-8794-42CB-8A6C-FD303579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302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DD179-C2E7-4CFC-9F2C-D63F6AF511B4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F32E-8794-42CB-8A6C-FD303579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258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DD179-C2E7-4CFC-9F2C-D63F6AF511B4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F32E-8794-42CB-8A6C-FD303579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76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DD179-C2E7-4CFC-9F2C-D63F6AF511B4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BF32E-8794-42CB-8A6C-FD303579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285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DD179-C2E7-4CFC-9F2C-D63F6AF511B4}" type="datetimeFigureOut">
              <a:rPr lang="en-US" smtClean="0"/>
              <a:t>7/19/2017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BF32E-8794-42CB-8A6C-FD30357940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238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2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2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13686"/>
            <a:ext cx="9144000" cy="2387600"/>
          </a:xfrm>
        </p:spPr>
        <p:txBody>
          <a:bodyPr/>
          <a:lstStyle/>
          <a:p>
            <a:r>
              <a:rPr lang="en-US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eduroam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Monitoring and Usage Statistic Report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93361"/>
            <a:ext cx="9144000" cy="1655762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th-TH" sz="33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นายเกรียงศักดิ์ เหล็กดี (</a:t>
            </a:r>
            <a:r>
              <a:rPr lang="en-US" sz="33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UniNet</a:t>
            </a:r>
            <a:r>
              <a:rPr lang="en-US" sz="33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</a:p>
          <a:p>
            <a:pPr algn="r"/>
            <a:r>
              <a:rPr lang="th-TH" sz="33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นายประกาย นาดี (มหาวิทยาลัยเทคโนโลยีราชมงคล อีสาน)</a:t>
            </a:r>
          </a:p>
          <a:p>
            <a:pPr algn="r"/>
            <a:r>
              <a:rPr lang="en-US" sz="2800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20 </a:t>
            </a:r>
            <a:r>
              <a:rPr lang="th-TH" sz="2800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กรกฎาคม </a:t>
            </a:r>
            <a:r>
              <a:rPr lang="en-US" sz="2800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2560</a:t>
            </a:r>
          </a:p>
          <a:p>
            <a:pPr algn="r"/>
            <a:r>
              <a:rPr lang="en-US" sz="2800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WUNCA#35 </a:t>
            </a:r>
            <a:r>
              <a:rPr lang="th-TH" sz="2800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มหาวิทยาลัยราชภัฎรำไพพรรณี</a:t>
            </a:r>
            <a:endParaRPr lang="en-US" sz="2800" i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6988"/>
            <a:ext cx="12192000" cy="122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77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eduroam</a:t>
            </a:r>
            <a:r>
              <a:rPr lang="en-US" sz="5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TH Monitoring</a:t>
            </a:r>
            <a:endParaRPr lang="en-US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8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วัตถุประสงค์ของเครื่องมือ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แสดงสถานะการให้บริการของ </a:t>
            </a:r>
            <a:r>
              <a:rPr lang="en-US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IdP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SP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ทดสอบการให้บริการของ </a:t>
            </a:r>
            <a:r>
              <a:rPr lang="en-US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IdP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SP</a:t>
            </a:r>
          </a:p>
          <a:p>
            <a:pPr marL="0" indent="0">
              <a:buNone/>
            </a:pP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โดยใช้วิธีการทดสอบทั้งกับ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IdP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SP</a:t>
            </a:r>
            <a:endParaRPr lang="th-TH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คัดแยกข้อมูลการให้บริการของแต่ละสถาบัน</a:t>
            </a:r>
            <a:endParaRPr lang="en-US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ออกรายงานประวัติของสถานะการให้บริการ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eduroam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ของสถาบัน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อื่นๆ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5928" y="721893"/>
            <a:ext cx="6626094" cy="582973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34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สถานะการบริการในภาพรวม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0612" y="1405731"/>
            <a:ext cx="10010775" cy="51911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27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สถานะการทำงานของ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radius server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b="34841"/>
          <a:stretch/>
        </p:blipFill>
        <p:spPr>
          <a:xfrm>
            <a:off x="839769" y="1823040"/>
            <a:ext cx="10514032" cy="383180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69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สถานะการให้บริการ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5216" y="1798976"/>
            <a:ext cx="9982200" cy="37528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436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สถิติผู้ใช้งาน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5850" y="1800984"/>
            <a:ext cx="10020300" cy="38576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09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สถิติการโรมมิ่งระหว่างประเทศ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429" y="1702720"/>
            <a:ext cx="10690404" cy="47341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11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สถิติการโรมมิ่งระหว่างสถาบัน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431" y="1814513"/>
            <a:ext cx="10588370" cy="465847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14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ประเภทความผิดปกติที่สามารถวิเคราะห์ได้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ความผิดปกติที่เกิดจาก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IDP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ความผิดปกติที่เกิดจาก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SP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ความผิดปกติที่เกิดจาก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User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81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ความผิดปกติที่เกิดจาก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IDP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สถานะการทำงานของ </a:t>
            </a: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r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adius server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ผิดปกติ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off-line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สถิติการบริการของ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IDP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ผิดปกติ หรือ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off-line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ผู้ใช้ของสถาบันไปใช้งาน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SP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อื่นไม่ได้เลย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0770" y="2468482"/>
            <a:ext cx="5188199" cy="34871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19489" y="3400375"/>
            <a:ext cx="4363954" cy="323046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47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eduroam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eduroam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บริการเครือข่ายโรมมิ่งเพื่อการศึกษาและวิจัยสำหรับนักศึกษาและบุคลากรของสถาบันการศึกษาที่เป็นสมาชิกเครือข่าย </a:t>
            </a:r>
            <a:r>
              <a:rPr lang="en-US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eduroam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เพื่ออำนวยความสะดวกในการใช้งานเครือข่ายอินเตอร์เน็ตได้ โดยอยู่ภายใต้เงื่อนไขการใช้งานของสถาบันผู้ให้บริการเครือข่าย (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Service Provider)</a:t>
            </a:r>
          </a:p>
          <a:p>
            <a:endParaRPr lang="th-TH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pic>
        <p:nvPicPr>
          <p:cNvPr id="1026" name="Picture 2" descr="How to Aces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210" y="3421270"/>
            <a:ext cx="9437580" cy="2197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116181" y="3236604"/>
            <a:ext cx="4828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IdP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33875" y="3236604"/>
            <a:ext cx="409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16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สาเหตุของปัญหาที่ทำให้เกิดความผิดปกติกับ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IDP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radius server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ผิดปกติ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off-line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ไม่ได้กำหนดให้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radius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รับการตรวจสอบด้วย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status-server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จาก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NRO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เกิดความผิดปกติกับฐานข้อมูลผู้ใช้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5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ความผิดปกติที่เกิดจาก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SP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สถานะการทำงานของ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radius server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ผิดปกติ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off-line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ไม่พบว่ามีผู้ใช้ของสถาบันอื่นมาใช้บริการเลย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0676" y="2494712"/>
            <a:ext cx="5058133" cy="2811214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1657843" y="2959765"/>
            <a:ext cx="4430127" cy="3642853"/>
            <a:chOff x="1886452" y="2862173"/>
            <a:chExt cx="4400550" cy="3824669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886452" y="2862173"/>
              <a:ext cx="4400550" cy="188595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886452" y="4791367"/>
              <a:ext cx="4371975" cy="1895475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82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สาเหตุของปัญหาที่ทำให้เกิดความผิดปกติกับ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SP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radius server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ผิดปกติ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off-line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ไม่ได้กำหนดให้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radius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รับการตรวจสอบด้วย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status-server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จาก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NRO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เกิดความผิดพลาดจากการเชื่อมต่อระหว่างอุปกรณ์บริการเครือข่ายไร้สายกับ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radius server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24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ความผิดปกติที่เกิดจาก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User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ชื่อบัญชีไม่ถูกรูปแบบ</a:t>
            </a:r>
          </a:p>
          <a:p>
            <a:pPr lvl="1"/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username	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	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NRO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ตรวจไม่พบ เนื่องจาก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SP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เป็นผู้คัดกรอง</a:t>
            </a:r>
            <a:endParaRPr lang="en-US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/>
            <a:r>
              <a:rPr lang="en-US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username@invalid.realm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เช่น </a:t>
            </a:r>
            <a:r>
              <a:rPr lang="en-US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username@rmuti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, username@rmut.ac.th,</a:t>
            </a:r>
            <a:b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username@rmuti.xx.th</a:t>
            </a:r>
            <a:endParaRPr lang="th-TH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lvl="1" indent="0">
              <a:buNone/>
            </a:pPr>
            <a:endParaRPr lang="th-TH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8925" y="1774912"/>
            <a:ext cx="5324474" cy="4750266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933202" y="4259182"/>
            <a:ext cx="5178841" cy="2136940"/>
            <a:chOff x="415843" y="4385760"/>
            <a:chExt cx="4876800" cy="1878012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15843" y="4385760"/>
              <a:ext cx="4876800" cy="1085850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15843" y="5606547"/>
              <a:ext cx="4800600" cy="657225"/>
            </a:xfrm>
            <a:prstGeom prst="rect">
              <a:avLst/>
            </a:prstGeom>
          </p:spPr>
        </p:pic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823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ความผิดปกติที่เกิดจาก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User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รหัสผ่านไม่ถูกต้อง</a:t>
            </a:r>
          </a:p>
          <a:p>
            <a:pPr lvl="1"/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พิจารณาจากกรณีผู้ใช้บางคนใช้ได้ บางคนใช้ไม่ได้ โดยเฉพาะจาก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SP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เดียวกัน</a:t>
            </a:r>
          </a:p>
          <a:p>
            <a:pPr lvl="1"/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หากใช้ไม่ได้จาก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SP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ใด ให้พิจารณาการให้บริการของ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SP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นั้นว่ามี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realm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อื่นสามารถใช้ได้หรือไม่</a:t>
            </a:r>
            <a:endParaRPr lang="en-US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0856" y="3545931"/>
            <a:ext cx="4895850" cy="10763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0856" y="4622256"/>
            <a:ext cx="4857750" cy="9810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3462" y="3545931"/>
            <a:ext cx="4924425" cy="240982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637730" y="5030905"/>
            <a:ext cx="211851" cy="185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590981" y="3583171"/>
            <a:ext cx="211851" cy="185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36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สาเหตุของปัญหาที่ทำให้เกิดความผิดปกติในระดับผู้ใช้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ขาดการประชาสัมพันธ์วิธีการใช้งานอย่างถูกต้อง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ผู้ใช้ไม่สามารถทดสอบการเชื่อมต่อก่อนการเดินทางไปยังสถาบันอื่น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064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ขอบคุณครับ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23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eduroam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statistics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eduroam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continues to grow in 2016, </a:t>
            </a:r>
            <a:r>
              <a:rPr lang="en-US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http://www.eduroam.org/news, 7th March 2017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2016 was another year of growth and expansion for </a:t>
            </a:r>
            <a:r>
              <a:rPr lang="en-US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eduroam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with a 23% increase in international authentications. 85 countries now take part in </a:t>
            </a:r>
            <a:r>
              <a:rPr lang="en-US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eduroam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around the world.</a:t>
            </a:r>
            <a:b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In total, the </a:t>
            </a:r>
            <a:r>
              <a:rPr lang="en-US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eduroam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AuthN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system recorded more than 592 million international authentications.</a:t>
            </a:r>
            <a:endParaRPr lang="th-TH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50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eduroam</a:t>
            </a:r>
            <a:r>
              <a:rPr lang="en-US" sz="5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5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TH </a:t>
            </a:r>
            <a:r>
              <a:rPr lang="en-US" sz="5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Usage Statistic Report</a:t>
            </a:r>
            <a:endParaRPr lang="en-US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39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4639" y="930367"/>
            <a:ext cx="6308495" cy="555030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พัฒนาโดย มหาวิทยาลัยเกษตรศาสตร์</a:t>
            </a:r>
            <a:r>
              <a:rPr lang="en-US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รศ.ดร.อนันต์ ผลเพิ่ม</a:t>
            </a:r>
            <a:r>
              <a:rPr lang="en-US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</a:t>
            </a:r>
            <a:r>
              <a:rPr lang="th-TH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ผศ.ดร.อภิรักษ์ จันทร์สร้าง</a:t>
            </a:r>
            <a:r>
              <a:rPr lang="en-US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รศ.สุรศักดิ์ สงวนพงษ์   ผศ.ดร.พีรวัฒน์ วัฒนพงศ์</a:t>
            </a:r>
            <a:r>
              <a:rPr lang="en-US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คุณสุรชัย คุณพีรพงษ์ </a:t>
            </a:r>
            <a:r>
              <a:rPr lang="en-US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และ คุณเกรียงศักดิ์ </a:t>
            </a:r>
            <a:endParaRPr lang="en-US" i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ใช้ซอฟท์แวร์ </a:t>
            </a:r>
            <a:r>
              <a:rPr lang="en-US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Kibana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ดำเนินการวิเคราะห์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Log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จาก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NRO</a:t>
            </a:r>
            <a:b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i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https://www.elastic.co/products/kibana)</a:t>
            </a:r>
          </a:p>
          <a:p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http://monitor-eduroam.uni.net.th</a:t>
            </a:r>
            <a:endParaRPr lang="en-US" i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i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33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สถิติจำนวนสมาชิกที่ใช้บริการ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eduroam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ระหว่าง มกราคม – กรกฎาคม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2560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สมาชิกทั้งหมด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23,642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8476167"/>
              </p:ext>
            </p:extLst>
          </p:nvPr>
        </p:nvGraphicFramePr>
        <p:xfrm>
          <a:off x="4728411" y="1880018"/>
          <a:ext cx="6625389" cy="4431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6638776"/>
              </p:ext>
            </p:extLst>
          </p:nvPr>
        </p:nvGraphicFramePr>
        <p:xfrm>
          <a:off x="838200" y="3116179"/>
          <a:ext cx="3300663" cy="3060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73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10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อันดับสถาบันที่ได้ให้บริการมากที่สุด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ระหว่าง มกราคม – กรกฎาคม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2560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สถาบันที่ได้ให้บริการจำนวน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57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สถาบัน</a:t>
            </a:r>
            <a:endParaRPr lang="en-US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6381853"/>
              </p:ext>
            </p:extLst>
          </p:nvPr>
        </p:nvGraphicFramePr>
        <p:xfrm>
          <a:off x="5003800" y="1270000"/>
          <a:ext cx="6613165" cy="5118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01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10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อันดับสถาบันที่ให้บริการกับสมาชิกในประเทศมากที่สุด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ระหว่าง มกราคม – กรกฎาคม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2560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สถาบันที่ได้ให้บริการจำนวน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57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สถาบัน</a:t>
            </a:r>
            <a:endParaRPr lang="en-US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318626"/>
              </p:ext>
            </p:extLst>
          </p:nvPr>
        </p:nvGraphicFramePr>
        <p:xfrm>
          <a:off x="4584032" y="1419726"/>
          <a:ext cx="7032933" cy="5053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73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10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สถาบันที่ผู้ใช้ไปใช้บริการ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eduroam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ในสถาบันอื่นมากที่สุด</a:t>
            </a:r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ระหว่าง มกราคม – กรกฎาคม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2560</a:t>
            </a: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สถาบันที่มีผู้ใช้ไปใช้บริการที่สถาบันอื่น</a:t>
            </a:r>
            <a:b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 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70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สถาบัน</a:t>
            </a:r>
            <a:endParaRPr lang="en-US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1932" y="0"/>
            <a:ext cx="1150067" cy="1167063"/>
          </a:xfrm>
          <a:prstGeom prst="rect">
            <a:avLst/>
          </a:prstGeom>
        </p:spPr>
      </p:pic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6518121"/>
              </p:ext>
            </p:extLst>
          </p:nvPr>
        </p:nvGraphicFramePr>
        <p:xfrm>
          <a:off x="5366085" y="1532187"/>
          <a:ext cx="6184232" cy="49167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601" y="52638"/>
            <a:ext cx="59055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15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1792</TotalTime>
  <Words>541</Words>
  <Application>Microsoft Office PowerPoint</Application>
  <PresentationFormat>Widescreen</PresentationFormat>
  <Paragraphs>80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TH SarabunPSK</vt:lpstr>
      <vt:lpstr>Office Theme</vt:lpstr>
      <vt:lpstr>eduroam Monitoring and Usage Statistic Report</vt:lpstr>
      <vt:lpstr>eduroam</vt:lpstr>
      <vt:lpstr>eduroam statistics</vt:lpstr>
      <vt:lpstr>PowerPoint Presentation</vt:lpstr>
      <vt:lpstr>PowerPoint Presentation</vt:lpstr>
      <vt:lpstr>สถิติจำนวนสมาชิกที่ใช้บริการ eduroam</vt:lpstr>
      <vt:lpstr>10 อันดับสถาบันที่ได้ให้บริการมากที่สุด</vt:lpstr>
      <vt:lpstr>10 อันดับสถาบันที่ให้บริการกับสมาชิกในประเทศมากที่สุด</vt:lpstr>
      <vt:lpstr>10 สถาบันที่ผู้ใช้ไปใช้บริการ eduroam ในสถาบันอื่นมากที่สุด</vt:lpstr>
      <vt:lpstr>PowerPoint Presentation</vt:lpstr>
      <vt:lpstr>วัตถุประสงค์ของเครื่องมือ</vt:lpstr>
      <vt:lpstr>สถานะการบริการในภาพรวม</vt:lpstr>
      <vt:lpstr>สถานะการทำงานของ radius server</vt:lpstr>
      <vt:lpstr>สถานะการให้บริการ</vt:lpstr>
      <vt:lpstr>สถิติผู้ใช้งาน</vt:lpstr>
      <vt:lpstr>สถิติการโรมมิ่งระหว่างประเทศ</vt:lpstr>
      <vt:lpstr>สถิติการโรมมิ่งระหว่างสถาบัน</vt:lpstr>
      <vt:lpstr>ประเภทความผิดปกติที่สามารถวิเคราะห์ได้</vt:lpstr>
      <vt:lpstr>ความผิดปกติที่เกิดจาก IDP</vt:lpstr>
      <vt:lpstr>สาเหตุของปัญหาที่ทำให้เกิดความผิดปกติกับ IDP</vt:lpstr>
      <vt:lpstr>ความผิดปกติที่เกิดจาก SP</vt:lpstr>
      <vt:lpstr>สาเหตุของปัญหาที่ทำให้เกิดความผิดปกติกับ SP</vt:lpstr>
      <vt:lpstr>ความผิดปกติที่เกิดจาก User</vt:lpstr>
      <vt:lpstr>ความผิดปกติที่เกิดจาก User</vt:lpstr>
      <vt:lpstr>สาเหตุของปัญหาที่ทำให้เกิดความผิดปกติในระดับผู้ใช้</vt:lpstr>
      <vt:lpstr>ขอบคุณครับ</vt:lpstr>
    </vt:vector>
  </TitlesOfParts>
  <Company>RMUTi, Thailand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ประกาย นาดี</dc:creator>
  <cp:lastModifiedBy>ประกาย นาดี</cp:lastModifiedBy>
  <cp:revision>36</cp:revision>
  <dcterms:created xsi:type="dcterms:W3CDTF">2017-07-19T04:18:59Z</dcterms:created>
  <dcterms:modified xsi:type="dcterms:W3CDTF">2017-07-20T10:11:50Z</dcterms:modified>
</cp:coreProperties>
</file>