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9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gif" ContentType="image/gif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7"/>
  </p:notesMasterIdLst>
  <p:sldIdLst>
    <p:sldId id="257" r:id="rId2"/>
    <p:sldId id="260" r:id="rId3"/>
    <p:sldId id="258" r:id="rId4"/>
    <p:sldId id="259" r:id="rId5"/>
    <p:sldId id="261" r:id="rId6"/>
    <p:sldId id="337" r:id="rId7"/>
    <p:sldId id="338" r:id="rId8"/>
    <p:sldId id="339" r:id="rId9"/>
    <p:sldId id="262" r:id="rId10"/>
    <p:sldId id="263" r:id="rId11"/>
    <p:sldId id="264" r:id="rId12"/>
    <p:sldId id="340" r:id="rId13"/>
    <p:sldId id="341" r:id="rId14"/>
    <p:sldId id="342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292" r:id="rId41"/>
    <p:sldId id="293" r:id="rId42"/>
    <p:sldId id="294" r:id="rId43"/>
    <p:sldId id="295" r:id="rId44"/>
    <p:sldId id="296" r:id="rId45"/>
    <p:sldId id="297" r:id="rId46"/>
    <p:sldId id="298" r:id="rId47"/>
    <p:sldId id="299" r:id="rId48"/>
    <p:sldId id="300" r:id="rId49"/>
    <p:sldId id="301" r:id="rId50"/>
    <p:sldId id="302" r:id="rId51"/>
    <p:sldId id="303" r:id="rId52"/>
    <p:sldId id="304" r:id="rId53"/>
    <p:sldId id="305" r:id="rId54"/>
    <p:sldId id="306" r:id="rId55"/>
    <p:sldId id="307" r:id="rId56"/>
    <p:sldId id="308" r:id="rId57"/>
    <p:sldId id="309" r:id="rId58"/>
    <p:sldId id="343" r:id="rId59"/>
    <p:sldId id="310" r:id="rId60"/>
    <p:sldId id="311" r:id="rId61"/>
    <p:sldId id="312" r:id="rId62"/>
    <p:sldId id="313" r:id="rId63"/>
    <p:sldId id="314" r:id="rId64"/>
    <p:sldId id="315" r:id="rId65"/>
    <p:sldId id="316" r:id="rId66"/>
    <p:sldId id="317" r:id="rId67"/>
    <p:sldId id="318" r:id="rId68"/>
    <p:sldId id="319" r:id="rId69"/>
    <p:sldId id="320" r:id="rId70"/>
    <p:sldId id="321" r:id="rId71"/>
    <p:sldId id="322" r:id="rId72"/>
    <p:sldId id="323" r:id="rId73"/>
    <p:sldId id="324" r:id="rId74"/>
    <p:sldId id="325" r:id="rId75"/>
    <p:sldId id="326" r:id="rId76"/>
    <p:sldId id="327" r:id="rId77"/>
    <p:sldId id="328" r:id="rId78"/>
    <p:sldId id="329" r:id="rId79"/>
    <p:sldId id="330" r:id="rId80"/>
    <p:sldId id="331" r:id="rId81"/>
    <p:sldId id="332" r:id="rId82"/>
    <p:sldId id="333" r:id="rId83"/>
    <p:sldId id="334" r:id="rId84"/>
    <p:sldId id="335" r:id="rId85"/>
    <p:sldId id="336" r:id="rId86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222" y="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presProps" Target="presProps.xml"/><Relationship Id="rId9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3AA330ED-1F01-4A91-AC68-0DDE60A5F729}" type="datetimeFigureOut">
              <a:rPr lang="en-US" smtClean="0"/>
              <a:pPr/>
              <a:t>3/30/2013</a:t>
            </a:fld>
            <a:endParaRPr lang="en-US"/>
          </a:p>
        </p:txBody>
      </p:sp>
      <p:sp>
        <p:nvSpPr>
          <p:cNvPr id="4" name="ตัวยึด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US"/>
          </a:p>
        </p:txBody>
      </p:sp>
      <p:sp>
        <p:nvSpPr>
          <p:cNvPr id="5" name="ตัวยึด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A49444D-64DB-48AA-9537-510EF7B76E8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ชื่อเรื่อง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7" name="ชื่อเรื่องรอง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h-TH" smtClean="0"/>
              <a:t>คลิกเพื่อแก้ไขลักษณะชื่อเรื่องรองต้นแบบ</a:t>
            </a:r>
            <a:endParaRPr kumimoji="0" lang="en-US"/>
          </a:p>
        </p:txBody>
      </p:sp>
      <p:sp>
        <p:nvSpPr>
          <p:cNvPr id="30" name="ตัวยึดวันที่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4CF30-0BA1-47A8-BC9B-4E3735731940}" type="datetime1">
              <a:rPr lang="en-US" smtClean="0"/>
              <a:pPr/>
              <a:t>3/30/2013</a:t>
            </a:fld>
            <a:endParaRPr lang="en-US"/>
          </a:p>
        </p:txBody>
      </p:sp>
      <p:sp>
        <p:nvSpPr>
          <p:cNvPr id="19" name="ตัวยึดท้ายกระดา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ตัวยึดหมายเลขภาพนิ่ง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E8CB0-6CA7-42D8-AE09-C8BF00B6D9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7DC80-17EC-4E1F-B207-F0798C8C593A}" type="datetime1">
              <a:rPr lang="en-US" smtClean="0"/>
              <a:pPr/>
              <a:t>3/30/2013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E8CB0-6CA7-42D8-AE09-C8BF00B6D9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51A7A-A672-4B73-8AD8-C90A944A8FF3}" type="datetime1">
              <a:rPr lang="en-US" smtClean="0"/>
              <a:pPr/>
              <a:t>3/30/2013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E8CB0-6CA7-42D8-AE09-C8BF00B6D9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35D4E-36E7-434B-9E6F-8E86E310521D}" type="datetime1">
              <a:rPr lang="en-US" smtClean="0"/>
              <a:pPr/>
              <a:t>3/30/2013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E8CB0-6CA7-42D8-AE09-C8BF00B6D9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30F4B-08D3-4620-8656-07223AA7B5ED}" type="datetime1">
              <a:rPr lang="en-US" smtClean="0"/>
              <a:pPr/>
              <a:t>3/30/2013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E8CB0-6CA7-42D8-AE09-C8BF00B6D9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3CF55-FDDA-4B0C-8E9A-1BBB63B98AD4}" type="datetime1">
              <a:rPr lang="en-US" smtClean="0"/>
              <a:pPr/>
              <a:t>3/30/2013</a:t>
            </a:fld>
            <a:endParaRPr lang="en-US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E8CB0-6CA7-42D8-AE09-C8BF00B6D9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เนื้อหา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25A4-B2DA-469C-B040-0AA2E16C79AC}" type="datetime1">
              <a:rPr lang="en-US" smtClean="0"/>
              <a:pPr/>
              <a:t>3/30/2013</a:t>
            </a:fld>
            <a:endParaRPr lang="en-US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E8CB0-6CA7-42D8-AE09-C8BF00B6D9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8583-D7C9-4E0E-839C-B2F7A413CE9A}" type="datetime1">
              <a:rPr lang="en-US" smtClean="0"/>
              <a:pPr/>
              <a:t>3/30/2013</a:t>
            </a:fld>
            <a:endParaRPr lang="en-US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E8CB0-6CA7-42D8-AE09-C8BF00B6D9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E6930-D56A-45F0-A0AC-97AF1CD27BC2}" type="datetime1">
              <a:rPr lang="en-US" smtClean="0"/>
              <a:pPr/>
              <a:t>3/30/2013</a:t>
            </a:fld>
            <a:endParaRPr lang="en-US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E8CB0-6CA7-42D8-AE09-C8BF00B6D9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D980F-14E3-476B-8EA3-29AE9539117E}" type="datetime1">
              <a:rPr lang="en-US" smtClean="0"/>
              <a:pPr/>
              <a:t>3/30/2013</a:t>
            </a:fld>
            <a:endParaRPr lang="en-US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E8CB0-6CA7-42D8-AE09-C8BF00B6D9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ตัดและมนมุมสี่เหลี่ยมหนึ่งมุม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สามเหลี่ยมมุมฉาก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2532A-53CB-48F5-9510-AA89BC3CE98A}" type="datetime1">
              <a:rPr lang="en-US" smtClean="0"/>
              <a:pPr/>
              <a:t>3/30/2013</a:t>
            </a:fld>
            <a:endParaRPr lang="en-US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3DE8CB0-6CA7-42D8-AE09-C8BF00B6D9C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h-TH" smtClean="0"/>
              <a:t>คลิกไอคอนเพื่อเพิ่มรูปภาพ</a:t>
            </a:r>
            <a:endParaRPr kumimoji="0" lang="en-US" dirty="0"/>
          </a:p>
        </p:txBody>
      </p:sp>
      <p:sp>
        <p:nvSpPr>
          <p:cNvPr id="10" name="รูปแบบอิสระ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รูปแบบอิสระ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รูปแบบอิสระ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รูปแบบอิสระ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ตัวยึดชื่อเรื่อง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0" name="ตัวยึดข้อความ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kumimoji="0" lang="th-TH" smtClean="0"/>
              <a:t>ระดับที่สอง</a:t>
            </a:r>
          </a:p>
          <a:p>
            <a:pPr lvl="2" eaLnBrk="1" latinLnBrk="0" hangingPunct="1"/>
            <a:r>
              <a:rPr kumimoji="0" lang="th-TH" smtClean="0"/>
              <a:t>ระดับที่สาม</a:t>
            </a:r>
          </a:p>
          <a:p>
            <a:pPr lvl="3" eaLnBrk="1" latinLnBrk="0" hangingPunct="1"/>
            <a:r>
              <a:rPr kumimoji="0" lang="th-TH" smtClean="0"/>
              <a:t>ระดับที่สี่</a:t>
            </a:r>
          </a:p>
          <a:p>
            <a:pPr lvl="4" eaLnBrk="1" latinLnBrk="0" hangingPunct="1"/>
            <a:r>
              <a:rPr kumimoji="0" lang="th-TH" smtClean="0"/>
              <a:t>ระดับที่ห้า</a:t>
            </a:r>
            <a:endParaRPr kumimoji="0" lang="en-US"/>
          </a:p>
        </p:txBody>
      </p:sp>
      <p:sp>
        <p:nvSpPr>
          <p:cNvPr id="10" name="ตัวยึดวันที่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4D0C64-C421-41C7-A49D-4CC285CF33B2}" type="datetime1">
              <a:rPr lang="en-US" smtClean="0"/>
              <a:pPr/>
              <a:t>3/30/2013</a:t>
            </a:fld>
            <a:endParaRPr lang="en-US"/>
          </a:p>
        </p:txBody>
      </p:sp>
      <p:sp>
        <p:nvSpPr>
          <p:cNvPr id="22" name="ตัวยึดท้ายกระดาษ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ตัวยึดหมายเลขภาพนิ่ง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3DE8CB0-6CA7-42D8-AE09-C8BF00B6D9CE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กลุ่ม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รูปแบบอิสระ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รูปแบบอิสระ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3000" y="1714500"/>
            <a:ext cx="7086600" cy="32861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h-TH" sz="7200" dirty="0" smtClean="0">
                <a:latin typeface="Angsana New" pitchFamily="18" charset="-34"/>
                <a:cs typeface="Angsana New" pitchFamily="18" charset="-34"/>
              </a:rPr>
              <a:t>กระบวนการผลิตซอฟต์แวร์ (</a:t>
            </a:r>
            <a:r>
              <a:rPr lang="en-US" sz="7200" dirty="0" smtClean="0">
                <a:latin typeface="Angsana New" pitchFamily="18" charset="-34"/>
                <a:cs typeface="Angsana New" pitchFamily="18" charset="-34"/>
              </a:rPr>
              <a:t>Software Process)</a:t>
            </a:r>
            <a:endParaRPr lang="en-US" sz="7200" dirty="0">
              <a:solidFill>
                <a:schemeClr val="bg2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8" name="ตัวยึดหมายเลขภาพนิ่ง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B48CB6-2799-402C-B95F-5C1BE8A965AB}" type="slidenum">
              <a:rPr lang="en-US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V-Shaped model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716016" y="3573016"/>
            <a:ext cx="4427984" cy="2623592"/>
          </a:xfrm>
          <a:prstGeom prst="rect">
            <a:avLst/>
          </a:prstGeom>
        </p:spPr>
        <p:txBody>
          <a:bodyPr/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h-TH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เป็น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Model </a:t>
            </a:r>
            <a:r>
              <a:rPr kumimoji="0" lang="th-TH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ที่เน้นการตรวจสอบ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(verification)</a:t>
            </a:r>
            <a:r>
              <a:rPr kumimoji="0" lang="th-TH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และการรับรองความถูกต้อง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(validation)</a:t>
            </a:r>
            <a:r>
              <a:rPr kumimoji="0" lang="th-TH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ควบคู่กันไป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h-TH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การทดสอบของผลิตภัณฑ์กระทำขนานกันไปกับการวางแผนในการพัฒนา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Software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9458" name="Picture 2" descr="http://1.bp.blogspot.com/-puUJFe5lFHk/T4iml5pOc9I/AAAAAAAACb8/yKMKNb_ff8g/s1600/V-Shape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12776"/>
            <a:ext cx="5867235" cy="3744416"/>
          </a:xfrm>
          <a:prstGeom prst="rect">
            <a:avLst/>
          </a:prstGeom>
          <a:noFill/>
        </p:spPr>
      </p:pic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E8CB0-6CA7-42D8-AE09-C8BF00B6D9C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92088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V-Shaped model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E8CB0-6CA7-42D8-AE09-C8BF00B6D9CE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57200" y="1124744"/>
            <a:ext cx="4038600" cy="4495800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Project and Requirements Planning </a:t>
            </a: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</a:t>
            </a:r>
            <a:r>
              <a:rPr kumimoji="0" lang="th-TH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การจัดสรรทรัพยากร</a:t>
            </a:r>
            <a:endParaRPr kumimoji="0" lang="en-US" sz="240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en-US" sz="240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Product Requirements and Specification Analysis </a:t>
            </a: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</a:t>
            </a:r>
            <a:r>
              <a:rPr kumimoji="0" lang="th-TH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กำหนด</a:t>
            </a: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spec</a:t>
            </a:r>
            <a:r>
              <a:rPr kumimoji="0" lang="th-TH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ที่สมบูรณ์ของ</a:t>
            </a: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Software</a:t>
            </a: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en-US" sz="240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Architecture or High-Level Design </a:t>
            </a: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</a:t>
            </a:r>
            <a:r>
              <a:rPr kumimoji="0" lang="th-TH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กำหนดวิธีการทำงานที่ตอบสนองต่อการออกแบบ</a:t>
            </a: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Software</a:t>
            </a: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en-US" sz="240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Detailed Design </a:t>
            </a: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</a:t>
            </a:r>
            <a:r>
              <a:rPr kumimoji="0" lang="th-TH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การพัฒนาอัลกอริทึมสำหรับองค์ประกอบต่าง ๆ</a:t>
            </a:r>
            <a:endParaRPr kumimoji="0" lang="en-US" sz="240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en-US" sz="240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en-US" sz="240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4724400" y="1124744"/>
            <a:ext cx="4038600" cy="4495800"/>
          </a:xfrm>
          <a:prstGeom prst="rect">
            <a:avLst/>
          </a:prstGeom>
        </p:spPr>
        <p:txBody>
          <a:bodyPr/>
          <a:lstStyle/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Production, operation and maintenance </a:t>
            </a: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</a:t>
            </a:r>
            <a:r>
              <a:rPr kumimoji="0" lang="th-TH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การเพิ่มประสิทธิภาพและการแก้ไข</a:t>
            </a:r>
            <a:endParaRPr kumimoji="0" lang="en-US" sz="240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System and acceptance testing </a:t>
            </a: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</a:t>
            </a:r>
            <a:r>
              <a:rPr kumimoji="0" lang="th-TH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ตรวจสอบสภาพแวดล้อมของ</a:t>
            </a: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Software</a:t>
            </a: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en-US" sz="240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Integration and Testing</a:t>
            </a: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</a:t>
            </a:r>
            <a:r>
              <a:rPr kumimoji="0" lang="th-TH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ตรวจสอบการเชื่อมต่อแต่ละ</a:t>
            </a: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Module</a:t>
            </a:r>
            <a:r>
              <a:rPr kumimoji="0" lang="th-TH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ว่าถูกต้องหรือไม่</a:t>
            </a:r>
            <a:endParaRPr kumimoji="0" lang="en-US" sz="240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en-US" sz="240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Unit testing </a:t>
            </a: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</a:t>
            </a:r>
            <a:r>
              <a:rPr kumimoji="0" lang="th-TH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ตรวจสอบการทำงานของแต่</a:t>
            </a: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module</a:t>
            </a:r>
            <a:r>
              <a:rPr kumimoji="0" lang="th-TH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ว่าทำงานถูกต้องตามเป้าหมาย</a:t>
            </a:r>
            <a:endParaRPr kumimoji="0" lang="en-US" sz="240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en-US" sz="240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Coding – </a:t>
            </a:r>
            <a:r>
              <a:rPr kumimoji="0" lang="th-TH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เปลี่ยน</a:t>
            </a: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Algorithm</a:t>
            </a:r>
            <a:r>
              <a:rPr kumimoji="0" lang="th-TH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เป็น </a:t>
            </a: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Software</a:t>
            </a:r>
          </a:p>
          <a:p>
            <a:pPr marL="274320" marR="0" lvl="0" indent="-27432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Tx/>
              <a:buNone/>
              <a:tabLst/>
              <a:defRPr/>
            </a:pPr>
            <a:endParaRPr kumimoji="0" lang="en-US" sz="240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864096"/>
          </a:xfrm>
        </p:spPr>
        <p:txBody>
          <a:bodyPr>
            <a:normAutofit/>
          </a:bodyPr>
          <a:lstStyle/>
          <a:p>
            <a:r>
              <a:rPr lang="th-TH" sz="4000" b="1" dirty="0" smtClean="0">
                <a:solidFill>
                  <a:schemeClr val="accent2">
                    <a:lumMod val="75000"/>
                  </a:schemeClr>
                </a:solidFill>
              </a:rPr>
              <a:t>ข้อดีของ</a:t>
            </a:r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</a:rPr>
              <a:t> V-Shaped model</a:t>
            </a:r>
            <a:endParaRPr lang="en-US" sz="4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389120"/>
          </a:xfrm>
        </p:spPr>
        <p:txBody>
          <a:bodyPr>
            <a:normAutofit/>
          </a:bodyPr>
          <a:lstStyle/>
          <a:p>
            <a:r>
              <a:rPr lang="th-TH" sz="3200" dirty="0" smtClean="0"/>
              <a:t>เน้นการวางแผนสำหรับการ</a:t>
            </a:r>
            <a:r>
              <a:rPr lang="en-US" sz="3200" dirty="0" smtClean="0"/>
              <a:t> Verification </a:t>
            </a:r>
            <a:r>
              <a:rPr lang="th-TH" sz="3200" dirty="0" smtClean="0"/>
              <a:t>และ</a:t>
            </a:r>
            <a:r>
              <a:rPr lang="en-US" sz="3200" dirty="0" smtClean="0"/>
              <a:t> Validation </a:t>
            </a:r>
            <a:r>
              <a:rPr lang="th-TH" sz="3200" dirty="0" smtClean="0"/>
              <a:t>ของผลิตภัณฑ์ในขั้นเริ่มต้นของการพัฒนาผลิตภัณฑ์</a:t>
            </a:r>
            <a:endParaRPr lang="en-US" sz="3200" dirty="0" smtClean="0"/>
          </a:p>
          <a:p>
            <a:r>
              <a:rPr lang="th-TH" sz="3200" dirty="0" smtClean="0"/>
              <a:t>งานที่ส่งมอบต้องสามารถทดสอบได้ทุกขั้นตอน</a:t>
            </a:r>
          </a:p>
          <a:p>
            <a:r>
              <a:rPr lang="th-TH" sz="3200" dirty="0" smtClean="0"/>
              <a:t>สามารถติดตามความก้าวหน้าได้ทุกขั้นตอน</a:t>
            </a:r>
          </a:p>
          <a:p>
            <a:r>
              <a:rPr lang="th-TH" sz="3200" dirty="0" smtClean="0"/>
              <a:t>เข้าใจง่ายและใช้งานได้ง่าย</a:t>
            </a:r>
            <a:endParaRPr lang="en-US" sz="3200" dirty="0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E8CB0-6CA7-42D8-AE09-C8BF00B6D9C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864096"/>
          </a:xfrm>
        </p:spPr>
        <p:txBody>
          <a:bodyPr>
            <a:normAutofit/>
          </a:bodyPr>
          <a:lstStyle/>
          <a:p>
            <a:r>
              <a:rPr lang="th-TH" sz="4000" b="1" dirty="0" smtClean="0">
                <a:solidFill>
                  <a:schemeClr val="accent2">
                    <a:lumMod val="75000"/>
                  </a:schemeClr>
                </a:solidFill>
              </a:rPr>
              <a:t>ข้อด้อยของ </a:t>
            </a:r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</a:rPr>
              <a:t>V-Shaped Model</a:t>
            </a:r>
            <a:endParaRPr lang="en-US" sz="4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51784"/>
          </a:xfrm>
        </p:spPr>
        <p:txBody>
          <a:bodyPr>
            <a:normAutofit/>
          </a:bodyPr>
          <a:lstStyle/>
          <a:p>
            <a:r>
              <a:rPr lang="th-TH" sz="3600" dirty="0" smtClean="0"/>
              <a:t>ยากต่อการจัดการเหตุการณ์ที่เกิดขึ้นพร้อมกัน</a:t>
            </a:r>
          </a:p>
          <a:p>
            <a:r>
              <a:rPr lang="th-TH" sz="3600" dirty="0" smtClean="0"/>
              <a:t>ยากต่อการจัดการกับ </a:t>
            </a:r>
            <a:r>
              <a:rPr lang="en-US" sz="3600" dirty="0" smtClean="0"/>
              <a:t>Requirement</a:t>
            </a:r>
            <a:r>
              <a:rPr lang="th-TH" sz="3600" dirty="0" smtClean="0"/>
              <a:t> ที่มีการเปลี่ยนแปลงบ่อยๆ</a:t>
            </a:r>
          </a:p>
          <a:p>
            <a:r>
              <a:rPr lang="th-TH" sz="3600" dirty="0" smtClean="0"/>
              <a:t>ไม่มีระบบการจัดการความเสี่ยง</a:t>
            </a:r>
            <a:r>
              <a:rPr lang="en-US" sz="3600" dirty="0" smtClean="0"/>
              <a:t> (Risk Management)</a:t>
            </a:r>
            <a:endParaRPr lang="en-US" sz="3600" dirty="0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E8CB0-6CA7-42D8-AE09-C8BF00B6D9CE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4000" b="1" dirty="0" smtClean="0">
                <a:solidFill>
                  <a:schemeClr val="accent2">
                    <a:lumMod val="75000"/>
                  </a:schemeClr>
                </a:solidFill>
              </a:rPr>
              <a:t>จะใช้</a:t>
            </a:r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</a:rPr>
              <a:t> V-shaped Model</a:t>
            </a:r>
            <a:r>
              <a:rPr lang="th-TH" sz="4000" b="1" dirty="0" smtClean="0">
                <a:solidFill>
                  <a:schemeClr val="accent2">
                    <a:lumMod val="75000"/>
                  </a:schemeClr>
                </a:solidFill>
              </a:rPr>
              <a:t> เมื่อไร</a:t>
            </a:r>
            <a:endParaRPr lang="en-US" sz="4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200" dirty="0" smtClean="0"/>
              <a:t>ใช้ในระบบที่ต้องการความเสถียรสูง</a:t>
            </a:r>
            <a:r>
              <a:rPr lang="en-US" sz="3200" dirty="0" smtClean="0"/>
              <a:t> (high reliability) </a:t>
            </a:r>
            <a:r>
              <a:rPr lang="th-TH" sz="3200" dirty="0" smtClean="0"/>
              <a:t>เช่น ระบบเกี่ยวการจัดการภายในโรงพยาบาล (</a:t>
            </a:r>
            <a:r>
              <a:rPr lang="en-US" sz="3200" dirty="0" smtClean="0"/>
              <a:t>hospital patient control applications</a:t>
            </a:r>
            <a:r>
              <a:rPr lang="th-TH" sz="3200" dirty="0" smtClean="0"/>
              <a:t>)</a:t>
            </a:r>
          </a:p>
          <a:p>
            <a:r>
              <a:rPr lang="th-TH" sz="3200" dirty="0" smtClean="0"/>
              <a:t>ระบบที่มี </a:t>
            </a:r>
            <a:r>
              <a:rPr lang="en-US" sz="3200" dirty="0" smtClean="0"/>
              <a:t>Requirement</a:t>
            </a:r>
            <a:r>
              <a:rPr lang="th-TH" sz="3200" dirty="0" smtClean="0"/>
              <a:t> ที่พร้อมและค่อนข้างครบถ้วน</a:t>
            </a:r>
            <a:endParaRPr lang="en-US" sz="3200" dirty="0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E8CB0-6CA7-42D8-AE09-C8BF00B6D9CE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Spiral model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Picture 5" descr="ms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250" y="1557338"/>
            <a:ext cx="5905500" cy="4738687"/>
          </a:xfrm>
          <a:prstGeom prst="rect">
            <a:avLst/>
          </a:prstGeom>
          <a:noFill/>
        </p:spPr>
      </p:pic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E8CB0-6CA7-42D8-AE09-C8BF00B6D9CE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Spiral model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251520" y="1340768"/>
            <a:ext cx="8353425" cy="4772025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7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h-TH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แบบจำลอง</a:t>
            </a:r>
            <a:r>
              <a:rPr kumimoji="0" lang="th-TH" sz="4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 </a:t>
            </a:r>
            <a:r>
              <a:rPr kumimoji="0" lang="en-US" sz="4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spiral</a:t>
            </a:r>
            <a:r>
              <a:rPr kumimoji="0" lang="th-TH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 แบ่งออกได้เป็นส่วนย่อยๆ โดยปกติจะแบ่งเป็น 3 ส่วน หรือ 6 ส่วนงานเช่น</a:t>
            </a:r>
          </a:p>
          <a:p>
            <a:pPr marL="640080" marR="0" lvl="1" indent="-246888" algn="l" defTabSz="914400" rtl="0" eaLnBrk="1" fontAlgn="auto" latinLnBrk="0" hangingPunct="1">
              <a:lnSpc>
                <a:spcPct val="7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th-TH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การติดต่อสื่อสารกันระหว่างผู้ใช้ และผู้พัฒนาระบบ</a:t>
            </a:r>
          </a:p>
          <a:p>
            <a:pPr marL="640080" marR="0" lvl="1" indent="-246888" algn="l" defTabSz="914400" rtl="0" eaLnBrk="1" fontAlgn="auto" latinLnBrk="0" hangingPunct="1">
              <a:lnSpc>
                <a:spcPct val="7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th-TH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การวางแผน </a:t>
            </a:r>
          </a:p>
          <a:p>
            <a:pPr marL="640080" marR="0" lvl="1" indent="-246888" algn="l" defTabSz="914400" rtl="0" eaLnBrk="1" fontAlgn="auto" latinLnBrk="0" hangingPunct="1">
              <a:lnSpc>
                <a:spcPct val="7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th-TH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การวิเคราะห์ความเสี่ยง </a:t>
            </a:r>
          </a:p>
          <a:p>
            <a:pPr marL="640080" marR="0" lvl="1" indent="-246888" algn="l" defTabSz="914400" rtl="0" eaLnBrk="1" fontAlgn="auto" latinLnBrk="0" hangingPunct="1">
              <a:lnSpc>
                <a:spcPct val="7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th-TH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วิศวกรรม</a:t>
            </a:r>
          </a:p>
          <a:p>
            <a:pPr marL="640080" marR="0" lvl="1" indent="-246888" algn="l" defTabSz="914400" rtl="0" eaLnBrk="1" fontAlgn="auto" latinLnBrk="0" hangingPunct="1">
              <a:lnSpc>
                <a:spcPct val="7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th-TH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การสร้างและนำไปใช้ </a:t>
            </a:r>
          </a:p>
          <a:p>
            <a:pPr marL="640080" marR="0" lvl="1" indent="-246888" algn="l" defTabSz="914400" rtl="0" eaLnBrk="1" fontAlgn="auto" latinLnBrk="0" hangingPunct="1">
              <a:lnSpc>
                <a:spcPct val="7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th-TH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การประเมินผลจากผู้ใช้ </a:t>
            </a:r>
            <a:endParaRPr kumimoji="0" lang="th-TH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4711_AtNoon_Regular" pitchFamily="2" charset="0"/>
              <a:ea typeface="+mn-ea"/>
              <a:cs typeface="+mn-cs"/>
            </a:endParaRPr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E8CB0-6CA7-42D8-AE09-C8BF00B6D9CE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Spiral model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h-TH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แต่ละรอบของการทำซ้ำ</a:t>
            </a:r>
          </a:p>
          <a:p>
            <a:pPr marL="640080" marR="0" lvl="1" indent="-2468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th-TH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วิเคราะห์ความเสี่ยง</a:t>
            </a:r>
          </a:p>
          <a:p>
            <a:pPr marL="640080" marR="0" lvl="1" indent="-2468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th-TH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พัฒนาต้นแบบสำหรับตรวจสอบความเป็นไปได้และความต้องการ</a:t>
            </a:r>
          </a:p>
          <a:p>
            <a:pPr marL="640080" marR="0" lvl="1" indent="-2468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th-TH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เมื่อพบความเสี่ยงผู้จัดการโครงการจะต้องตัดสินใจทีจะกำจัดหรือลดความเสี่ยง</a:t>
            </a:r>
            <a:endParaRPr kumimoji="0" lang="th-TH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4711_AtNoon_Regular" pitchFamily="2" charset="0"/>
              <a:ea typeface="+mn-ea"/>
              <a:cs typeface="+mn-cs"/>
            </a:endParaRPr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E8CB0-6CA7-42D8-AE09-C8BF00B6D9CE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Spiral model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h-TH" sz="4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แต่ละรอบของการทำซ้ำ</a:t>
            </a:r>
          </a:p>
          <a:p>
            <a:pPr marL="640080" marR="0" lvl="1" indent="-2468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th-TH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วิเคราะห์ความเสี่ยง</a:t>
            </a:r>
          </a:p>
          <a:p>
            <a:pPr marL="640080" marR="0" lvl="1" indent="-2468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th-TH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พัฒนาต้นแบบสำหรับตรวจสอบความเป็นไปได้และความต้องการ</a:t>
            </a:r>
          </a:p>
          <a:p>
            <a:pPr marL="640080" marR="0" lvl="1" indent="-2468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th-TH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เมื่อพบความเสี่ยงผู้จัดการโครงการจะต้องตัดสินใจทีจะกำจัดหรือลดความเสี่ยง</a:t>
            </a:r>
            <a:endParaRPr kumimoji="0" lang="th-TH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4711_AtNoon_Regular" pitchFamily="2" charset="0"/>
              <a:ea typeface="+mn-ea"/>
              <a:cs typeface="+mn-cs"/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E8CB0-6CA7-42D8-AE09-C8BF00B6D9CE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008112"/>
          </a:xfrm>
        </p:spPr>
        <p:txBody>
          <a:bodyPr/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Spiral model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h-TH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ปัญหาของการใช้แบบจำลองบันไดเวียน ในการพัฒนาซอฟต์แวร์ คือการโน้มน้าวให้ผู้ใช้ระบบเห็นชอบกับวิธีการที่เป็นกระบวนทำซ้ำแบบมีวิวัฒนาการ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h-TH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   ความสำเร็จของการใช้ แบบจำลองบันไดเวียน  ผู้พัฒนาจะต้องมีความเชี่ยวชาญในด้านการประเมินผลความเสี่ยง </a:t>
            </a:r>
            <a:endParaRPr kumimoji="0" lang="th-TH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4711_AtNoon_Regular" pitchFamily="2" charset="0"/>
              <a:ea typeface="+mn-ea"/>
              <a:cs typeface="+mn-cs"/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E8CB0-6CA7-42D8-AE09-C8BF00B6D9CE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SDLC (Software Development Life Cycle)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h-TH" sz="2800" b="1" dirty="0" smtClean="0">
                <a:solidFill>
                  <a:srgbClr val="002060"/>
                </a:solidFill>
              </a:rPr>
              <a:t>วงจรการพัฒนาระบบ </a:t>
            </a:r>
            <a:r>
              <a:rPr lang="th-TH" sz="2800" dirty="0" smtClean="0">
                <a:solidFill>
                  <a:srgbClr val="002060"/>
                </a:solidFill>
              </a:rPr>
              <a:t>คือ กระบวนการทางความคิด ( </a:t>
            </a:r>
            <a:r>
              <a:rPr lang="en-US" sz="2800" dirty="0" smtClean="0">
                <a:solidFill>
                  <a:srgbClr val="002060"/>
                </a:solidFill>
              </a:rPr>
              <a:t>Logical Process)</a:t>
            </a:r>
            <a:r>
              <a:rPr lang="th-TH" sz="2800" dirty="0" smtClean="0">
                <a:solidFill>
                  <a:srgbClr val="002060"/>
                </a:solidFill>
              </a:rPr>
              <a:t>ในการพัฒนาระบบสารสนเทศเพื่อแก้ปัญหาทางธุรกิจ</a:t>
            </a:r>
            <a:br>
              <a:rPr lang="th-TH" sz="2800" dirty="0" smtClean="0">
                <a:solidFill>
                  <a:srgbClr val="002060"/>
                </a:solidFill>
              </a:rPr>
            </a:br>
            <a:r>
              <a:rPr lang="th-TH" sz="2800" dirty="0" smtClean="0">
                <a:solidFill>
                  <a:srgbClr val="002060"/>
                </a:solidFill>
              </a:rPr>
              <a:t>และตอบสนองความต้องการของผู้ใช้ได้ โดยภายในวงจรนั้นแบ่งกระบวนการพัฒนาออกเป็นระยะ ( </a:t>
            </a:r>
            <a:r>
              <a:rPr lang="en-US" sz="2800" dirty="0" smtClean="0">
                <a:solidFill>
                  <a:srgbClr val="002060"/>
                </a:solidFill>
              </a:rPr>
              <a:t>Phase ) </a:t>
            </a:r>
            <a:r>
              <a:rPr lang="th-TH" sz="2800" dirty="0" smtClean="0">
                <a:solidFill>
                  <a:srgbClr val="002060"/>
                </a:solidFill>
              </a:rPr>
              <a:t>ได้แก่ ระยะการวางแผน</a:t>
            </a:r>
            <a:br>
              <a:rPr lang="th-TH" sz="2800" dirty="0" smtClean="0">
                <a:solidFill>
                  <a:srgbClr val="002060"/>
                </a:solidFill>
              </a:rPr>
            </a:br>
            <a:r>
              <a:rPr lang="th-TH" sz="2800" dirty="0" smtClean="0">
                <a:solidFill>
                  <a:srgbClr val="002060"/>
                </a:solidFill>
              </a:rPr>
              <a:t>( </a:t>
            </a:r>
            <a:r>
              <a:rPr lang="en-US" sz="2800" dirty="0" smtClean="0">
                <a:solidFill>
                  <a:srgbClr val="002060"/>
                </a:solidFill>
              </a:rPr>
              <a:t>Planning Phase) </a:t>
            </a:r>
            <a:r>
              <a:rPr lang="th-TH" sz="2800" dirty="0" smtClean="0">
                <a:solidFill>
                  <a:srgbClr val="002060"/>
                </a:solidFill>
              </a:rPr>
              <a:t>ระยะการวิเคราะห์ ( </a:t>
            </a:r>
            <a:r>
              <a:rPr lang="en-US" sz="2800" dirty="0" smtClean="0">
                <a:solidFill>
                  <a:srgbClr val="002060"/>
                </a:solidFill>
              </a:rPr>
              <a:t>Analysis Phase) </a:t>
            </a:r>
            <a:r>
              <a:rPr lang="th-TH" sz="2800" dirty="0" smtClean="0">
                <a:solidFill>
                  <a:srgbClr val="002060"/>
                </a:solidFill>
              </a:rPr>
              <a:t>ระยะการออกแบบ ( </a:t>
            </a:r>
            <a:r>
              <a:rPr lang="en-US" sz="2800" dirty="0" smtClean="0">
                <a:solidFill>
                  <a:srgbClr val="002060"/>
                </a:solidFill>
              </a:rPr>
              <a:t>Design Phase) </a:t>
            </a:r>
            <a:r>
              <a:rPr lang="th-TH" sz="2800" dirty="0" smtClean="0">
                <a:solidFill>
                  <a:srgbClr val="002060"/>
                </a:solidFill>
              </a:rPr>
              <a:t>และระยะการสร้างและพัฒนา</a:t>
            </a:r>
            <a:br>
              <a:rPr lang="th-TH" sz="2800" dirty="0" smtClean="0">
                <a:solidFill>
                  <a:srgbClr val="002060"/>
                </a:solidFill>
              </a:rPr>
            </a:br>
            <a:r>
              <a:rPr lang="th-TH" sz="2800" dirty="0" smtClean="0">
                <a:solidFill>
                  <a:srgbClr val="002060"/>
                </a:solidFill>
              </a:rPr>
              <a:t>( </a:t>
            </a:r>
            <a:r>
              <a:rPr lang="en-US" sz="2800" dirty="0" smtClean="0">
                <a:solidFill>
                  <a:srgbClr val="002060"/>
                </a:solidFill>
              </a:rPr>
              <a:t>Implementation Phase )</a:t>
            </a:r>
            <a:r>
              <a:rPr lang="th-TH" sz="2800" dirty="0" smtClean="0">
                <a:solidFill>
                  <a:srgbClr val="002060"/>
                </a:solidFill>
              </a:rPr>
              <a:t>โดยแต่ละระยะจะประกอบไปด้วยขั้นตอน ( </a:t>
            </a:r>
            <a:r>
              <a:rPr lang="en-US" sz="2800" dirty="0" smtClean="0">
                <a:solidFill>
                  <a:srgbClr val="002060"/>
                </a:solidFill>
              </a:rPr>
              <a:t>Steps ) </a:t>
            </a:r>
            <a:r>
              <a:rPr lang="th-TH" sz="2800" dirty="0" smtClean="0">
                <a:solidFill>
                  <a:srgbClr val="002060"/>
                </a:solidFill>
              </a:rPr>
              <a:t>ต่าง ๆ ซึ่งแต่ละโครงการพัฒนาระบบจะมีการแบ่ง</a:t>
            </a:r>
            <a:br>
              <a:rPr lang="th-TH" sz="2800" dirty="0" smtClean="0">
                <a:solidFill>
                  <a:srgbClr val="002060"/>
                </a:solidFill>
              </a:rPr>
            </a:br>
            <a:r>
              <a:rPr lang="th-TH" sz="2800" dirty="0" smtClean="0">
                <a:solidFill>
                  <a:srgbClr val="002060"/>
                </a:solidFill>
              </a:rPr>
              <a:t>ระยะและขั้นตอนในแต่ละระยะแตกต่างกัน ทำให้ปัจจุบันมีรูปแบบของวงจรการพัฒนาระบบแตกแขนงออกไปมาก</a:t>
            </a:r>
            <a:br>
              <a:rPr lang="th-TH" sz="2800" dirty="0" smtClean="0">
                <a:solidFill>
                  <a:srgbClr val="002060"/>
                </a:solidFill>
              </a:rPr>
            </a:b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E8CB0-6CA7-42D8-AE09-C8BF00B6D9C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Spiral model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h-TH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เป็น 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model </a:t>
            </a:r>
            <a:r>
              <a:rPr kumimoji="0" lang="th-TH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ที่ใช้ความเสี่ยงเป็นเครื่องตัดสินใจว่าจะกระทำอะไรต่อไป (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risk</a:t>
            </a:r>
            <a:r>
              <a:rPr kumimoji="0" lang="th-TH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-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driven</a:t>
            </a:r>
            <a:r>
              <a:rPr kumimoji="0" lang="th-TH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)</a:t>
            </a:r>
          </a:p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th-TH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ขั้นตอนในแต่ละรอบ</a:t>
            </a:r>
          </a:p>
          <a:p>
            <a:pPr marL="640080" marR="0" lvl="1" indent="-246888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th-TH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วิเคราะห์เป้าหมาย  แนวทางเลือกต่างๆ  เงื่อนไขต่างๆ</a:t>
            </a:r>
          </a:p>
          <a:p>
            <a:pPr marL="640080" marR="0" lvl="1" indent="-246888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th-TH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วิเคราะห์ความเสี่ยง</a:t>
            </a:r>
          </a:p>
          <a:p>
            <a:pPr marL="640080" marR="0" lvl="1" indent="-246888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th-TH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พยายามลดความเสี่ยงนั้น เช่น ทำ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Prototype </a:t>
            </a:r>
            <a:r>
              <a:rPr kumimoji="0" lang="th-TH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เพื่อทดสอบ</a:t>
            </a:r>
          </a:p>
          <a:p>
            <a:pPr marL="640080" marR="0" lvl="1" indent="-246888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th-TH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พัฒนา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product</a:t>
            </a:r>
            <a:endParaRPr kumimoji="0" lang="th-TH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4711_AtNoon_Regular" pitchFamily="2" charset="0"/>
              <a:ea typeface="+mn-ea"/>
              <a:cs typeface="+mn-cs"/>
            </a:endParaRPr>
          </a:p>
          <a:p>
            <a:pPr marL="640080" marR="0" lvl="1" indent="-246888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th-TH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นำ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product </a:t>
            </a:r>
            <a:r>
              <a:rPr kumimoji="0" lang="th-TH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4711_AtNoon_Regular" pitchFamily="2" charset="0"/>
                <a:ea typeface="+mn-ea"/>
                <a:cs typeface="+mn-cs"/>
              </a:rPr>
              <a:t>ให้ลูกค้าทดสอบ</a:t>
            </a:r>
          </a:p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th-TH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4711_AtNoon_Regular" pitchFamily="2" charset="0"/>
              <a:ea typeface="+mn-ea"/>
              <a:cs typeface="+mn-cs"/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E8CB0-6CA7-42D8-AE09-C8BF00B6D9CE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188640"/>
            <a:ext cx="8305800" cy="1008112"/>
          </a:xfrm>
        </p:spPr>
        <p:txBody>
          <a:bodyPr/>
          <a:lstStyle/>
          <a:p>
            <a:r>
              <a:rPr lang="en-US" sz="4000" b="1" dirty="0">
                <a:solidFill>
                  <a:schemeClr val="accent2">
                    <a:lumMod val="75000"/>
                  </a:schemeClr>
                </a:solidFill>
              </a:rPr>
              <a:t>Iterative and Incremental Model</a:t>
            </a:r>
            <a:endParaRPr lang="th-TH" sz="4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1066800" y="2362200"/>
            <a:ext cx="990600" cy="304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/>
              <a:t>Requirement1</a:t>
            </a:r>
            <a:endParaRPr lang="th-TH" sz="1200"/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1295400" y="2819400"/>
            <a:ext cx="533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/>
              <a:t>SA</a:t>
            </a:r>
            <a:endParaRPr lang="th-TH" b="1"/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1295400" y="3429000"/>
            <a:ext cx="533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/>
              <a:t>SD</a:t>
            </a:r>
            <a:endParaRPr lang="th-TH" b="1"/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1295400" y="4038600"/>
            <a:ext cx="533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/>
              <a:t>Imp</a:t>
            </a:r>
            <a:endParaRPr lang="th-TH" b="1"/>
          </a:p>
        </p:txBody>
      </p:sp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1295400" y="4648200"/>
            <a:ext cx="533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/>
              <a:t>Op</a:t>
            </a:r>
            <a:endParaRPr lang="th-TH" b="1"/>
          </a:p>
        </p:txBody>
      </p:sp>
      <p:sp>
        <p:nvSpPr>
          <p:cNvPr id="11275" name="Line 11"/>
          <p:cNvSpPr>
            <a:spLocks noChangeShapeType="1"/>
          </p:cNvSpPr>
          <p:nvPr/>
        </p:nvSpPr>
        <p:spPr bwMode="auto">
          <a:xfrm>
            <a:off x="1524000" y="3276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76" name="Line 12"/>
          <p:cNvSpPr>
            <a:spLocks noChangeShapeType="1"/>
          </p:cNvSpPr>
          <p:nvPr/>
        </p:nvSpPr>
        <p:spPr bwMode="auto">
          <a:xfrm>
            <a:off x="1524000" y="3886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77" name="Line 13"/>
          <p:cNvSpPr>
            <a:spLocks noChangeShapeType="1"/>
          </p:cNvSpPr>
          <p:nvPr/>
        </p:nvSpPr>
        <p:spPr bwMode="auto">
          <a:xfrm>
            <a:off x="1524000" y="4495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78" name="Line 14"/>
          <p:cNvSpPr>
            <a:spLocks noChangeShapeType="1"/>
          </p:cNvSpPr>
          <p:nvPr/>
        </p:nvSpPr>
        <p:spPr bwMode="auto">
          <a:xfrm>
            <a:off x="1524000" y="5105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79" name="Line 15"/>
          <p:cNvSpPr>
            <a:spLocks noChangeShapeType="1"/>
          </p:cNvSpPr>
          <p:nvPr/>
        </p:nvSpPr>
        <p:spPr bwMode="auto">
          <a:xfrm>
            <a:off x="1524000" y="2667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80" name="Text Box 16"/>
          <p:cNvSpPr txBox="1">
            <a:spLocks noChangeArrowheads="1"/>
          </p:cNvSpPr>
          <p:nvPr/>
        </p:nvSpPr>
        <p:spPr bwMode="auto">
          <a:xfrm>
            <a:off x="914400" y="1981200"/>
            <a:ext cx="13589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Iteration1</a:t>
            </a:r>
            <a:endParaRPr lang="th-TH" b="1"/>
          </a:p>
        </p:txBody>
      </p:sp>
      <p:sp>
        <p:nvSpPr>
          <p:cNvPr id="11281" name="Line 17"/>
          <p:cNvSpPr>
            <a:spLocks noChangeShapeType="1"/>
          </p:cNvSpPr>
          <p:nvPr/>
        </p:nvSpPr>
        <p:spPr bwMode="auto">
          <a:xfrm>
            <a:off x="2590800" y="1981200"/>
            <a:ext cx="0" cy="457200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82" name="Rectangle 18"/>
          <p:cNvSpPr>
            <a:spLocks noChangeArrowheads="1"/>
          </p:cNvSpPr>
          <p:nvPr/>
        </p:nvSpPr>
        <p:spPr bwMode="auto">
          <a:xfrm>
            <a:off x="1066800" y="5791200"/>
            <a:ext cx="7620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b="1"/>
              <a:t>Built1</a:t>
            </a:r>
            <a:endParaRPr lang="th-TH" sz="1600" b="1"/>
          </a:p>
        </p:txBody>
      </p:sp>
      <p:sp>
        <p:nvSpPr>
          <p:cNvPr id="11284" name="Rectangle 20"/>
          <p:cNvSpPr>
            <a:spLocks noChangeArrowheads="1"/>
          </p:cNvSpPr>
          <p:nvPr/>
        </p:nvSpPr>
        <p:spPr bwMode="auto">
          <a:xfrm>
            <a:off x="3352800" y="2362200"/>
            <a:ext cx="990600" cy="3048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/>
              <a:t>Requirement2</a:t>
            </a:r>
            <a:endParaRPr lang="th-TH" sz="1200"/>
          </a:p>
        </p:txBody>
      </p:sp>
      <p:sp>
        <p:nvSpPr>
          <p:cNvPr id="11285" name="Rectangle 21"/>
          <p:cNvSpPr>
            <a:spLocks noChangeArrowheads="1"/>
          </p:cNvSpPr>
          <p:nvPr/>
        </p:nvSpPr>
        <p:spPr bwMode="auto">
          <a:xfrm>
            <a:off x="3581400" y="2819400"/>
            <a:ext cx="533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/>
              <a:t>SA</a:t>
            </a:r>
            <a:endParaRPr lang="th-TH" b="1"/>
          </a:p>
        </p:txBody>
      </p:sp>
      <p:sp>
        <p:nvSpPr>
          <p:cNvPr id="11286" name="Rectangle 22"/>
          <p:cNvSpPr>
            <a:spLocks noChangeArrowheads="1"/>
          </p:cNvSpPr>
          <p:nvPr/>
        </p:nvSpPr>
        <p:spPr bwMode="auto">
          <a:xfrm>
            <a:off x="3581400" y="3429000"/>
            <a:ext cx="533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/>
              <a:t>SD</a:t>
            </a:r>
            <a:endParaRPr lang="th-TH" b="1"/>
          </a:p>
        </p:txBody>
      </p:sp>
      <p:sp>
        <p:nvSpPr>
          <p:cNvPr id="11287" name="Rectangle 23"/>
          <p:cNvSpPr>
            <a:spLocks noChangeArrowheads="1"/>
          </p:cNvSpPr>
          <p:nvPr/>
        </p:nvSpPr>
        <p:spPr bwMode="auto">
          <a:xfrm>
            <a:off x="3581400" y="4038600"/>
            <a:ext cx="533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/>
              <a:t>Imp</a:t>
            </a:r>
            <a:endParaRPr lang="th-TH" b="1"/>
          </a:p>
        </p:txBody>
      </p:sp>
      <p:sp>
        <p:nvSpPr>
          <p:cNvPr id="11288" name="Rectangle 24"/>
          <p:cNvSpPr>
            <a:spLocks noChangeArrowheads="1"/>
          </p:cNvSpPr>
          <p:nvPr/>
        </p:nvSpPr>
        <p:spPr bwMode="auto">
          <a:xfrm>
            <a:off x="3581400" y="4648200"/>
            <a:ext cx="533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/>
              <a:t>Op</a:t>
            </a:r>
            <a:endParaRPr lang="th-TH" b="1"/>
          </a:p>
        </p:txBody>
      </p:sp>
      <p:sp>
        <p:nvSpPr>
          <p:cNvPr id="11289" name="Line 25"/>
          <p:cNvSpPr>
            <a:spLocks noChangeShapeType="1"/>
          </p:cNvSpPr>
          <p:nvPr/>
        </p:nvSpPr>
        <p:spPr bwMode="auto">
          <a:xfrm>
            <a:off x="3810000" y="3276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90" name="Line 26"/>
          <p:cNvSpPr>
            <a:spLocks noChangeShapeType="1"/>
          </p:cNvSpPr>
          <p:nvPr/>
        </p:nvSpPr>
        <p:spPr bwMode="auto">
          <a:xfrm>
            <a:off x="3810000" y="3886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91" name="Line 27"/>
          <p:cNvSpPr>
            <a:spLocks noChangeShapeType="1"/>
          </p:cNvSpPr>
          <p:nvPr/>
        </p:nvSpPr>
        <p:spPr bwMode="auto">
          <a:xfrm>
            <a:off x="3810000" y="4495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92" name="Line 28"/>
          <p:cNvSpPr>
            <a:spLocks noChangeShapeType="1"/>
          </p:cNvSpPr>
          <p:nvPr/>
        </p:nvSpPr>
        <p:spPr bwMode="auto">
          <a:xfrm>
            <a:off x="3810000" y="5105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93" name="Line 29"/>
          <p:cNvSpPr>
            <a:spLocks noChangeShapeType="1"/>
          </p:cNvSpPr>
          <p:nvPr/>
        </p:nvSpPr>
        <p:spPr bwMode="auto">
          <a:xfrm>
            <a:off x="3810000" y="2667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94" name="Text Box 30"/>
          <p:cNvSpPr txBox="1">
            <a:spLocks noChangeArrowheads="1"/>
          </p:cNvSpPr>
          <p:nvPr/>
        </p:nvSpPr>
        <p:spPr bwMode="auto">
          <a:xfrm>
            <a:off x="3200400" y="1981200"/>
            <a:ext cx="13589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Iteration2</a:t>
            </a:r>
            <a:endParaRPr lang="th-TH" b="1"/>
          </a:p>
        </p:txBody>
      </p:sp>
      <p:sp>
        <p:nvSpPr>
          <p:cNvPr id="11295" name="Line 31"/>
          <p:cNvSpPr>
            <a:spLocks noChangeShapeType="1"/>
          </p:cNvSpPr>
          <p:nvPr/>
        </p:nvSpPr>
        <p:spPr bwMode="auto">
          <a:xfrm>
            <a:off x="4876800" y="1981200"/>
            <a:ext cx="0" cy="457200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96" name="Rectangle 32"/>
          <p:cNvSpPr>
            <a:spLocks noChangeArrowheads="1"/>
          </p:cNvSpPr>
          <p:nvPr/>
        </p:nvSpPr>
        <p:spPr bwMode="auto">
          <a:xfrm>
            <a:off x="2971800" y="5791200"/>
            <a:ext cx="7620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b="1"/>
              <a:t>Built1</a:t>
            </a:r>
            <a:endParaRPr lang="th-TH" sz="1600" b="1"/>
          </a:p>
        </p:txBody>
      </p:sp>
      <p:sp>
        <p:nvSpPr>
          <p:cNvPr id="11297" name="Rectangle 33"/>
          <p:cNvSpPr>
            <a:spLocks noChangeArrowheads="1"/>
          </p:cNvSpPr>
          <p:nvPr/>
        </p:nvSpPr>
        <p:spPr bwMode="auto">
          <a:xfrm>
            <a:off x="3733800" y="5791200"/>
            <a:ext cx="762000" cy="5334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b="1"/>
              <a:t>Built2</a:t>
            </a:r>
            <a:endParaRPr lang="th-TH" sz="1600" b="1"/>
          </a:p>
        </p:txBody>
      </p:sp>
      <p:sp>
        <p:nvSpPr>
          <p:cNvPr id="11298" name="Rectangle 34"/>
          <p:cNvSpPr>
            <a:spLocks noChangeArrowheads="1"/>
          </p:cNvSpPr>
          <p:nvPr/>
        </p:nvSpPr>
        <p:spPr bwMode="auto">
          <a:xfrm>
            <a:off x="5791200" y="2362200"/>
            <a:ext cx="990600" cy="3048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/>
              <a:t>Requirement3</a:t>
            </a:r>
            <a:endParaRPr lang="th-TH" sz="1200"/>
          </a:p>
        </p:txBody>
      </p:sp>
      <p:sp>
        <p:nvSpPr>
          <p:cNvPr id="11299" name="Rectangle 35"/>
          <p:cNvSpPr>
            <a:spLocks noChangeArrowheads="1"/>
          </p:cNvSpPr>
          <p:nvPr/>
        </p:nvSpPr>
        <p:spPr bwMode="auto">
          <a:xfrm>
            <a:off x="6019800" y="2819400"/>
            <a:ext cx="533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/>
              <a:t>SA</a:t>
            </a:r>
            <a:endParaRPr lang="th-TH" b="1"/>
          </a:p>
        </p:txBody>
      </p:sp>
      <p:sp>
        <p:nvSpPr>
          <p:cNvPr id="11300" name="Rectangle 36"/>
          <p:cNvSpPr>
            <a:spLocks noChangeArrowheads="1"/>
          </p:cNvSpPr>
          <p:nvPr/>
        </p:nvSpPr>
        <p:spPr bwMode="auto">
          <a:xfrm>
            <a:off x="6019800" y="3429000"/>
            <a:ext cx="533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/>
              <a:t>SD</a:t>
            </a:r>
            <a:endParaRPr lang="th-TH" b="1"/>
          </a:p>
        </p:txBody>
      </p:sp>
      <p:sp>
        <p:nvSpPr>
          <p:cNvPr id="11301" name="Rectangle 37"/>
          <p:cNvSpPr>
            <a:spLocks noChangeArrowheads="1"/>
          </p:cNvSpPr>
          <p:nvPr/>
        </p:nvSpPr>
        <p:spPr bwMode="auto">
          <a:xfrm>
            <a:off x="6019800" y="4038600"/>
            <a:ext cx="533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/>
              <a:t>Imp</a:t>
            </a:r>
            <a:endParaRPr lang="th-TH" b="1"/>
          </a:p>
        </p:txBody>
      </p:sp>
      <p:sp>
        <p:nvSpPr>
          <p:cNvPr id="11302" name="Rectangle 38"/>
          <p:cNvSpPr>
            <a:spLocks noChangeArrowheads="1"/>
          </p:cNvSpPr>
          <p:nvPr/>
        </p:nvSpPr>
        <p:spPr bwMode="auto">
          <a:xfrm>
            <a:off x="6019800" y="4648200"/>
            <a:ext cx="533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/>
              <a:t>Op</a:t>
            </a:r>
            <a:endParaRPr lang="th-TH" b="1"/>
          </a:p>
        </p:txBody>
      </p:sp>
      <p:sp>
        <p:nvSpPr>
          <p:cNvPr id="11303" name="Line 39"/>
          <p:cNvSpPr>
            <a:spLocks noChangeShapeType="1"/>
          </p:cNvSpPr>
          <p:nvPr/>
        </p:nvSpPr>
        <p:spPr bwMode="auto">
          <a:xfrm>
            <a:off x="6248400" y="3276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4" name="Line 40"/>
          <p:cNvSpPr>
            <a:spLocks noChangeShapeType="1"/>
          </p:cNvSpPr>
          <p:nvPr/>
        </p:nvSpPr>
        <p:spPr bwMode="auto">
          <a:xfrm>
            <a:off x="6248400" y="3886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5" name="Line 41"/>
          <p:cNvSpPr>
            <a:spLocks noChangeShapeType="1"/>
          </p:cNvSpPr>
          <p:nvPr/>
        </p:nvSpPr>
        <p:spPr bwMode="auto">
          <a:xfrm>
            <a:off x="6248400" y="4495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6" name="Line 42"/>
          <p:cNvSpPr>
            <a:spLocks noChangeShapeType="1"/>
          </p:cNvSpPr>
          <p:nvPr/>
        </p:nvSpPr>
        <p:spPr bwMode="auto">
          <a:xfrm>
            <a:off x="6248400" y="5105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7" name="Line 43"/>
          <p:cNvSpPr>
            <a:spLocks noChangeShapeType="1"/>
          </p:cNvSpPr>
          <p:nvPr/>
        </p:nvSpPr>
        <p:spPr bwMode="auto">
          <a:xfrm>
            <a:off x="6248400" y="2667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8" name="Text Box 44"/>
          <p:cNvSpPr txBox="1">
            <a:spLocks noChangeArrowheads="1"/>
          </p:cNvSpPr>
          <p:nvPr/>
        </p:nvSpPr>
        <p:spPr bwMode="auto">
          <a:xfrm>
            <a:off x="5638800" y="1981200"/>
            <a:ext cx="13589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Iteration3</a:t>
            </a:r>
            <a:endParaRPr lang="th-TH" b="1"/>
          </a:p>
        </p:txBody>
      </p:sp>
      <p:sp>
        <p:nvSpPr>
          <p:cNvPr id="11309" name="Line 45"/>
          <p:cNvSpPr>
            <a:spLocks noChangeShapeType="1"/>
          </p:cNvSpPr>
          <p:nvPr/>
        </p:nvSpPr>
        <p:spPr bwMode="auto">
          <a:xfrm>
            <a:off x="7543800" y="1981200"/>
            <a:ext cx="0" cy="457200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10" name="Rectangle 46"/>
          <p:cNvSpPr>
            <a:spLocks noChangeArrowheads="1"/>
          </p:cNvSpPr>
          <p:nvPr/>
        </p:nvSpPr>
        <p:spPr bwMode="auto">
          <a:xfrm>
            <a:off x="5105400" y="5791200"/>
            <a:ext cx="7620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b="1"/>
              <a:t>Built1</a:t>
            </a:r>
            <a:endParaRPr lang="th-TH" sz="1600" b="1"/>
          </a:p>
        </p:txBody>
      </p:sp>
      <p:sp>
        <p:nvSpPr>
          <p:cNvPr id="11311" name="Rectangle 47"/>
          <p:cNvSpPr>
            <a:spLocks noChangeArrowheads="1"/>
          </p:cNvSpPr>
          <p:nvPr/>
        </p:nvSpPr>
        <p:spPr bwMode="auto">
          <a:xfrm>
            <a:off x="5867400" y="5791200"/>
            <a:ext cx="762000" cy="5334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b="1"/>
              <a:t>Built2</a:t>
            </a:r>
            <a:endParaRPr lang="th-TH" sz="1600" b="1"/>
          </a:p>
        </p:txBody>
      </p:sp>
      <p:sp>
        <p:nvSpPr>
          <p:cNvPr id="11312" name="Rectangle 48"/>
          <p:cNvSpPr>
            <a:spLocks noChangeArrowheads="1"/>
          </p:cNvSpPr>
          <p:nvPr/>
        </p:nvSpPr>
        <p:spPr bwMode="auto">
          <a:xfrm>
            <a:off x="6629400" y="5791200"/>
            <a:ext cx="762000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b="1"/>
              <a:t>Built3</a:t>
            </a:r>
            <a:endParaRPr lang="th-TH" sz="1600" b="1"/>
          </a:p>
        </p:txBody>
      </p:sp>
      <p:sp>
        <p:nvSpPr>
          <p:cNvPr id="45" name="ตัวยึดหมายเลขภาพนิ่ง 4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E8CB0-6CA7-42D8-AE09-C8BF00B6D9CE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332656"/>
            <a:ext cx="8229600" cy="780696"/>
          </a:xfrm>
        </p:spPr>
        <p:txBody>
          <a:bodyPr/>
          <a:lstStyle/>
          <a:p>
            <a:r>
              <a:rPr lang="en-US" sz="4000" b="1" dirty="0">
                <a:solidFill>
                  <a:schemeClr val="accent2">
                    <a:lumMod val="75000"/>
                  </a:schemeClr>
                </a:solidFill>
              </a:rPr>
              <a:t>Iterative and Incremental Model</a:t>
            </a:r>
            <a:endParaRPr lang="th-TH" sz="4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412776"/>
            <a:ext cx="8229600" cy="438912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th-TH" sz="3600" dirty="0"/>
              <a:t>เป็นแบบจำลองกระบวนการซึ่งรองรับความไม่แน่นอนต่างๆ ที่จะเกิดขึ้นในการพัฒนาระบบโดยมีแนวคิดว่า การค่อยๆพัฒนาระบบจากเล็กไปใหญ่เป็นการลดความเสี่ยงของการพัฒนา</a:t>
            </a:r>
          </a:p>
          <a:p>
            <a:pPr>
              <a:lnSpc>
                <a:spcPct val="90000"/>
              </a:lnSpc>
            </a:pPr>
            <a:r>
              <a:rPr lang="th-TH" sz="3600" dirty="0"/>
              <a:t>การพัฒนานั้นประกอบด้วยหลายรอบของ </a:t>
            </a:r>
            <a:r>
              <a:rPr lang="en-US" sz="3600" dirty="0"/>
              <a:t>SDLC</a:t>
            </a:r>
          </a:p>
          <a:p>
            <a:pPr>
              <a:lnSpc>
                <a:spcPct val="90000"/>
              </a:lnSpc>
            </a:pPr>
            <a:r>
              <a:rPr lang="th-TH" sz="3600" dirty="0"/>
              <a:t>แต่ละรอบจะพัฒนาเฉพาะส่วน </a:t>
            </a:r>
            <a:r>
              <a:rPr lang="en-US" sz="3600" dirty="0"/>
              <a:t>(</a:t>
            </a:r>
            <a:r>
              <a:rPr lang="th-TH" sz="3600" dirty="0"/>
              <a:t>ไม่ใช่ทีเดียวทั้งหมด</a:t>
            </a:r>
            <a:r>
              <a:rPr lang="en-US" sz="3600" dirty="0"/>
              <a:t>) </a:t>
            </a:r>
            <a:r>
              <a:rPr lang="th-TH" sz="3600" dirty="0"/>
              <a:t>แล้วค่อยๆ เพิ่มเติมให้ระบบใหญ่ขึ้นจนกว่าจะเสร็จสมบูรณ์ </a:t>
            </a:r>
            <a:r>
              <a:rPr lang="en-US" sz="3600" dirty="0"/>
              <a:t>(</a:t>
            </a:r>
            <a:r>
              <a:rPr lang="th-TH" sz="3600" dirty="0"/>
              <a:t>ผู้ใช้ยอมรับ</a:t>
            </a:r>
            <a:r>
              <a:rPr lang="en-US" sz="3600" dirty="0"/>
              <a:t>)</a:t>
            </a:r>
          </a:p>
          <a:p>
            <a:pPr>
              <a:lnSpc>
                <a:spcPct val="90000"/>
              </a:lnSpc>
            </a:pPr>
            <a:r>
              <a:rPr lang="th-TH" sz="3600" dirty="0"/>
              <a:t>ไม่อาจคาดการณ์อย่างแน่นอนได้ว่าจะต้องใช้รอบในการพัฒนากี่รอบ</a:t>
            </a:r>
          </a:p>
          <a:p>
            <a:pPr>
              <a:lnSpc>
                <a:spcPct val="90000"/>
              </a:lnSpc>
            </a:pPr>
            <a:endParaRPr lang="th-TH" sz="3600" dirty="0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E8CB0-6CA7-42D8-AE09-C8BF00B6D9CE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en-US" sz="60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Agile Process</a:t>
            </a:r>
          </a:p>
        </p:txBody>
      </p:sp>
      <p:sp>
        <p:nvSpPr>
          <p:cNvPr id="134147" name="Rectangle 3"/>
          <p:cNvSpPr>
            <a:spLocks noGrp="1"/>
          </p:cNvSpPr>
          <p:nvPr>
            <p:ph type="body" idx="1"/>
          </p:nvPr>
        </p:nvSpPr>
        <p:spPr>
          <a:xfrm>
            <a:off x="611560" y="1196752"/>
            <a:ext cx="8153400" cy="4876800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Agile 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แปลว่า คล่องแคล่ว ฉลาด ฉับไว</a:t>
            </a:r>
          </a:p>
          <a:p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Agile Process 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เป็นกระบวนการผลิตซอฟต์แวร์รูปแบบใหม่ที่ถูกกำหนดขึ้นตาม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ระเบียบวิธี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ปฏิบัติแบบ 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Agile</a:t>
            </a:r>
          </a:p>
          <a:p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เป็นระเบียบวิธีที่แตกแขนงจาก 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RAD (Rapid Application Development) 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ที่เน้นการผลิตซอฟต์แวร์แบบเร่งด่วน</a:t>
            </a:r>
          </a:p>
          <a:p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ปี ค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.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ศ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. 1970 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กระบวนการผลิตซอฟต์แวร์มีลักษณะเชิงบังคับให้ทำตามลำดับขั้นตอนอย่างต่อเนื่อง</a:t>
            </a:r>
          </a:p>
          <a:p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ปี ค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.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ศ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. 1990 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นักพัฒนาซอฟต์แวร์ได้คิดค้นวิธีการพัฒนาซอฟต์แวร์แบบใหม่ที่มีอิสระ ทำให้มีความคล่องตัวสูงในการทำงาน วิธีนี้เรียกว่า “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Agile Method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”</a:t>
            </a:r>
          </a:p>
          <a:p>
            <a:pPr marL="0" indent="0">
              <a:buNone/>
            </a:pPr>
            <a:endParaRPr lang="th-TH" sz="32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en-US" sz="32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857250" lvl="3" indent="355600">
              <a:lnSpc>
                <a:spcPct val="80000"/>
              </a:lnSpc>
            </a:pPr>
            <a:endParaRPr lang="th-TH" sz="32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0" lvl="1" indent="0">
              <a:lnSpc>
                <a:spcPct val="80000"/>
              </a:lnSpc>
              <a:buNone/>
            </a:pPr>
            <a:endParaRPr lang="th-TH" sz="3200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sz="32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  <a:buNone/>
            </a:pPr>
            <a:endParaRPr lang="th-TH" sz="32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sz="32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sz="3200" dirty="0" smtClean="0">
              <a:solidFill>
                <a:srgbClr val="002060"/>
              </a:solidFill>
              <a:latin typeface="Angsana New" pitchFamily="18" charset="-34"/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E761C-7BA3-4A2F-BE25-144FFC3295DE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1549948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864096"/>
          </a:xfrm>
        </p:spPr>
        <p:txBody>
          <a:bodyPr>
            <a:normAutofit fontScale="90000"/>
          </a:bodyPr>
          <a:lstStyle/>
          <a:p>
            <a:r>
              <a:rPr lang="en-US" sz="60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Agile Process</a:t>
            </a:r>
          </a:p>
        </p:txBody>
      </p:sp>
      <p:sp>
        <p:nvSpPr>
          <p:cNvPr id="134147" name="Rectangle 3"/>
          <p:cNvSpPr>
            <a:spLocks noGrp="1"/>
          </p:cNvSpPr>
          <p:nvPr>
            <p:ph type="body" idx="1"/>
          </p:nvPr>
        </p:nvSpPr>
        <p:spPr>
          <a:xfrm>
            <a:off x="683568" y="980728"/>
            <a:ext cx="8153400" cy="5662982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Agile 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มีบทบัญญัติ 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4 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ประการที่ต้องคำนึงเมื่อต้องพัฒนาซอฟต์แวร์ ดังนี้ 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[Agile Alliance 2001]</a:t>
            </a:r>
          </a:p>
          <a:p>
            <a:pPr marL="457200" lvl="1" indent="0">
              <a:buNone/>
            </a:pP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	1.  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ทีมงานทุกคนมีคุณค่าในตัวเองมากพอที่จะทำงานอย่างอิสระได้</a:t>
            </a:r>
          </a:p>
          <a:p>
            <a:pPr marL="457200" lvl="1" indent="0">
              <a:buNone/>
            </a:pPr>
            <a:r>
              <a:rPr lang="th-TH" sz="32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2.  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ทีมงานพอใจที่จะใช้เวลาส่วนใหญ่ในการเขียนโปรแกรมเพื่อสร้างซอฟต์แวร์มากกว่าการใช้เวลาเพื่อจัดทำเอกสาร</a:t>
            </a:r>
          </a:p>
          <a:p>
            <a:pPr marL="457200" lvl="1" indent="0">
              <a:buNone/>
            </a:pPr>
            <a:r>
              <a:rPr lang="th-TH" sz="32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3.  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ทีมงานมุ่งเน้นการทำงานร่วมกับลูกค้าโดยตรง แทนการเจรจาอย่างเป็นทางการตามสัญญาว่าจ้าง</a:t>
            </a:r>
          </a:p>
          <a:p>
            <a:pPr marL="457200" lvl="1" indent="0">
              <a:buNone/>
            </a:pPr>
            <a:r>
              <a:rPr lang="th-TH" sz="32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4.  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ทีมงานให้ความสำคัญกับการแก้ไขงานทันทีที่มี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การเปลี่ยนแปลง 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มากกว่าการ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วางแผน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ก่อนลงมือทำงานเมื่อมีการเปลี่ยนแปลง</a:t>
            </a:r>
          </a:p>
          <a:p>
            <a:pPr marL="457200" lvl="1" indent="0">
              <a:buNone/>
            </a:pPr>
            <a:endParaRPr lang="th-TH" sz="3200" b="1" dirty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57200" lvl="1" indent="0">
              <a:buNone/>
            </a:pPr>
            <a:endParaRPr lang="th-TH" sz="32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0">
              <a:lnSpc>
                <a:spcPct val="80000"/>
              </a:lnSpc>
              <a:buNone/>
            </a:pPr>
            <a:endParaRPr lang="en-US" sz="32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857250" lvl="3" indent="355600">
              <a:lnSpc>
                <a:spcPct val="80000"/>
              </a:lnSpc>
            </a:pPr>
            <a:endParaRPr lang="th-TH" sz="32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0" lvl="1" indent="0">
              <a:lnSpc>
                <a:spcPct val="80000"/>
              </a:lnSpc>
              <a:buNone/>
            </a:pPr>
            <a:endParaRPr lang="th-TH" sz="3200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sz="32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  <a:buNone/>
            </a:pPr>
            <a:endParaRPr lang="th-TH" sz="32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sz="32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sz="3200" dirty="0" smtClean="0">
              <a:solidFill>
                <a:srgbClr val="002060"/>
              </a:solidFill>
              <a:latin typeface="Angsana New" pitchFamily="18" charset="-34"/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E761C-7BA3-4A2F-BE25-144FFC3295DE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2336199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1143000"/>
          </a:xfrm>
        </p:spPr>
        <p:txBody>
          <a:bodyPr/>
          <a:lstStyle/>
          <a:p>
            <a:r>
              <a:rPr lang="en-US" sz="60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Agile Process</a:t>
            </a:r>
          </a:p>
        </p:txBody>
      </p:sp>
      <p:sp>
        <p:nvSpPr>
          <p:cNvPr id="134147" name="Rectangle 3"/>
          <p:cNvSpPr>
            <a:spLocks noGrp="1"/>
          </p:cNvSpPr>
          <p:nvPr>
            <p:ph type="body" idx="1"/>
          </p:nvPr>
        </p:nvSpPr>
        <p:spPr>
          <a:xfrm>
            <a:off x="611560" y="1628800"/>
            <a:ext cx="8153400" cy="4876800"/>
          </a:xfrm>
        </p:spPr>
        <p:txBody>
          <a:bodyPr>
            <a:normAutofit lnSpcReduction="10000"/>
          </a:bodyPr>
          <a:lstStyle/>
          <a:p>
            <a:r>
              <a:rPr lang="en-US" sz="5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Agile</a:t>
            </a:r>
          </a:p>
          <a:p>
            <a:pPr lvl="1"/>
            <a:r>
              <a:rPr lang="en-US" sz="44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XP</a:t>
            </a:r>
          </a:p>
          <a:p>
            <a:pPr lvl="1"/>
            <a:r>
              <a:rPr lang="en-US" sz="32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ASD</a:t>
            </a:r>
          </a:p>
          <a:p>
            <a:pPr lvl="1"/>
            <a:r>
              <a:rPr lang="en-US" sz="32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Scrum</a:t>
            </a:r>
          </a:p>
          <a:p>
            <a:pPr lvl="1"/>
            <a:r>
              <a:rPr lang="en-US" sz="32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DSDM</a:t>
            </a:r>
          </a:p>
          <a:p>
            <a:pPr lvl="1"/>
            <a:r>
              <a:rPr lang="en-US" sz="32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Crystal</a:t>
            </a:r>
          </a:p>
          <a:p>
            <a:pPr lvl="1"/>
            <a:r>
              <a:rPr lang="en-US" sz="32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FDD</a:t>
            </a:r>
          </a:p>
          <a:p>
            <a:pPr lvl="1"/>
            <a:r>
              <a:rPr lang="en-US" sz="32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AM</a:t>
            </a:r>
            <a:endParaRPr lang="th-TH" sz="3200" b="1" dirty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57200" lvl="1" indent="0">
              <a:buNone/>
            </a:pPr>
            <a:endParaRPr lang="th-TH" sz="24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0">
              <a:lnSpc>
                <a:spcPct val="80000"/>
              </a:lnSpc>
              <a:buNone/>
            </a:pPr>
            <a:endParaRPr lang="en-US" sz="34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857250" lvl="3" indent="355600">
              <a:lnSpc>
                <a:spcPct val="80000"/>
              </a:lnSpc>
            </a:pPr>
            <a:endParaRPr lang="th-TH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0" lvl="1" indent="0">
              <a:lnSpc>
                <a:spcPct val="80000"/>
              </a:lnSpc>
              <a:buNone/>
            </a:pPr>
            <a:endParaRPr lang="th-TH" sz="2800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  <a:buNone/>
            </a:pPr>
            <a:endParaRPr lang="th-TH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dirty="0" smtClean="0">
              <a:solidFill>
                <a:srgbClr val="002060"/>
              </a:solidFill>
              <a:latin typeface="Angsana New" pitchFamily="18" charset="-34"/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E761C-7BA3-4A2F-BE25-144FFC3295DE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638191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/>
          </p:cNvSpPr>
          <p:nvPr>
            <p:ph type="title"/>
          </p:nvPr>
        </p:nvSpPr>
        <p:spPr>
          <a:xfrm>
            <a:off x="611560" y="476672"/>
            <a:ext cx="8229600" cy="1143000"/>
          </a:xfrm>
        </p:spPr>
        <p:txBody>
          <a:bodyPr/>
          <a:lstStyle/>
          <a:p>
            <a:pPr lvl="1"/>
            <a:r>
              <a:rPr lang="en-US" sz="6000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Extreme Programming (XP)</a:t>
            </a:r>
            <a:endParaRPr lang="en-US" sz="6000" dirty="0">
              <a:solidFill>
                <a:schemeClr val="accent2">
                  <a:lumMod val="75000"/>
                </a:schemeClr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134147" name="Rectangle 3"/>
          <p:cNvSpPr>
            <a:spLocks noGrp="1"/>
          </p:cNvSpPr>
          <p:nvPr>
            <p:ph type="body" idx="1"/>
          </p:nvPr>
        </p:nvSpPr>
        <p:spPr>
          <a:xfrm>
            <a:off x="611560" y="1628800"/>
            <a:ext cx="8153400" cy="4876800"/>
          </a:xfrm>
        </p:spPr>
        <p:txBody>
          <a:bodyPr/>
          <a:lstStyle/>
          <a:p>
            <a:r>
              <a:rPr lang="th-TH" sz="36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คิดค้นโดย  </a:t>
            </a:r>
            <a:r>
              <a:rPr lang="en-US" sz="36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Kent Beck </a:t>
            </a:r>
            <a:endParaRPr lang="th-TH" sz="36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r>
              <a:rPr lang="th-TH" sz="36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ค</a:t>
            </a:r>
            <a:r>
              <a:rPr lang="en-US" sz="36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.</a:t>
            </a:r>
            <a:r>
              <a:rPr lang="th-TH" sz="36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ศ</a:t>
            </a:r>
            <a:r>
              <a:rPr lang="en-US" sz="36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. 1999</a:t>
            </a:r>
          </a:p>
          <a:p>
            <a:r>
              <a:rPr lang="en-US" sz="36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36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พัฒนาตามแบบ </a:t>
            </a:r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Iteration and Incremental</a:t>
            </a:r>
            <a:endParaRPr lang="en-US" dirty="0">
              <a:solidFill>
                <a:schemeClr val="accent2">
                  <a:lumMod val="75000"/>
                </a:schemeClr>
              </a:solidFill>
              <a:latin typeface="Angsana New" pitchFamily="18" charset="-34"/>
            </a:endParaRPr>
          </a:p>
          <a:p>
            <a:r>
              <a:rPr lang="en-US" sz="36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36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เป็นแบบจำลองกระบวนการผลิตซอฟต์แวร์ที่ใช้แนวทางเชิงวัตถุเป็นหลัก   </a:t>
            </a:r>
          </a:p>
          <a:p>
            <a:r>
              <a:rPr lang="th-TH" sz="36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36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มี </a:t>
            </a:r>
            <a:r>
              <a:rPr lang="en-US" sz="36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4 </a:t>
            </a:r>
            <a:r>
              <a:rPr lang="th-TH" sz="36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ขั้นตอน ได้แก่  การวางแผน ออกแบบ เขียนโปรแกรม และ</a:t>
            </a:r>
            <a:r>
              <a:rPr lang="th-TH" sz="36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การทดสอบ</a:t>
            </a:r>
            <a:endParaRPr lang="en-US" sz="36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E761C-7BA3-4A2F-BE25-144FFC3295DE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2060427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/>
          </p:cNvSpPr>
          <p:nvPr>
            <p:ph type="title"/>
          </p:nvPr>
        </p:nvSpPr>
        <p:spPr>
          <a:xfrm>
            <a:off x="467544" y="216024"/>
            <a:ext cx="8229600" cy="836712"/>
          </a:xfrm>
        </p:spPr>
        <p:txBody>
          <a:bodyPr>
            <a:normAutofit fontScale="90000"/>
          </a:bodyPr>
          <a:lstStyle/>
          <a:p>
            <a:pPr lvl="1"/>
            <a:r>
              <a:rPr lang="en-US" sz="60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Extreme Programming (XP)</a:t>
            </a:r>
            <a:endParaRPr lang="en-US" sz="6000" b="1" dirty="0">
              <a:solidFill>
                <a:schemeClr val="accent2">
                  <a:lumMod val="75000"/>
                </a:schemeClr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E761C-7BA3-4A2F-BE25-144FFC3295DE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  <p:sp>
        <p:nvSpPr>
          <p:cNvPr id="2" name="TextBox 1"/>
          <p:cNvSpPr txBox="1"/>
          <p:nvPr/>
        </p:nvSpPr>
        <p:spPr>
          <a:xfrm>
            <a:off x="2733353" y="2258437"/>
            <a:ext cx="1584176" cy="830997"/>
          </a:xfrm>
          <a:prstGeom prst="rect">
            <a:avLst/>
          </a:prstGeom>
          <a:solidFill>
            <a:srgbClr val="FF9B9B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2400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วางแผน</a:t>
            </a:r>
          </a:p>
          <a:p>
            <a:pPr algn="ctr"/>
            <a:r>
              <a:rPr lang="th-TH" sz="2400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(</a:t>
            </a:r>
            <a:r>
              <a:rPr lang="en-US" sz="2400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Planning)</a:t>
            </a:r>
            <a:endParaRPr lang="th-TH" sz="2400" b="1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96136" y="2276872"/>
            <a:ext cx="1584176" cy="830997"/>
          </a:xfrm>
          <a:prstGeom prst="rect">
            <a:avLst/>
          </a:prstGeom>
          <a:solidFill>
            <a:srgbClr val="FF9933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2400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ออกแบบ</a:t>
            </a:r>
          </a:p>
          <a:p>
            <a:pPr algn="ctr"/>
            <a:r>
              <a:rPr lang="th-TH" sz="2400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(</a:t>
            </a:r>
            <a:r>
              <a:rPr lang="en-US" sz="2400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Design)</a:t>
            </a:r>
            <a:endParaRPr lang="th-TH" sz="2400" b="1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96136" y="4149080"/>
            <a:ext cx="1584176" cy="830997"/>
          </a:xfrm>
          <a:prstGeom prst="rect">
            <a:avLst/>
          </a:prstGeom>
          <a:solidFill>
            <a:srgbClr val="92D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2400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เขียนโปรแกรม</a:t>
            </a:r>
          </a:p>
          <a:p>
            <a:pPr algn="ctr"/>
            <a:r>
              <a:rPr lang="th-TH" sz="2400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(</a:t>
            </a:r>
            <a:r>
              <a:rPr lang="en-US" sz="2400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Coding)</a:t>
            </a:r>
            <a:endParaRPr lang="th-TH" sz="2400" b="1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725316" y="4149080"/>
            <a:ext cx="1584176" cy="830997"/>
          </a:xfrm>
          <a:prstGeom prst="rect">
            <a:avLst/>
          </a:prstGeom>
          <a:solidFill>
            <a:srgbClr val="FFFF66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2400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ทดสอบ</a:t>
            </a:r>
          </a:p>
          <a:p>
            <a:pPr algn="ctr"/>
            <a:r>
              <a:rPr lang="th-TH" sz="2400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(</a:t>
            </a:r>
            <a:r>
              <a:rPr lang="en-US" sz="2400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Testing)</a:t>
            </a:r>
            <a:endParaRPr lang="th-TH" sz="2400" b="1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5536" y="3263652"/>
            <a:ext cx="2016224" cy="830997"/>
          </a:xfrm>
          <a:prstGeom prst="rect">
            <a:avLst/>
          </a:prstGeom>
          <a:solidFill>
            <a:srgbClr val="FFFF66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Release</a:t>
            </a:r>
          </a:p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Software Increment</a:t>
            </a:r>
            <a:endParaRPr lang="th-TH" sz="2400" b="1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3" name="สี่เหลี่ยมผืนผ้า 2"/>
          <p:cNvSpPr/>
          <p:nvPr/>
        </p:nvSpPr>
        <p:spPr>
          <a:xfrm>
            <a:off x="3419872" y="3089434"/>
            <a:ext cx="144016" cy="1059646"/>
          </a:xfrm>
          <a:prstGeom prst="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3" name="สี่เหลี่ยมผืนผ้า 12"/>
          <p:cNvSpPr/>
          <p:nvPr/>
        </p:nvSpPr>
        <p:spPr>
          <a:xfrm>
            <a:off x="6516216" y="3089434"/>
            <a:ext cx="144016" cy="1059646"/>
          </a:xfrm>
          <a:prstGeom prst="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4" name="สี่เหลี่ยมผืนผ้า 13"/>
          <p:cNvSpPr/>
          <p:nvPr/>
        </p:nvSpPr>
        <p:spPr>
          <a:xfrm>
            <a:off x="4317529" y="2529982"/>
            <a:ext cx="1478607" cy="143953"/>
          </a:xfrm>
          <a:prstGeom prst="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6" name="ลูกศรซ้าย 5"/>
          <p:cNvSpPr/>
          <p:nvPr/>
        </p:nvSpPr>
        <p:spPr>
          <a:xfrm>
            <a:off x="4317529" y="4365104"/>
            <a:ext cx="1478607" cy="360040"/>
          </a:xfrm>
          <a:prstGeom prst="leftArrow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7" name="ส่วนโค้ง 6"/>
          <p:cNvSpPr/>
          <p:nvPr/>
        </p:nvSpPr>
        <p:spPr>
          <a:xfrm>
            <a:off x="1954560" y="3416796"/>
            <a:ext cx="1537320" cy="914400"/>
          </a:xfrm>
          <a:prstGeom prst="arc">
            <a:avLst>
              <a:gd name="adj1" fmla="val 14468660"/>
              <a:gd name="adj2" fmla="val 20726786"/>
            </a:avLst>
          </a:prstGeom>
          <a:ln>
            <a:head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2" name="TextBox 11"/>
          <p:cNvSpPr txBox="1"/>
          <p:nvPr/>
        </p:nvSpPr>
        <p:spPr>
          <a:xfrm>
            <a:off x="2723220" y="1556792"/>
            <a:ext cx="18487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Angsana New" pitchFamily="18" charset="-34"/>
                <a:cs typeface="Angsana New" pitchFamily="18" charset="-34"/>
              </a:rPr>
              <a:t>User Story</a:t>
            </a:r>
          </a:p>
          <a:p>
            <a:r>
              <a:rPr lang="en-US" sz="2000" b="1" dirty="0" smtClean="0">
                <a:latin typeface="Angsana New" pitchFamily="18" charset="-34"/>
                <a:cs typeface="Angsana New" pitchFamily="18" charset="-34"/>
              </a:rPr>
              <a:t>Iteration Plan</a:t>
            </a:r>
            <a:endParaRPr lang="th-TH" sz="2000" b="1" dirty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796136" y="1573203"/>
            <a:ext cx="20882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Angsana New" pitchFamily="18" charset="-34"/>
                <a:cs typeface="Angsana New" pitchFamily="18" charset="-34"/>
              </a:rPr>
              <a:t>Simple Design</a:t>
            </a:r>
          </a:p>
          <a:p>
            <a:r>
              <a:rPr lang="en-US" sz="2000" b="1" dirty="0" smtClean="0">
                <a:latin typeface="Angsana New" pitchFamily="18" charset="-34"/>
                <a:cs typeface="Angsana New" pitchFamily="18" charset="-34"/>
              </a:rPr>
              <a:t>Spike Solution : Prototype</a:t>
            </a:r>
            <a:endParaRPr lang="th-TH" sz="2000" b="1" dirty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33353" y="5085184"/>
            <a:ext cx="20882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Angsana New" pitchFamily="18" charset="-34"/>
                <a:cs typeface="Angsana New" pitchFamily="18" charset="-34"/>
              </a:rPr>
              <a:t>Unit Test</a:t>
            </a:r>
          </a:p>
          <a:p>
            <a:r>
              <a:rPr lang="en-US" sz="2000" b="1" dirty="0" smtClean="0">
                <a:latin typeface="Angsana New" pitchFamily="18" charset="-34"/>
                <a:cs typeface="Angsana New" pitchFamily="18" charset="-34"/>
              </a:rPr>
              <a:t>Continuous integration</a:t>
            </a:r>
          </a:p>
          <a:p>
            <a:r>
              <a:rPr lang="en-US" sz="2000" b="1" dirty="0" smtClean="0">
                <a:latin typeface="Angsana New" pitchFamily="18" charset="-34"/>
                <a:cs typeface="Angsana New" pitchFamily="18" charset="-34"/>
              </a:rPr>
              <a:t>Acceptance Test</a:t>
            </a:r>
            <a:endParaRPr lang="th-TH" sz="2000" b="1" dirty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796136" y="5217368"/>
            <a:ext cx="20882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Angsana New" pitchFamily="18" charset="-34"/>
                <a:cs typeface="Angsana New" pitchFamily="18" charset="-34"/>
              </a:rPr>
              <a:t>Pair Programming</a:t>
            </a:r>
          </a:p>
          <a:p>
            <a:r>
              <a:rPr lang="en-US" sz="2000" b="1" dirty="0" smtClean="0">
                <a:latin typeface="Angsana New" pitchFamily="18" charset="-34"/>
                <a:cs typeface="Angsana New" pitchFamily="18" charset="-34"/>
              </a:rPr>
              <a:t>Unit Test</a:t>
            </a:r>
          </a:p>
          <a:p>
            <a:r>
              <a:rPr lang="en-US" sz="2000" b="1" dirty="0" smtClean="0">
                <a:latin typeface="Angsana New" pitchFamily="18" charset="-34"/>
                <a:cs typeface="Angsana New" pitchFamily="18" charset="-34"/>
              </a:rPr>
              <a:t>Continuous Integrations</a:t>
            </a:r>
            <a:endParaRPr lang="th-TH" sz="2000" b="1" dirty="0"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80341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/>
          </p:cNvSpPr>
          <p:nvPr>
            <p:ph type="title"/>
          </p:nvPr>
        </p:nvSpPr>
        <p:spPr>
          <a:xfrm>
            <a:off x="914400" y="404664"/>
            <a:ext cx="7391400" cy="563563"/>
          </a:xfrm>
        </p:spPr>
        <p:txBody>
          <a:bodyPr>
            <a:normAutofit fontScale="90000"/>
          </a:bodyPr>
          <a:lstStyle/>
          <a:p>
            <a:r>
              <a:rPr lang="en-US" sz="4400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/>
            </a:r>
            <a:br>
              <a:rPr lang="en-US" sz="4400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</a:br>
            <a:r>
              <a:rPr lang="en-US" sz="49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Adaptive Software Development (ASD)</a:t>
            </a:r>
          </a:p>
        </p:txBody>
      </p:sp>
      <p:sp>
        <p:nvSpPr>
          <p:cNvPr id="134147" name="Rectangle 3"/>
          <p:cNvSpPr>
            <a:spLocks noGrp="1"/>
          </p:cNvSpPr>
          <p:nvPr>
            <p:ph type="body" idx="1"/>
          </p:nvPr>
        </p:nvSpPr>
        <p:spPr>
          <a:xfrm>
            <a:off x="611560" y="1628800"/>
            <a:ext cx="8153400" cy="4876800"/>
          </a:xfrm>
        </p:spPr>
        <p:txBody>
          <a:bodyPr/>
          <a:lstStyle/>
          <a:p>
            <a:r>
              <a:rPr lang="th-TH" sz="36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การพัฒนาซอฟต์แวร์แบบปรับตัว</a:t>
            </a:r>
            <a:r>
              <a:rPr lang="en-US" sz="36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-</a:t>
            </a:r>
            <a:r>
              <a:rPr lang="th-TH" sz="36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เอเอสดี</a:t>
            </a:r>
            <a:r>
              <a:rPr lang="th-TH" sz="36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นำเสนอ โดย </a:t>
            </a:r>
            <a:r>
              <a:rPr lang="en-US" sz="36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Jim </a:t>
            </a:r>
            <a:r>
              <a:rPr lang="en-US" sz="3600" b="1" dirty="0" err="1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Highsmith</a:t>
            </a:r>
            <a:endParaRPr lang="en-US" sz="36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r>
              <a:rPr lang="th-TH" sz="36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ให้เป็นเทคนิคสำหรับสร้างระบบที่ซับซ้อน</a:t>
            </a:r>
          </a:p>
          <a:p>
            <a:r>
              <a:rPr lang="th-TH" sz="36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เน้นการทำงานร่วมกันระหว่างบุคคล และการจัดระเบียบทีมงานด้วยตนเอง</a:t>
            </a:r>
          </a:p>
          <a:p>
            <a:r>
              <a:rPr lang="th-TH" sz="36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การเรียนรู้ของ</a:t>
            </a:r>
            <a:r>
              <a:rPr lang="th-TH" sz="36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ทีมงานที่ดี และแบ่งงานอย่างเป็นระบบและชัดเจน</a:t>
            </a:r>
            <a:endParaRPr lang="th-TH" sz="36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57200" lvl="1" indent="0">
              <a:buNone/>
            </a:pPr>
            <a:endParaRPr lang="th-TH" sz="3200" b="1" dirty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57200" lvl="1" indent="0">
              <a:buNone/>
            </a:pPr>
            <a:endParaRPr lang="th-TH" sz="36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0">
              <a:lnSpc>
                <a:spcPct val="80000"/>
              </a:lnSpc>
              <a:buNone/>
            </a:pPr>
            <a:endParaRPr lang="en-US" sz="36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857250" lvl="3" indent="355600">
              <a:lnSpc>
                <a:spcPct val="80000"/>
              </a:lnSpc>
            </a:pPr>
            <a:endParaRPr lang="th-TH" sz="36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0" lvl="1" indent="0">
              <a:lnSpc>
                <a:spcPct val="80000"/>
              </a:lnSpc>
              <a:buNone/>
            </a:pPr>
            <a:endParaRPr lang="th-TH" sz="3600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sz="36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  <a:buNone/>
            </a:pPr>
            <a:endParaRPr lang="th-TH" sz="36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sz="36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sz="3600" dirty="0" smtClean="0">
              <a:solidFill>
                <a:srgbClr val="002060"/>
              </a:solidFill>
              <a:latin typeface="Angsana New" pitchFamily="18" charset="-34"/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E761C-7BA3-4A2F-BE25-144FFC3295DE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3044087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/>
          </p:cNvSpPr>
          <p:nvPr>
            <p:ph type="title"/>
          </p:nvPr>
        </p:nvSpPr>
        <p:spPr>
          <a:xfrm>
            <a:off x="914400" y="404664"/>
            <a:ext cx="7391400" cy="563563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/>
            </a:r>
            <a:br>
              <a:rPr lang="en-US" sz="36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</a:br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Adaptive Software Development (ASD)</a:t>
            </a:r>
          </a:p>
        </p:txBody>
      </p:sp>
      <p:sp>
        <p:nvSpPr>
          <p:cNvPr id="134147" name="Rectangle 3"/>
          <p:cNvSpPr>
            <a:spLocks noGrp="1"/>
          </p:cNvSpPr>
          <p:nvPr>
            <p:ph type="body" idx="1"/>
          </p:nvPr>
        </p:nvSpPr>
        <p:spPr>
          <a:xfrm>
            <a:off x="611560" y="1628800"/>
            <a:ext cx="8153400" cy="4876800"/>
          </a:xfrm>
        </p:spPr>
        <p:txBody>
          <a:bodyPr/>
          <a:lstStyle/>
          <a:p>
            <a:pPr marL="457200" lvl="1" indent="0">
              <a:buNone/>
            </a:pPr>
            <a:endParaRPr lang="th-TH" sz="3200" b="1" dirty="0">
              <a:latin typeface="Angsana New" pitchFamily="18" charset="-34"/>
              <a:cs typeface="Angsana New" pitchFamily="18" charset="-34"/>
            </a:endParaRPr>
          </a:p>
          <a:p>
            <a:pPr marL="457200" lvl="1" indent="0">
              <a:buNone/>
            </a:pPr>
            <a:endParaRPr lang="th-TH" sz="3600" b="1" dirty="0" smtClean="0">
              <a:latin typeface="Angsana New" pitchFamily="18" charset="-34"/>
              <a:cs typeface="Angsana New" pitchFamily="18" charset="-34"/>
            </a:endParaRPr>
          </a:p>
          <a:p>
            <a:pPr marL="400050" lvl="2" indent="0">
              <a:lnSpc>
                <a:spcPct val="80000"/>
              </a:lnSpc>
              <a:buNone/>
            </a:pPr>
            <a:endParaRPr lang="en-US" sz="3600" b="1" dirty="0" smtClean="0">
              <a:latin typeface="Angsana New" pitchFamily="18" charset="-34"/>
              <a:cs typeface="Angsana New" pitchFamily="18" charset="-34"/>
            </a:endParaRPr>
          </a:p>
          <a:p>
            <a:pPr marL="857250" lvl="3" indent="355600">
              <a:lnSpc>
                <a:spcPct val="80000"/>
              </a:lnSpc>
            </a:pPr>
            <a:endParaRPr lang="th-TH" sz="3600" b="1" dirty="0" smtClean="0">
              <a:latin typeface="Angsana New" pitchFamily="18" charset="-34"/>
              <a:cs typeface="Angsana New" pitchFamily="18" charset="-34"/>
            </a:endParaRPr>
          </a:p>
          <a:p>
            <a:pPr marL="0" lvl="1" indent="0">
              <a:lnSpc>
                <a:spcPct val="80000"/>
              </a:lnSpc>
              <a:buNone/>
            </a:pPr>
            <a:endParaRPr lang="th-TH" sz="3600" dirty="0" smtClean="0"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sz="3600" b="1" dirty="0" smtClean="0"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  <a:buNone/>
            </a:pPr>
            <a:endParaRPr lang="th-TH" sz="3600" b="1" dirty="0" smtClean="0"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sz="3600" b="1" dirty="0" smtClean="0"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sz="3600" dirty="0" smtClean="0">
              <a:latin typeface="Angsana New" pitchFamily="18" charset="-34"/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E761C-7BA3-4A2F-BE25-144FFC3295DE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  <p:sp>
        <p:nvSpPr>
          <p:cNvPr id="2" name="สี่เหลี่ยมผืนผ้า 1"/>
          <p:cNvSpPr/>
          <p:nvPr/>
        </p:nvSpPr>
        <p:spPr>
          <a:xfrm>
            <a:off x="1962200" y="2348880"/>
            <a:ext cx="1800200" cy="648072"/>
          </a:xfrm>
          <a:prstGeom prst="rect">
            <a:avLst/>
          </a:prstGeom>
          <a:solidFill>
            <a:srgbClr val="FF9B9B"/>
          </a:solidFill>
          <a:ln>
            <a:solidFill>
              <a:srgbClr val="FF4B4B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Speculation</a:t>
            </a:r>
            <a:endParaRPr lang="th-TH" sz="2800" b="1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5076056" y="2348880"/>
            <a:ext cx="1800200" cy="648072"/>
          </a:xfrm>
          <a:prstGeom prst="rect">
            <a:avLst/>
          </a:prstGeom>
          <a:solidFill>
            <a:srgbClr val="FF9B9B"/>
          </a:solidFill>
          <a:ln>
            <a:solidFill>
              <a:srgbClr val="FF4B4B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Collaboration</a:t>
            </a:r>
            <a:endParaRPr lang="th-TH" sz="2800" b="1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3" name="ลูกศรโค้งลง 2"/>
          <p:cNvSpPr/>
          <p:nvPr/>
        </p:nvSpPr>
        <p:spPr>
          <a:xfrm>
            <a:off x="3059832" y="1772816"/>
            <a:ext cx="2592288" cy="576064"/>
          </a:xfrm>
          <a:prstGeom prst="curvedDownArrow">
            <a:avLst/>
          </a:prstGeom>
          <a:solidFill>
            <a:srgbClr val="FF4B4B"/>
          </a:solidFill>
          <a:ln>
            <a:solidFill>
              <a:srgbClr val="FF4B4B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schemeClr val="tx1"/>
              </a:solidFill>
            </a:endParaRPr>
          </a:p>
        </p:txBody>
      </p:sp>
      <p:sp>
        <p:nvSpPr>
          <p:cNvPr id="11" name="ลูกศรโค้งลง 10"/>
          <p:cNvSpPr/>
          <p:nvPr/>
        </p:nvSpPr>
        <p:spPr>
          <a:xfrm rot="7615919">
            <a:off x="5102777" y="3616512"/>
            <a:ext cx="2017967" cy="576064"/>
          </a:xfrm>
          <a:prstGeom prst="curvedDownArrow">
            <a:avLst>
              <a:gd name="adj1" fmla="val 25000"/>
              <a:gd name="adj2" fmla="val 80751"/>
              <a:gd name="adj3" fmla="val 25000"/>
            </a:avLst>
          </a:prstGeom>
          <a:solidFill>
            <a:srgbClr val="FF4B4B"/>
          </a:solidFill>
          <a:ln>
            <a:solidFill>
              <a:srgbClr val="FF4B4B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schemeClr val="tx1"/>
              </a:solidFill>
            </a:endParaRPr>
          </a:p>
        </p:txBody>
      </p:sp>
      <p:sp>
        <p:nvSpPr>
          <p:cNvPr id="6" name="ส่วนโค้ง 5"/>
          <p:cNvSpPr/>
          <p:nvPr/>
        </p:nvSpPr>
        <p:spPr>
          <a:xfrm rot="10614575">
            <a:off x="2352281" y="1966546"/>
            <a:ext cx="1794005" cy="2484727"/>
          </a:xfrm>
          <a:prstGeom prst="arc">
            <a:avLst>
              <a:gd name="adj1" fmla="val 15408728"/>
              <a:gd name="adj2" fmla="val 1070919"/>
            </a:avLst>
          </a:prstGeom>
          <a:ln w="1270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3563888" y="4077072"/>
            <a:ext cx="1800200" cy="648072"/>
          </a:xfrm>
          <a:prstGeom prst="rect">
            <a:avLst/>
          </a:prstGeom>
          <a:solidFill>
            <a:srgbClr val="FF9B9B"/>
          </a:solidFill>
          <a:ln>
            <a:solidFill>
              <a:srgbClr val="FF4B4B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Learning</a:t>
            </a:r>
            <a:endParaRPr lang="th-TH" sz="2800" b="1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7" name="ลูกศรโค้งลง 6"/>
          <p:cNvSpPr/>
          <p:nvPr/>
        </p:nvSpPr>
        <p:spPr>
          <a:xfrm flipH="1">
            <a:off x="1998575" y="3645024"/>
            <a:ext cx="576064" cy="360040"/>
          </a:xfrm>
          <a:prstGeom prst="curvedDownArrow">
            <a:avLst/>
          </a:prstGeom>
          <a:solidFill>
            <a:srgbClr val="FF4B4B"/>
          </a:solidFill>
          <a:ln>
            <a:solidFill>
              <a:srgbClr val="FF4B4B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1560" y="4031776"/>
            <a:ext cx="19630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ngsana New" pitchFamily="18" charset="-34"/>
                <a:cs typeface="Angsana New" pitchFamily="18" charset="-34"/>
              </a:rPr>
              <a:t>Release</a:t>
            </a:r>
            <a:endParaRPr lang="th-TH" sz="2000" dirty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7504" y="1876182"/>
            <a:ext cx="196307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2000" dirty="0" smtClean="0">
                <a:latin typeface="Angsana New" pitchFamily="18" charset="-34"/>
                <a:cs typeface="Angsana New" pitchFamily="18" charset="-34"/>
              </a:rPr>
              <a:t>Adaptive cycle planning</a:t>
            </a:r>
          </a:p>
          <a:p>
            <a:pPr algn="ctr">
              <a:lnSpc>
                <a:spcPct val="70000"/>
              </a:lnSpc>
            </a:pPr>
            <a:r>
              <a:rPr lang="en-US" sz="2000" dirty="0" smtClean="0">
                <a:latin typeface="Angsana New" pitchFamily="18" charset="-34"/>
                <a:cs typeface="Angsana New" pitchFamily="18" charset="-34"/>
              </a:rPr>
              <a:t>Mission statement</a:t>
            </a:r>
          </a:p>
          <a:p>
            <a:pPr algn="ctr">
              <a:lnSpc>
                <a:spcPct val="70000"/>
              </a:lnSpc>
            </a:pPr>
            <a:r>
              <a:rPr lang="en-US" sz="2000" dirty="0" smtClean="0">
                <a:latin typeface="Angsana New" pitchFamily="18" charset="-34"/>
                <a:cs typeface="Angsana New" pitchFamily="18" charset="-34"/>
              </a:rPr>
              <a:t>Project constraints</a:t>
            </a:r>
          </a:p>
          <a:p>
            <a:pPr algn="ctr">
              <a:lnSpc>
                <a:spcPct val="70000"/>
              </a:lnSpc>
            </a:pPr>
            <a:r>
              <a:rPr lang="en-US" sz="2000" dirty="0" smtClean="0">
                <a:latin typeface="Angsana New" pitchFamily="18" charset="-34"/>
                <a:cs typeface="Angsana New" pitchFamily="18" charset="-34"/>
              </a:rPr>
              <a:t>Basic requirements</a:t>
            </a:r>
          </a:p>
          <a:p>
            <a:pPr algn="ctr">
              <a:lnSpc>
                <a:spcPct val="70000"/>
              </a:lnSpc>
            </a:pPr>
            <a:r>
              <a:rPr lang="en-US" sz="2000" dirty="0" smtClean="0">
                <a:latin typeface="Angsana New" pitchFamily="18" charset="-34"/>
                <a:cs typeface="Angsana New" pitchFamily="18" charset="-34"/>
              </a:rPr>
              <a:t>Time-boxed release plan</a:t>
            </a:r>
            <a:endParaRPr lang="th-TH" sz="2000" dirty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020272" y="2028582"/>
            <a:ext cx="196307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2000" dirty="0" smtClean="0">
                <a:latin typeface="Angsana New" pitchFamily="18" charset="-34"/>
                <a:cs typeface="Angsana New" pitchFamily="18" charset="-34"/>
              </a:rPr>
              <a:t>Requirements gathering</a:t>
            </a:r>
          </a:p>
          <a:p>
            <a:pPr algn="ctr">
              <a:lnSpc>
                <a:spcPct val="70000"/>
              </a:lnSpc>
            </a:pPr>
            <a:r>
              <a:rPr lang="en-US" sz="2000" dirty="0" smtClean="0">
                <a:latin typeface="Angsana New" pitchFamily="18" charset="-34"/>
                <a:cs typeface="Angsana New" pitchFamily="18" charset="-34"/>
              </a:rPr>
              <a:t>JAD</a:t>
            </a:r>
          </a:p>
          <a:p>
            <a:pPr algn="ctr">
              <a:lnSpc>
                <a:spcPct val="70000"/>
              </a:lnSpc>
            </a:pPr>
            <a:r>
              <a:rPr lang="en-US" sz="2000" dirty="0" smtClean="0">
                <a:latin typeface="Angsana New" pitchFamily="18" charset="-34"/>
                <a:cs typeface="Angsana New" pitchFamily="18" charset="-34"/>
              </a:rPr>
              <a:t>Mini-specs</a:t>
            </a:r>
            <a:endParaRPr lang="th-TH" sz="2000" dirty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095836" y="4965467"/>
            <a:ext cx="27363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2000" dirty="0" smtClean="0">
                <a:latin typeface="Angsana New" pitchFamily="18" charset="-34"/>
                <a:cs typeface="Angsana New" pitchFamily="18" charset="-34"/>
              </a:rPr>
              <a:t>Components implemented/tested</a:t>
            </a:r>
          </a:p>
          <a:p>
            <a:pPr algn="ctr">
              <a:lnSpc>
                <a:spcPct val="70000"/>
              </a:lnSpc>
            </a:pPr>
            <a:r>
              <a:rPr lang="en-US" sz="2000" dirty="0" smtClean="0">
                <a:latin typeface="Angsana New" pitchFamily="18" charset="-34"/>
                <a:cs typeface="Angsana New" pitchFamily="18" charset="-34"/>
              </a:rPr>
              <a:t>Focus groups for feedback </a:t>
            </a:r>
          </a:p>
          <a:p>
            <a:pPr algn="ctr">
              <a:lnSpc>
                <a:spcPct val="70000"/>
              </a:lnSpc>
            </a:pPr>
            <a:r>
              <a:rPr lang="en-US" sz="2000" dirty="0" smtClean="0">
                <a:latin typeface="Angsana New" pitchFamily="18" charset="-34"/>
                <a:cs typeface="Angsana New" pitchFamily="18" charset="-34"/>
              </a:rPr>
              <a:t>Formal technical reviews postmortems </a:t>
            </a:r>
            <a:endParaRPr lang="th-TH" sz="2000" dirty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12" name="สี่เหลี่ยมผืนผ้า 11"/>
          <p:cNvSpPr/>
          <p:nvPr/>
        </p:nvSpPr>
        <p:spPr>
          <a:xfrm>
            <a:off x="611560" y="4351210"/>
            <a:ext cx="2160240" cy="532933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 smtClean="0">
                <a:solidFill>
                  <a:schemeClr val="tx1"/>
                </a:solidFill>
              </a:rPr>
              <a:t>Software increment </a:t>
            </a:r>
          </a:p>
          <a:p>
            <a:pPr algn="ctr"/>
            <a:r>
              <a:rPr lang="en-US" sz="1050" b="1" dirty="0" smtClean="0">
                <a:solidFill>
                  <a:schemeClr val="tx1"/>
                </a:solidFill>
              </a:rPr>
              <a:t>adjustments for subsequent cycles</a:t>
            </a:r>
            <a:endParaRPr lang="th-TH" sz="105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35484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852704"/>
          </a:xfrm>
        </p:spPr>
        <p:txBody>
          <a:bodyPr/>
          <a:lstStyle/>
          <a:p>
            <a:r>
              <a:rPr lang="th-TH" dirty="0" smtClean="0"/>
              <a:t>ประเภทของ </a:t>
            </a:r>
            <a:r>
              <a:rPr lang="en-US" dirty="0" smtClean="0"/>
              <a:t>SDLC</a:t>
            </a:r>
            <a:endParaRPr lang="en-US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0070C0"/>
                </a:solidFill>
              </a:rPr>
              <a:t>Waterfall</a:t>
            </a:r>
          </a:p>
          <a:p>
            <a:r>
              <a:rPr lang="en-US" sz="3600" dirty="0" smtClean="0">
                <a:solidFill>
                  <a:srgbClr val="0070C0"/>
                </a:solidFill>
              </a:rPr>
              <a:t>V-Shaped</a:t>
            </a:r>
          </a:p>
          <a:p>
            <a:r>
              <a:rPr lang="en-US" sz="3600" dirty="0" smtClean="0">
                <a:solidFill>
                  <a:srgbClr val="0070C0"/>
                </a:solidFill>
              </a:rPr>
              <a:t>Spiral</a:t>
            </a:r>
            <a:endParaRPr lang="th-TH" sz="3600" dirty="0" smtClean="0">
              <a:solidFill>
                <a:srgbClr val="0070C0"/>
              </a:solidFill>
            </a:endParaRPr>
          </a:p>
          <a:p>
            <a:r>
              <a:rPr lang="en-US" sz="3600" dirty="0" smtClean="0">
                <a:solidFill>
                  <a:srgbClr val="0070C0"/>
                </a:solidFill>
              </a:rPr>
              <a:t>Increment</a:t>
            </a:r>
          </a:p>
          <a:p>
            <a:r>
              <a:rPr lang="en-US" sz="3600" dirty="0" smtClean="0">
                <a:solidFill>
                  <a:srgbClr val="0070C0"/>
                </a:solidFill>
              </a:rPr>
              <a:t>Agile</a:t>
            </a:r>
          </a:p>
          <a:p>
            <a:endParaRPr lang="en-US" sz="3600" dirty="0">
              <a:solidFill>
                <a:srgbClr val="0070C0"/>
              </a:solidFill>
            </a:endParaRPr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E8CB0-6CA7-42D8-AE09-C8BF00B6D9C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/>
          </p:cNvSpPr>
          <p:nvPr>
            <p:ph type="title"/>
          </p:nvPr>
        </p:nvSpPr>
        <p:spPr>
          <a:xfrm>
            <a:off x="914400" y="404664"/>
            <a:ext cx="7391400" cy="563563"/>
          </a:xfrm>
        </p:spPr>
        <p:txBody>
          <a:bodyPr>
            <a:normAutofit fontScale="90000"/>
          </a:bodyPr>
          <a:lstStyle/>
          <a:p>
            <a:r>
              <a:rPr lang="en-US" sz="4400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/>
            </a:r>
            <a:br>
              <a:rPr lang="en-US" sz="4400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</a:br>
            <a:r>
              <a:rPr lang="en-US" sz="44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Adaptive Software Development (ASD)</a:t>
            </a:r>
          </a:p>
        </p:txBody>
      </p:sp>
      <p:sp>
        <p:nvSpPr>
          <p:cNvPr id="134147" name="Rectangle 3"/>
          <p:cNvSpPr>
            <a:spLocks noGrp="1"/>
          </p:cNvSpPr>
          <p:nvPr>
            <p:ph type="body" idx="1"/>
          </p:nvPr>
        </p:nvSpPr>
        <p:spPr>
          <a:xfrm>
            <a:off x="467544" y="1196752"/>
            <a:ext cx="8352928" cy="4876800"/>
          </a:xfrm>
        </p:spPr>
        <p:txBody>
          <a:bodyPr>
            <a:noAutofit/>
          </a:bodyPr>
          <a:lstStyle/>
          <a:p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การคาดเดา (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Speculation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 </a:t>
            </a:r>
            <a:endParaRPr lang="th-TH" sz="3200" b="1" dirty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lvl="1"/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โครงการเริ่มต้นขึ้นและมีการทำแผนวงจรการปรับตัว</a:t>
            </a:r>
          </a:p>
          <a:p>
            <a:pPr lvl="1"/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ใช้ข้อมูลเบื้องต้น ได้แก่ ข้อความแสดงภารกิจของลูกค้า เงื่อนไขต่าง ๆ ของโครงการและความต้องการพื้นฐาน เพื่อกำหนดชุดของวงจรรี</a:t>
            </a:r>
            <a:r>
              <a:rPr lang="th-TH" sz="3200" b="1" dirty="0" err="1" smtClean="0">
                <a:latin typeface="Angsana New" pitchFamily="18" charset="-34"/>
                <a:cs typeface="Angsana New" pitchFamily="18" charset="-34"/>
              </a:rPr>
              <a:t>ลิส</a:t>
            </a:r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3200" b="1" dirty="0" smtClean="0">
                <a:latin typeface="Angsana New" pitchFamily="18" charset="-34"/>
                <a:cs typeface="Angsana New" pitchFamily="18" charset="-34"/>
              </a:rPr>
              <a:t>(release) </a:t>
            </a:r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คือ </a:t>
            </a:r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รุ่นต่าง ๆ ของซอฟต์แวร์ที่โครงการต้องผลิต</a:t>
            </a:r>
          </a:p>
          <a:p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การร่วมมือ (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Collaboration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</a:t>
            </a:r>
            <a:endParaRPr lang="th-TH" sz="3200" b="1" dirty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lvl="1"/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คือ การจูงใจบุคคลให้ทำงานร่วมกันในทางที่เพิ่มพูนผลลัพธ์ที่สร้างสรรค์และเฉลียวฉลาด</a:t>
            </a:r>
            <a:endParaRPr lang="th-TH" sz="3200" b="1" dirty="0">
              <a:latin typeface="Angsana New" pitchFamily="18" charset="-34"/>
              <a:cs typeface="Angsana New" pitchFamily="18" charset="-34"/>
            </a:endParaRPr>
          </a:p>
          <a:p>
            <a:pPr lvl="1"/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การร่วมมือเป็นวิธีที่ใช้ในทุก ๆ วิธีการแบบ </a:t>
            </a:r>
            <a:r>
              <a:rPr lang="en-US" sz="3200" b="1" dirty="0" smtClean="0">
                <a:latin typeface="Angsana New" pitchFamily="18" charset="-34"/>
                <a:cs typeface="Angsana New" pitchFamily="18" charset="-34"/>
              </a:rPr>
              <a:t>Agile</a:t>
            </a:r>
          </a:p>
          <a:p>
            <a:pPr lvl="1"/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การร่วมมือมักไม่ใช่เรื่องง่าย </a:t>
            </a:r>
          </a:p>
          <a:p>
            <a:pPr lvl="2"/>
            <a:endParaRPr lang="th-TH" sz="3200" b="1" dirty="0" smtClean="0">
              <a:latin typeface="Angsana New" pitchFamily="18" charset="-34"/>
              <a:cs typeface="Angsana New" pitchFamily="18" charset="-34"/>
            </a:endParaRPr>
          </a:p>
          <a:p>
            <a:pPr marL="457200" lvl="1" indent="0">
              <a:buNone/>
            </a:pPr>
            <a:endParaRPr lang="th-TH" sz="3200" b="1" dirty="0">
              <a:latin typeface="Angsana New" pitchFamily="18" charset="-34"/>
              <a:cs typeface="Angsana New" pitchFamily="18" charset="-34"/>
            </a:endParaRPr>
          </a:p>
          <a:p>
            <a:pPr marL="457200" lvl="1" indent="0">
              <a:buNone/>
            </a:pPr>
            <a:endParaRPr lang="th-TH" sz="3200" b="1" dirty="0" smtClean="0">
              <a:latin typeface="Angsana New" pitchFamily="18" charset="-34"/>
              <a:cs typeface="Angsana New" pitchFamily="18" charset="-34"/>
            </a:endParaRPr>
          </a:p>
          <a:p>
            <a:pPr marL="400050" lvl="2" indent="0">
              <a:lnSpc>
                <a:spcPct val="80000"/>
              </a:lnSpc>
              <a:buNone/>
            </a:pPr>
            <a:endParaRPr lang="en-US" sz="3200" b="1" dirty="0" smtClean="0">
              <a:latin typeface="Angsana New" pitchFamily="18" charset="-34"/>
              <a:cs typeface="Angsana New" pitchFamily="18" charset="-34"/>
            </a:endParaRPr>
          </a:p>
          <a:p>
            <a:pPr marL="857250" lvl="3" indent="355600">
              <a:lnSpc>
                <a:spcPct val="80000"/>
              </a:lnSpc>
            </a:pPr>
            <a:endParaRPr lang="th-TH" sz="3200" b="1" dirty="0" smtClean="0">
              <a:latin typeface="Angsana New" pitchFamily="18" charset="-34"/>
              <a:cs typeface="Angsana New" pitchFamily="18" charset="-34"/>
            </a:endParaRPr>
          </a:p>
          <a:p>
            <a:pPr marL="0" lvl="1" indent="0">
              <a:lnSpc>
                <a:spcPct val="80000"/>
              </a:lnSpc>
              <a:buNone/>
            </a:pPr>
            <a:endParaRPr lang="th-TH" sz="3200" dirty="0" smtClean="0"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sz="3200" b="1" dirty="0" smtClean="0"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  <a:buNone/>
            </a:pPr>
            <a:endParaRPr lang="th-TH" sz="3200" b="1" dirty="0" smtClean="0"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sz="3200" b="1" dirty="0" smtClean="0"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sz="3200" dirty="0" smtClean="0">
              <a:latin typeface="Angsana New" pitchFamily="18" charset="-34"/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E761C-7BA3-4A2F-BE25-144FFC3295DE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1726717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/>
          </p:cNvSpPr>
          <p:nvPr>
            <p:ph type="title"/>
          </p:nvPr>
        </p:nvSpPr>
        <p:spPr>
          <a:xfrm>
            <a:off x="914400" y="404664"/>
            <a:ext cx="7391400" cy="563563"/>
          </a:xfrm>
        </p:spPr>
        <p:txBody>
          <a:bodyPr>
            <a:normAutofit fontScale="90000"/>
          </a:bodyPr>
          <a:lstStyle/>
          <a:p>
            <a:r>
              <a:rPr lang="en-US" sz="4400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/>
            </a:r>
            <a:br>
              <a:rPr lang="en-US" sz="4400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</a:br>
            <a:r>
              <a:rPr lang="en-US" sz="44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Adaptive Software Development (ASD)</a:t>
            </a:r>
          </a:p>
        </p:txBody>
      </p:sp>
      <p:sp>
        <p:nvSpPr>
          <p:cNvPr id="134147" name="Rectangle 3"/>
          <p:cNvSpPr>
            <a:spLocks noGrp="1"/>
          </p:cNvSpPr>
          <p:nvPr>
            <p:ph type="body" idx="1"/>
          </p:nvPr>
        </p:nvSpPr>
        <p:spPr>
          <a:xfrm>
            <a:off x="611560" y="1142984"/>
            <a:ext cx="8352928" cy="4876800"/>
          </a:xfrm>
        </p:spPr>
        <p:txBody>
          <a:bodyPr>
            <a:noAutofit/>
          </a:bodyPr>
          <a:lstStyle/>
          <a:p>
            <a:r>
              <a:rPr lang="th-TH" sz="36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การร่วมมือ (</a:t>
            </a:r>
            <a:r>
              <a:rPr lang="en-US" sz="36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Collaboration</a:t>
            </a:r>
            <a:r>
              <a:rPr lang="th-TH" sz="36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</a:t>
            </a:r>
            <a:endParaRPr lang="th-TH" sz="3600" b="1" dirty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lvl="1"/>
            <a:r>
              <a:rPr lang="th-TH" sz="36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บุคคลที่ทำงานร่วมกันต้องมีความไว้วางใจกัน เพื่อ</a:t>
            </a:r>
          </a:p>
          <a:p>
            <a:pPr lvl="2"/>
            <a:r>
              <a:rPr lang="th-TH" sz="36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การวิพากษ์วิจารณ์โดยปราศจากความข่มชื่น</a:t>
            </a:r>
          </a:p>
          <a:p>
            <a:pPr lvl="2"/>
            <a:r>
              <a:rPr lang="th-TH" sz="36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การช่วยเหลือกันโดยปราศจากความเสียใจ</a:t>
            </a:r>
          </a:p>
          <a:p>
            <a:pPr lvl="2"/>
            <a:r>
              <a:rPr lang="th-TH" sz="36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การทำงานอย่างหนักเท่าเทียมกัน</a:t>
            </a:r>
          </a:p>
          <a:p>
            <a:pPr lvl="2"/>
            <a:r>
              <a:rPr lang="th-TH" sz="36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มีความชำนาญเฉพาะที่จะเป็นประโยชน์ต่องานที่ทำ</a:t>
            </a:r>
          </a:p>
          <a:p>
            <a:pPr lvl="2"/>
            <a:r>
              <a:rPr lang="th-TH" sz="36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มีการพูดคุยถึงปัญหาหรือข้อกังวลสงสัยในทางที่นำไปสู่การกระทำที่ได้ประสิทธิผล</a:t>
            </a:r>
          </a:p>
          <a:p>
            <a:pPr lvl="2"/>
            <a:endParaRPr lang="th-TH" sz="36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57200" lvl="1" indent="0">
              <a:buNone/>
            </a:pPr>
            <a:endParaRPr lang="th-TH" sz="3600" b="1" dirty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57200" lvl="1" indent="0">
              <a:buNone/>
            </a:pPr>
            <a:endParaRPr lang="th-TH" sz="36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0">
              <a:lnSpc>
                <a:spcPct val="80000"/>
              </a:lnSpc>
              <a:buNone/>
            </a:pPr>
            <a:endParaRPr lang="en-US" sz="36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857250" lvl="3" indent="355600">
              <a:lnSpc>
                <a:spcPct val="80000"/>
              </a:lnSpc>
            </a:pPr>
            <a:endParaRPr lang="th-TH" sz="36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0" lvl="1" indent="0">
              <a:lnSpc>
                <a:spcPct val="80000"/>
              </a:lnSpc>
              <a:buNone/>
            </a:pPr>
            <a:endParaRPr lang="th-TH" sz="3600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sz="36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  <a:buNone/>
            </a:pPr>
            <a:endParaRPr lang="th-TH" sz="36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sz="36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sz="3600" dirty="0" smtClean="0">
              <a:solidFill>
                <a:srgbClr val="002060"/>
              </a:solidFill>
              <a:latin typeface="Angsana New" pitchFamily="18" charset="-34"/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E761C-7BA3-4A2F-BE25-144FFC3295DE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1859098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/>
          </p:cNvSpPr>
          <p:nvPr>
            <p:ph type="title"/>
          </p:nvPr>
        </p:nvSpPr>
        <p:spPr>
          <a:xfrm>
            <a:off x="914400" y="404664"/>
            <a:ext cx="7391400" cy="563563"/>
          </a:xfrm>
        </p:spPr>
        <p:txBody>
          <a:bodyPr>
            <a:normAutofit fontScale="90000"/>
          </a:bodyPr>
          <a:lstStyle/>
          <a:p>
            <a:r>
              <a:rPr lang="en-US" sz="44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/>
            </a:r>
            <a:br>
              <a:rPr lang="en-US" sz="44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</a:br>
            <a:r>
              <a:rPr lang="en-US" sz="44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Adaptive Software Development (ASD)</a:t>
            </a:r>
          </a:p>
        </p:txBody>
      </p:sp>
      <p:sp>
        <p:nvSpPr>
          <p:cNvPr id="134147" name="Rectangle 3"/>
          <p:cNvSpPr>
            <a:spLocks noGrp="1"/>
          </p:cNvSpPr>
          <p:nvPr>
            <p:ph type="body" idx="1"/>
          </p:nvPr>
        </p:nvSpPr>
        <p:spPr>
          <a:xfrm>
            <a:off x="323528" y="1124744"/>
            <a:ext cx="8352928" cy="4876800"/>
          </a:xfrm>
        </p:spPr>
        <p:txBody>
          <a:bodyPr>
            <a:normAutofit/>
          </a:bodyPr>
          <a:lstStyle/>
          <a:p>
            <a:r>
              <a:rPr lang="th-TH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การเรียนรู้ (</a:t>
            </a:r>
            <a:r>
              <a:rPr lang="en-US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Learning</a:t>
            </a:r>
            <a:r>
              <a:rPr lang="th-TH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 </a:t>
            </a:r>
            <a:endParaRPr lang="en-US" sz="2400" b="1" dirty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lvl="1"/>
            <a:r>
              <a:rPr lang="th-TH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เมื่อทีมงานเริ่มพัฒนาชิ้นส่วนที่เป็นส่วนหนึ่งของวงจรปรับตัว ทีมงานจะเรียนรู้ไปพร้อม ๆ กับความก้าวหน้าไปสู่การเสร็จสิ้นวงจร</a:t>
            </a:r>
          </a:p>
          <a:p>
            <a:pPr lvl="1"/>
            <a:r>
              <a:rPr lang="th-TH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ทีมเอเอสดี เรียนรู้ได้ </a:t>
            </a:r>
            <a:r>
              <a:rPr lang="en-US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3 </a:t>
            </a:r>
            <a:r>
              <a:rPr lang="th-TH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วิธีคือ</a:t>
            </a:r>
          </a:p>
          <a:p>
            <a:pPr lvl="2"/>
            <a:r>
              <a:rPr lang="th-TH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กลุ่มเฉพาะทาง (</a:t>
            </a:r>
            <a:r>
              <a:rPr lang="en-US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Focus Groups</a:t>
            </a:r>
            <a:r>
              <a:rPr lang="th-TH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 เมื่อลูกค้า</a:t>
            </a:r>
            <a:r>
              <a:rPr lang="en-US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/</a:t>
            </a:r>
            <a:r>
              <a:rPr lang="th-TH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ผู้ใช้งานให้ผลตอบกลับในการใช้งาน โดยแต่ละรุ่นของซอฟต์แวร์ที่ส่งมอบไป สิ่งนี้จะเป็นตัวบ่งชี้ว่าผลิตภัณฑ์ได้ตอบสนองความจำเป็นทางธุรกิจหรือไม่</a:t>
            </a:r>
          </a:p>
          <a:p>
            <a:pPr lvl="2"/>
            <a:r>
              <a:rPr lang="th-TH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การทบทวนเทคนิคอย่างเป็นทางการ (</a:t>
            </a:r>
            <a:r>
              <a:rPr lang="en-US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Formal Technical Review) </a:t>
            </a:r>
            <a:r>
              <a:rPr lang="th-TH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ทีมเอเอสดีมีการทบทวนชิ้นส่วนซอฟต์แวร์ที่กำหนดพัฒนาอยู่ ขณะเดียวกับมีกาปรังปรุงคุณภาพและเรียนรู้ไปพร้อม ๆ กัน</a:t>
            </a:r>
          </a:p>
          <a:p>
            <a:pPr lvl="2"/>
            <a:r>
              <a:rPr lang="th-TH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การตรวจสอบภายหลัง (</a:t>
            </a:r>
            <a:r>
              <a:rPr lang="en-US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Postmortems</a:t>
            </a:r>
            <a:r>
              <a:rPr lang="th-TH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 เมื่องานเสร็จสิ้นแล้ว ทีมงานกลายเป็นผู้วิจารณ์งานและคุณภาพของตนเอง ซึ่งเป็นเป้าหมายของการเรียนรู้เพื่อปรับปรุงวิธีการทำงาน</a:t>
            </a:r>
          </a:p>
          <a:p>
            <a:pPr lvl="2"/>
            <a:endParaRPr lang="th-TH" sz="24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57200" lvl="1" indent="0">
              <a:buNone/>
            </a:pPr>
            <a:endParaRPr lang="th-TH" b="1" dirty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57200" lvl="1" indent="0">
              <a:buNone/>
            </a:pPr>
            <a:endParaRPr lang="th-TH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0">
              <a:lnSpc>
                <a:spcPct val="80000"/>
              </a:lnSpc>
              <a:buNone/>
            </a:pPr>
            <a:endParaRPr lang="en-US" sz="24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857250" lvl="3" indent="355600">
              <a:lnSpc>
                <a:spcPct val="80000"/>
              </a:lnSpc>
            </a:pPr>
            <a:endParaRPr lang="th-TH" sz="24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0" lvl="1" indent="0">
              <a:lnSpc>
                <a:spcPct val="80000"/>
              </a:lnSpc>
              <a:buNone/>
            </a:pPr>
            <a:endParaRPr lang="th-TH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sz="24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  <a:buNone/>
            </a:pPr>
            <a:endParaRPr lang="th-TH" sz="24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sz="24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sz="2400" dirty="0" smtClean="0">
              <a:solidFill>
                <a:srgbClr val="002060"/>
              </a:solidFill>
              <a:latin typeface="Angsana New" pitchFamily="18" charset="-34"/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E761C-7BA3-4A2F-BE25-144FFC3295DE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1318623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008112"/>
          </a:xfrm>
        </p:spPr>
        <p:txBody>
          <a:bodyPr/>
          <a:lstStyle/>
          <a:p>
            <a:r>
              <a:rPr lang="en-US" sz="60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Scrum</a:t>
            </a:r>
          </a:p>
        </p:txBody>
      </p:sp>
      <p:sp>
        <p:nvSpPr>
          <p:cNvPr id="134147" name="Rectangle 3"/>
          <p:cNvSpPr>
            <a:spLocks noGrp="1"/>
          </p:cNvSpPr>
          <p:nvPr>
            <p:ph type="body" idx="1"/>
          </p:nvPr>
        </p:nvSpPr>
        <p:spPr>
          <a:xfrm>
            <a:off x="611560" y="1628800"/>
            <a:ext cx="8153400" cy="4876800"/>
          </a:xfrm>
        </p:spPr>
        <p:txBody>
          <a:bodyPr/>
          <a:lstStyle/>
          <a:p>
            <a:r>
              <a:rPr lang="en-US" sz="4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Scrum  </a:t>
            </a:r>
            <a:r>
              <a:rPr lang="th-TH" sz="4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พัฒนาโดย </a:t>
            </a:r>
            <a:r>
              <a:rPr lang="en-US" sz="4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Jeff Sutherland </a:t>
            </a:r>
          </a:p>
          <a:p>
            <a:r>
              <a:rPr lang="th-TH" sz="4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พัฒนาเมื่อต้นทศวรรษ </a:t>
            </a:r>
            <a:r>
              <a:rPr lang="en-US" sz="4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1990</a:t>
            </a:r>
          </a:p>
          <a:p>
            <a:r>
              <a:rPr lang="th-TH" sz="4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พัฒนาต่อโดย </a:t>
            </a:r>
            <a:r>
              <a:rPr lang="en-US" sz="4400" b="1" dirty="0" err="1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Schwaber</a:t>
            </a:r>
            <a:r>
              <a:rPr lang="en-US" sz="4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4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และ </a:t>
            </a:r>
            <a:r>
              <a:rPr lang="en-US" sz="4400" b="1" dirty="0" err="1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Beedle</a:t>
            </a:r>
            <a:r>
              <a:rPr lang="en-US" sz="4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</a:p>
          <a:p>
            <a:pPr marL="400050" lvl="2" indent="0">
              <a:lnSpc>
                <a:spcPct val="80000"/>
              </a:lnSpc>
              <a:buNone/>
            </a:pPr>
            <a:endParaRPr lang="en-US" sz="34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857250" lvl="3" indent="355600">
              <a:lnSpc>
                <a:spcPct val="80000"/>
              </a:lnSpc>
            </a:pPr>
            <a:endParaRPr lang="th-TH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0" lvl="1" indent="0">
              <a:lnSpc>
                <a:spcPct val="80000"/>
              </a:lnSpc>
              <a:buNone/>
            </a:pPr>
            <a:endParaRPr lang="th-TH" sz="2800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  <a:buNone/>
            </a:pPr>
            <a:endParaRPr lang="th-TH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dirty="0" smtClean="0">
              <a:solidFill>
                <a:srgbClr val="002060"/>
              </a:solidFill>
              <a:latin typeface="Angsana New" pitchFamily="18" charset="-34"/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E761C-7BA3-4A2F-BE25-144FFC3295DE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191387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504056"/>
          </a:xfrm>
        </p:spPr>
        <p:txBody>
          <a:bodyPr>
            <a:normAutofit fontScale="90000"/>
          </a:bodyPr>
          <a:lstStyle/>
          <a:p>
            <a:r>
              <a:rPr lang="en-US" sz="60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Scrum</a:t>
            </a:r>
          </a:p>
        </p:txBody>
      </p:sp>
      <p:sp>
        <p:nvSpPr>
          <p:cNvPr id="134147" name="Rectangle 3"/>
          <p:cNvSpPr>
            <a:spLocks noGrp="1"/>
          </p:cNvSpPr>
          <p:nvPr>
            <p:ph type="body" idx="1"/>
          </p:nvPr>
        </p:nvSpPr>
        <p:spPr>
          <a:xfrm>
            <a:off x="683568" y="548680"/>
            <a:ext cx="8153400" cy="4876800"/>
          </a:xfrm>
        </p:spPr>
        <p:txBody>
          <a:bodyPr>
            <a:noAutofit/>
          </a:bodyPr>
          <a:lstStyle/>
          <a:p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หลักการของ 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Scrum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คือ</a:t>
            </a:r>
          </a:p>
          <a:p>
            <a:pPr lvl="1"/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จัดตั้งทีมทำงานขนาดเล็กที่ เกิดการสื่อสาร การแบ่งปันเทคนิค และข่าวสารที่ไม่เป็นทางการให้มากที่สุด ขณะที่ลดค่าใช้จ่ายส่วนเกินให้น้อยที่สุด</a:t>
            </a:r>
          </a:p>
          <a:p>
            <a:pPr lvl="1"/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กระบวนการต้องสามารถปรับเข้ากับการเปลี่ยนแปลงทางธุรกิจและเทคนิคได้ เพื่อผลิตผลงานให้ดีที่สุด</a:t>
            </a:r>
          </a:p>
          <a:p>
            <a:pPr lvl="1"/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กระบวนการต้องผลิตรุ่นซอฟต์แวร์ออกมาบ่อย ๆ เพื่อตรวจสอบ ปรับแต่ง ทดสอบ บันทึกและต่อยอดได้</a:t>
            </a:r>
          </a:p>
          <a:p>
            <a:pPr lvl="1"/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งานที่พัฒนาและนักพัฒนาจะแบ่งออกเป็น </a:t>
            </a:r>
            <a:r>
              <a:rPr lang="th-TH" sz="2800" b="1" dirty="0" err="1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แพ็กเก็ต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หรือ</a:t>
            </a:r>
            <a:r>
              <a:rPr lang="th-TH" sz="2800" b="1" dirty="0" err="1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พาร์ติชั่น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ที่สะอาดและขึ้นแก่กันน้อยที่สุด</a:t>
            </a:r>
          </a:p>
          <a:p>
            <a:pPr lvl="1"/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มีการทดสอบและบันทึกเอกสารอย่างสม่ำเสมอขณะที่สร้างผลิตภัณฑ์ขึ้นมา</a:t>
            </a:r>
          </a:p>
          <a:p>
            <a:pPr lvl="1"/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กระบวนกา</a:t>
            </a:r>
            <a:r>
              <a:rPr lang="th-TH" sz="2800" b="1" dirty="0" err="1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รสครัม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จะต้อง สามารถแจ้งว่า พัฒนาผลิตภัณฑ์เสร็จแล้ว เมื่อใดก็ตามที่ต้องการ อันเนื่องมาจากคู่แข่งออกผลิตภัณฑ์ที่เหมือนกัน หรือบริษัทต้องการเงิน หรือลูกค้าต้องการงาน เป็นต้น</a:t>
            </a:r>
            <a:endParaRPr lang="en-US" sz="28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57200" lvl="1" indent="0">
              <a:buNone/>
            </a:pPr>
            <a:endParaRPr lang="th-TH" sz="28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0">
              <a:lnSpc>
                <a:spcPct val="80000"/>
              </a:lnSpc>
              <a:buNone/>
            </a:pPr>
            <a:endParaRPr lang="en-US" sz="28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857250" lvl="3" indent="355600">
              <a:lnSpc>
                <a:spcPct val="80000"/>
              </a:lnSpc>
            </a:pPr>
            <a:endParaRPr lang="th-TH" sz="28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0" lvl="1" indent="0">
              <a:lnSpc>
                <a:spcPct val="80000"/>
              </a:lnSpc>
              <a:buNone/>
            </a:pPr>
            <a:endParaRPr lang="th-TH" sz="2800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sz="28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  <a:buNone/>
            </a:pPr>
            <a:endParaRPr lang="th-TH" sz="28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sz="28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sz="2800" dirty="0" smtClean="0">
              <a:solidFill>
                <a:srgbClr val="002060"/>
              </a:solidFill>
              <a:latin typeface="Angsana New" pitchFamily="18" charset="-34"/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E761C-7BA3-4A2F-BE25-144FFC3295DE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1883013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692696"/>
          </a:xfrm>
        </p:spPr>
        <p:txBody>
          <a:bodyPr>
            <a:normAutofit fontScale="90000"/>
          </a:bodyPr>
          <a:lstStyle/>
          <a:p>
            <a:r>
              <a:rPr lang="en-US" sz="60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Scrum</a:t>
            </a:r>
          </a:p>
        </p:txBody>
      </p:sp>
      <p:sp>
        <p:nvSpPr>
          <p:cNvPr id="134147" name="Rectangle 3"/>
          <p:cNvSpPr>
            <a:spLocks noGrp="1"/>
          </p:cNvSpPr>
          <p:nvPr>
            <p:ph type="body" idx="1"/>
          </p:nvPr>
        </p:nvSpPr>
        <p:spPr>
          <a:xfrm>
            <a:off x="611560" y="692696"/>
            <a:ext cx="8153400" cy="4876800"/>
          </a:xfrm>
        </p:spPr>
        <p:txBody>
          <a:bodyPr>
            <a:noAutofit/>
          </a:bodyPr>
          <a:lstStyle/>
          <a:p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หลักการของ 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Scrum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อยู่ภายใต้กิจกรรมกรอบงานต่อไปนี้</a:t>
            </a:r>
          </a:p>
          <a:p>
            <a:pPr lvl="1"/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ความต้องการ</a:t>
            </a:r>
          </a:p>
          <a:p>
            <a:pPr lvl="1"/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การวิเคราะห์</a:t>
            </a:r>
          </a:p>
          <a:p>
            <a:pPr lvl="1"/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การออกแบบ</a:t>
            </a:r>
          </a:p>
          <a:p>
            <a:pPr lvl="1"/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การวิวัฒน์</a:t>
            </a:r>
          </a:p>
          <a:p>
            <a:pPr lvl="1"/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และการส่งมอบ</a:t>
            </a:r>
          </a:p>
          <a:p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แต่ละกิจกรรมกรอบงาน จะประกอบด้วยงานย่อย ๆ เกิดขึ้นภายใน เป็นแบบรูปกระบวนการ เรียกว่า </a:t>
            </a:r>
            <a:r>
              <a:rPr lang="th-TH" sz="2800" b="1" dirty="0" err="1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สป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ริ้น (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Sprint)</a:t>
            </a:r>
          </a:p>
          <a:p>
            <a:r>
              <a:rPr lang="en-US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งานที่ทำภายใต้</a:t>
            </a:r>
            <a:r>
              <a:rPr lang="th-TH" sz="2800" b="1" dirty="0" err="1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สป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ริ้นจะปรับตัวตามปัญหาที่พบขณะนั้น และถูกนิยามและปรับเปลี่ยนให้ทันต่อเหตุการณ์เฉพาะหน้าโดยทีมงาน</a:t>
            </a:r>
            <a:r>
              <a:rPr lang="th-TH" sz="2800" b="1" dirty="0" err="1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สครัม</a:t>
            </a:r>
            <a:endParaRPr lang="th-TH" sz="28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Scrum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สนับสนุนให้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ใช้รูปแบบกระ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กวนการซอฟต์แวร์ (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Software process pattern)</a:t>
            </a:r>
            <a:endParaRPr lang="th-TH" sz="28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endParaRPr lang="th-TH" sz="2800" b="1" dirty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lvl="1"/>
            <a:endParaRPr lang="th-TH" sz="28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lvl="1"/>
            <a:endParaRPr lang="th-TH" sz="28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lvl="1"/>
            <a:endParaRPr lang="en-US" sz="28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857250" lvl="3" indent="355600">
              <a:lnSpc>
                <a:spcPct val="80000"/>
              </a:lnSpc>
            </a:pPr>
            <a:endParaRPr lang="th-TH" sz="28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0" lvl="1" indent="0">
              <a:lnSpc>
                <a:spcPct val="80000"/>
              </a:lnSpc>
              <a:buNone/>
            </a:pPr>
            <a:endParaRPr lang="th-TH" sz="2800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sz="28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  <a:buNone/>
            </a:pPr>
            <a:endParaRPr lang="th-TH" sz="28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sz="28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sz="2800" dirty="0" smtClean="0">
              <a:solidFill>
                <a:srgbClr val="002060"/>
              </a:solidFill>
              <a:latin typeface="Angsana New" pitchFamily="18" charset="-34"/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E761C-7BA3-4A2F-BE25-144FFC3295DE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379140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864096"/>
          </a:xfrm>
        </p:spPr>
        <p:txBody>
          <a:bodyPr/>
          <a:lstStyle/>
          <a:p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Dynamic System Development Method (DSDM)</a:t>
            </a:r>
          </a:p>
        </p:txBody>
      </p:sp>
      <p:sp>
        <p:nvSpPr>
          <p:cNvPr id="134147" name="Rectangle 3"/>
          <p:cNvSpPr>
            <a:spLocks noGrp="1"/>
          </p:cNvSpPr>
          <p:nvPr>
            <p:ph type="body" idx="1"/>
          </p:nvPr>
        </p:nvSpPr>
        <p:spPr>
          <a:xfrm>
            <a:off x="642910" y="1338282"/>
            <a:ext cx="8153400" cy="48768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DSDM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หรือวิธีการพัฒนาระบบไม่หยุดนิ่ง เป็นวิธีการพัฒนาซอฟต์แวร์ที่มีการกำหนดกรอบงานสำหรับสร้างและบำรุงรักษาระบบที่มีข้อจำกัดด้านเวลา </a:t>
            </a:r>
          </a:p>
          <a:p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โดยใช้การสร้างต้นแบบอย่างค่อยเพิ่มขึ้น</a:t>
            </a:r>
          </a:p>
          <a:p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DSDM =&gt; 80%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ของ</a:t>
            </a:r>
            <a:r>
              <a:rPr lang="th-TH" sz="2800" b="1" dirty="0" err="1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แอพพลิเค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ชัน จะเสร็จภายในเวลา 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20%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ของเวลาทั้งหมดที่ใช้พัฒนา</a:t>
            </a:r>
          </a:p>
          <a:p>
            <a:r>
              <a:rPr lang="th-TH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DSDM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เป็นกระบวนการทำวนซ้ำ แต่ละรอบของวงจรจะเป็นไปตามกฎ 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80%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คือ ทำงานให้เพียงพอเท่าที่จำเป็นในแต่ละรุ่น เพื่อให้เคลื่อนไปสู่รุ่นที่เพิ่มขึ้นถัดไป ส่วนรายละเอียดที่เหลือสามารถทำให้เสร็จภายหลัง เมื่อได้รู้ความต้องการทางธุรกิจเพิ่มเติม หรือเมื่อได้รับการร้องขอให้เปลี่ยนแปลง</a:t>
            </a:r>
            <a:endParaRPr lang="th-TH" sz="2800" b="1" dirty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57200" lvl="1" indent="0">
              <a:buNone/>
            </a:pPr>
            <a:endParaRPr lang="th-TH" sz="28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0">
              <a:lnSpc>
                <a:spcPct val="80000"/>
              </a:lnSpc>
              <a:buNone/>
            </a:pPr>
            <a:endParaRPr lang="en-US" sz="28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857250" lvl="3" indent="355600">
              <a:lnSpc>
                <a:spcPct val="80000"/>
              </a:lnSpc>
            </a:pPr>
            <a:endParaRPr lang="th-TH" sz="28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0" lvl="1" indent="0">
              <a:lnSpc>
                <a:spcPct val="80000"/>
              </a:lnSpc>
              <a:buNone/>
            </a:pPr>
            <a:endParaRPr lang="th-TH" sz="2800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sz="28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  <a:buNone/>
            </a:pPr>
            <a:endParaRPr lang="th-TH" sz="28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sz="28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sz="2800" dirty="0" smtClean="0">
              <a:solidFill>
                <a:srgbClr val="002060"/>
              </a:solidFill>
              <a:latin typeface="Angsana New" pitchFamily="18" charset="-34"/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E761C-7BA3-4A2F-BE25-144FFC3295DE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764528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492664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Dynamic System Development Method (DSDM)</a:t>
            </a:r>
          </a:p>
        </p:txBody>
      </p:sp>
      <p:sp>
        <p:nvSpPr>
          <p:cNvPr id="134147" name="Rectangle 3"/>
          <p:cNvSpPr>
            <a:spLocks noGrp="1"/>
          </p:cNvSpPr>
          <p:nvPr>
            <p:ph type="body" idx="1"/>
          </p:nvPr>
        </p:nvSpPr>
        <p:spPr>
          <a:xfrm>
            <a:off x="539552" y="1196752"/>
            <a:ext cx="8280920" cy="4876800"/>
          </a:xfrm>
        </p:spPr>
        <p:txBody>
          <a:bodyPr/>
          <a:lstStyle/>
          <a:p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กระบวนการ 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DSDM</a:t>
            </a:r>
          </a:p>
          <a:p>
            <a:pPr lvl="1"/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การศึกษาความเป็นไปได้ (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Feasibility Study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 จัดทำความต้องการและข้อจำกัดทางธุรกิจพื้นฐานของแอพพลิเคชั่นที่จะสร้าง ประเมินความเป็นไปได้</a:t>
            </a:r>
          </a:p>
          <a:p>
            <a:pPr lvl="1"/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การศึกษาด้านธุรกิจ (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Business Study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 จัดสร้างความต้องการเชิงข่าวสาร และเชิงหน้าที่ของแอพพลิเคชั่น นิยามสถาปัตยกรรมและระบุความต้องการในการบำรุงรักษาแอพพลิเคชั่น </a:t>
            </a:r>
          </a:p>
          <a:p>
            <a:pPr lvl="1"/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การทำวนซ้ำแบบจำลองเชิงหน้าที่ (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Functional Model Iteration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 ผลิตชุดของต้นแบบค่อยเพิ่มขึ้น ที่มีหน้าที่การทำงานตามที่ลูกค้าต้องการ ต้นแบบจะค่อย ๆ วิวัฒนาการไปเป็นแอพพลิเคชั่นที่ส่งมอบได้ การทำวนซ้ำเป็นการรวบรวมความต้องการเพิ่มเติมจากการตอบสนองกลับมาของผู้ใช้</a:t>
            </a:r>
          </a:p>
          <a:p>
            <a:pPr marL="457200" lvl="1" indent="0">
              <a:buNone/>
            </a:pPr>
            <a:endParaRPr lang="th-TH" sz="32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0">
              <a:lnSpc>
                <a:spcPct val="80000"/>
              </a:lnSpc>
              <a:buNone/>
            </a:pPr>
            <a:endParaRPr lang="en-US" sz="32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857250" lvl="3" indent="355600">
              <a:lnSpc>
                <a:spcPct val="80000"/>
              </a:lnSpc>
            </a:pPr>
            <a:endParaRPr lang="th-TH" sz="32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0" lvl="1" indent="0">
              <a:lnSpc>
                <a:spcPct val="80000"/>
              </a:lnSpc>
              <a:buNone/>
            </a:pPr>
            <a:endParaRPr lang="th-TH" sz="3200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sz="32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  <a:buNone/>
            </a:pPr>
            <a:endParaRPr lang="th-TH" sz="32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sz="32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sz="3200" dirty="0" smtClean="0">
              <a:solidFill>
                <a:srgbClr val="002060"/>
              </a:solidFill>
              <a:latin typeface="Angsana New" pitchFamily="18" charset="-34"/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E761C-7BA3-4A2F-BE25-144FFC3295DE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3763275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794352"/>
          </a:xfrm>
        </p:spPr>
        <p:txBody>
          <a:bodyPr/>
          <a:lstStyle/>
          <a:p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Dynamic System Development Method (DSDM)</a:t>
            </a:r>
          </a:p>
        </p:txBody>
      </p:sp>
      <p:sp>
        <p:nvSpPr>
          <p:cNvPr id="134147" name="Rectangle 3"/>
          <p:cNvSpPr>
            <a:spLocks noGrp="1"/>
          </p:cNvSpPr>
          <p:nvPr>
            <p:ph type="body" idx="1"/>
          </p:nvPr>
        </p:nvSpPr>
        <p:spPr>
          <a:xfrm>
            <a:off x="571472" y="1285860"/>
            <a:ext cx="8280920" cy="4876800"/>
          </a:xfrm>
        </p:spPr>
        <p:txBody>
          <a:bodyPr>
            <a:normAutofit/>
          </a:bodyPr>
          <a:lstStyle/>
          <a:p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กระบวนการ 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DSDM</a:t>
            </a:r>
          </a:p>
          <a:p>
            <a:pPr lvl="1"/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การทำวนซ้ำการออกแบบและการสร้าง (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Design and Build Iteration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 นำต้นแบบที่สร้างขึ้นระหว่างการทำวนซ้ำการสร้างแบบจำลองเชิงหน้าที่มาดูใหม่ </a:t>
            </a:r>
          </a:p>
          <a:p>
            <a:pPr lvl="1"/>
            <a:r>
              <a:rPr lang="th-TH" sz="2800" b="1" dirty="0" err="1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การอิมพ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ลี</a:t>
            </a:r>
            <a:r>
              <a:rPr lang="th-TH" sz="2800" b="1" dirty="0" err="1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เม้นต์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(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Implementation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หรือ 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coding)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ใช้งานรุ่นของซอฟต์แวร์ล่าสุดภายใต้สิ่งแวดล้อมการทำงานจริง </a:t>
            </a:r>
          </a:p>
          <a:p>
            <a:pPr lvl="2"/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รุ่นของซอฟต์แวร์อาจไม่ต้องสมบูรณ์ร้อยเปอร์เซ็นต์</a:t>
            </a:r>
          </a:p>
          <a:p>
            <a:pPr lvl="2"/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การร้องขอการเปลี่ยนแปลงอาจเกิดขึ้นได้ขณะใช้งานอยู่</a:t>
            </a:r>
          </a:p>
          <a:p>
            <a:r>
              <a:rPr lang="th-TH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กระบวนการ 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DSDM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อาจใช้ร่วมกับกระบวนการ 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XP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เพื่อกำหนดแบบจำลองกระบวนการ</a:t>
            </a:r>
            <a:endParaRPr lang="th-TH" sz="2800" b="1" dirty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lvl="2"/>
            <a:endParaRPr lang="th-TH" sz="28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lvl="2"/>
            <a:endParaRPr lang="th-TH" sz="2800" b="1" dirty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57200" lvl="1" indent="0">
              <a:buNone/>
            </a:pPr>
            <a:endParaRPr lang="th-TH" sz="28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0">
              <a:lnSpc>
                <a:spcPct val="80000"/>
              </a:lnSpc>
              <a:buNone/>
            </a:pPr>
            <a:endParaRPr lang="en-US" sz="28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857250" lvl="3" indent="355600">
              <a:lnSpc>
                <a:spcPct val="80000"/>
              </a:lnSpc>
            </a:pPr>
            <a:endParaRPr lang="th-TH" sz="28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0" lvl="1" indent="0">
              <a:lnSpc>
                <a:spcPct val="80000"/>
              </a:lnSpc>
              <a:buNone/>
            </a:pPr>
            <a:endParaRPr lang="th-TH" sz="2800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sz="28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  <a:buNone/>
            </a:pPr>
            <a:endParaRPr lang="th-TH" sz="28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sz="28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sz="2800" dirty="0" smtClean="0">
              <a:solidFill>
                <a:srgbClr val="002060"/>
              </a:solidFill>
              <a:latin typeface="Angsana New" pitchFamily="18" charset="-34"/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E761C-7BA3-4A2F-BE25-144FFC3295DE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1085522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708688"/>
          </a:xfrm>
        </p:spPr>
        <p:txBody>
          <a:bodyPr>
            <a:normAutofit fontScale="90000"/>
          </a:bodyPr>
          <a:lstStyle/>
          <a:p>
            <a:r>
              <a:rPr lang="en-US" sz="54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Crystal</a:t>
            </a:r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134147" name="Rectangle 3"/>
          <p:cNvSpPr>
            <a:spLocks noGrp="1"/>
          </p:cNvSpPr>
          <p:nvPr>
            <p:ph type="body" idx="1"/>
          </p:nvPr>
        </p:nvSpPr>
        <p:spPr>
          <a:xfrm>
            <a:off x="539552" y="1268760"/>
            <a:ext cx="8153400" cy="4876800"/>
          </a:xfrm>
        </p:spPr>
        <p:txBody>
          <a:bodyPr>
            <a:normAutofit/>
          </a:bodyPr>
          <a:lstStyle/>
          <a:p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พัฒนาโดย 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Alistair Cockburn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และ 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Jim </a:t>
            </a:r>
            <a:r>
              <a:rPr lang="en-US" sz="2800" b="1" dirty="0" err="1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Highsmith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</a:p>
          <a:p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Crystal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มีความสามารถในการนำร่อง คือ</a:t>
            </a:r>
          </a:p>
          <a:p>
            <a:pPr lvl="1"/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มีทรัพยากรจำกัด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ทีมงาน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ต้อง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ร่วมมือกัน ในการประดิษฐ์และการสื่อสาร</a:t>
            </a:r>
          </a:p>
          <a:p>
            <a:pPr lvl="1"/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โดยมีเป้าหมายหลักคือ ส่งมอบซอฟต์แวร์ที่มีประโยชน์ทำงานได้</a:t>
            </a:r>
          </a:p>
          <a:p>
            <a:pPr lvl="1"/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เป้าหมายรองคือ จัดเตรียมความพร้อม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สำหรับงานถัดไป</a:t>
            </a:r>
            <a:endParaRPr lang="th-TH" sz="28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เพื่อให้บรรลุความสามารถในการนำร่อง 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Cockburn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และ </a:t>
            </a:r>
            <a:r>
              <a:rPr lang="en-US" sz="2800" b="1" dirty="0" err="1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Highsmith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ได้นิยามชุดของกรรมวิธี และกรรมวิธีมีชิ้นส่วนหลัก ๆ เหมือน ๆ กัน และมีบทบาท กระบวนการผลิตผลงาน และวิธีปฏิบัติที่แตกต่างกันเฉพาะตัว</a:t>
            </a:r>
          </a:p>
          <a:p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ครอบครัวคริสตัล ก็คือ ชุดกระบวนการ 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Agile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ที่ได้พิสูจน์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แล้วว่า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ได้ผลดีสำหรับโครงการชนิดต่าง ๆ </a:t>
            </a:r>
            <a:endParaRPr lang="th-TH" sz="2800" b="1" dirty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57200" lvl="1" indent="0">
              <a:buNone/>
            </a:pPr>
            <a:endParaRPr lang="th-TH" sz="28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en-US" sz="2800" b="1" dirty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857250" lvl="3" indent="355600">
              <a:lnSpc>
                <a:spcPct val="80000"/>
              </a:lnSpc>
            </a:pPr>
            <a:endParaRPr lang="th-TH" sz="28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0" lvl="1" indent="0">
              <a:lnSpc>
                <a:spcPct val="80000"/>
              </a:lnSpc>
              <a:buNone/>
            </a:pPr>
            <a:endParaRPr lang="th-TH" sz="28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sz="28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  <a:buNone/>
            </a:pPr>
            <a:endParaRPr lang="th-TH" sz="28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sz="28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sz="2800" b="1" dirty="0" smtClean="0">
              <a:solidFill>
                <a:srgbClr val="002060"/>
              </a:solidFill>
              <a:latin typeface="Angsana New" pitchFamily="18" charset="-34"/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E761C-7BA3-4A2F-BE25-144FFC3295DE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126064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852704"/>
          </a:xfrm>
        </p:spPr>
        <p:txBody>
          <a:bodyPr/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Waterfall model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Picture 11" descr="Waterfall SDL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251520" y="1556792"/>
            <a:ext cx="3882784" cy="3960440"/>
          </a:xfrm>
          <a:prstGeom prst="rect">
            <a:avLst/>
          </a:prstGeom>
          <a:noFill/>
          <a:ln/>
        </p:spPr>
      </p:pic>
      <p:sp>
        <p:nvSpPr>
          <p:cNvPr id="5" name="TextBox 4"/>
          <p:cNvSpPr txBox="1"/>
          <p:nvPr/>
        </p:nvSpPr>
        <p:spPr>
          <a:xfrm>
            <a:off x="4860032" y="1124744"/>
            <a:ext cx="3816424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02060"/>
                </a:solidFill>
              </a:rPr>
              <a:t>    SDLC </a:t>
            </a:r>
            <a:r>
              <a:rPr lang="th-TH" sz="2400" dirty="0" smtClean="0">
                <a:solidFill>
                  <a:srgbClr val="002060"/>
                </a:solidFill>
              </a:rPr>
              <a:t>แบบ </a:t>
            </a:r>
            <a:r>
              <a:rPr lang="en-US" sz="2400" dirty="0" smtClean="0">
                <a:solidFill>
                  <a:srgbClr val="002060"/>
                </a:solidFill>
              </a:rPr>
              <a:t>Waterfall </a:t>
            </a:r>
            <a:r>
              <a:rPr lang="th-TH" sz="2400" dirty="0" smtClean="0">
                <a:solidFill>
                  <a:srgbClr val="002060"/>
                </a:solidFill>
              </a:rPr>
              <a:t>มีหลักการเปรียบเสมือนกับน้ำตก ซึ่งไหลจากที่สูงลงที่ต่ำ และไม่สามารถไหลกลับมาในทางตรงกันข้ามได้อีก </a:t>
            </a:r>
            <a:endParaRPr lang="en-US" sz="2400" dirty="0" smtClean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smtClean="0">
                <a:solidFill>
                  <a:srgbClr val="002060"/>
                </a:solidFill>
              </a:rPr>
              <a:t>   </a:t>
            </a:r>
            <a:r>
              <a:rPr lang="th-TH" sz="2400" dirty="0" smtClean="0">
                <a:solidFill>
                  <a:srgbClr val="002060"/>
                </a:solidFill>
              </a:rPr>
              <a:t>การพัฒนาระบบงานด้วยหลักการนี้ เมื่อทำขั้นตอนหนึ่งแล้วจะไม่สามารถย้อนกลับมาที่ขั้นตอนก่อนหน้าได้อีก </a:t>
            </a:r>
            <a:endParaRPr lang="en-US" sz="2400" dirty="0" smtClean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dirty="0" smtClean="0">
                <a:solidFill>
                  <a:srgbClr val="002060"/>
                </a:solidFill>
              </a:rPr>
              <a:t>   </a:t>
            </a:r>
            <a:r>
              <a:rPr lang="th-TH" sz="2400" dirty="0" smtClean="0">
                <a:solidFill>
                  <a:srgbClr val="002060"/>
                </a:solidFill>
              </a:rPr>
              <a:t>ซึ่งจะมองเห็นจุดอ่อนของหลักการนี้ว่า หากมีข้อผิดพลาดเกิดขึ้นที่ขั้นตอนก่อนหน้านี้แล้ว จะไม่สามารถย้อนกลับมาแก้ไขได้ ดังนั้น การพัฒนาระบบด้วยหลักการนี้ จำเป็นต้องมีการวางแผนที่ดี เพื่อให้สามารถป้องกันการผิดพลาดได้มากที่สุด ซึ่งทำได้ยากมาก ยกเว้นระบบงานนั้นมีรูปแบบการพัฒนาที่ดี และตายตัวอยู่แล้ว</a:t>
            </a:r>
          </a:p>
          <a:p>
            <a:endParaRPr lang="en-US" sz="2400" dirty="0">
              <a:solidFill>
                <a:srgbClr val="002060"/>
              </a:solidFill>
            </a:endParaRPr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E8CB0-6CA7-42D8-AE09-C8BF00B6D9C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780696"/>
          </a:xfrm>
        </p:spPr>
        <p:txBody>
          <a:bodyPr>
            <a:normAutofit fontScale="90000"/>
          </a:bodyPr>
          <a:lstStyle/>
          <a:p>
            <a:r>
              <a:rPr lang="en-US" sz="54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Crystal</a:t>
            </a:r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134147" name="Rectangle 3"/>
          <p:cNvSpPr>
            <a:spLocks noGrp="1"/>
          </p:cNvSpPr>
          <p:nvPr>
            <p:ph type="body" idx="1"/>
          </p:nvPr>
        </p:nvSpPr>
        <p:spPr>
          <a:xfrm>
            <a:off x="642910" y="1285860"/>
            <a:ext cx="8153400" cy="4876800"/>
          </a:xfrm>
        </p:spPr>
        <p:txBody>
          <a:bodyPr>
            <a:noAutofit/>
          </a:bodyPr>
          <a:lstStyle/>
          <a:p>
            <a:r>
              <a:rPr lang="th-TH" sz="30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วิธีการพัฒนาแบบ </a:t>
            </a:r>
            <a:r>
              <a:rPr lang="en-US" sz="30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Crystal </a:t>
            </a:r>
            <a:r>
              <a:rPr lang="th-TH" sz="30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เน้นที่การแบ่งแยกงานออกตามคุณลักษณะ                    ของตัวโครงงาน </a:t>
            </a:r>
          </a:p>
          <a:p>
            <a:pPr lvl="1"/>
            <a:r>
              <a:rPr lang="th-TH" sz="30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แบ่งตามขนาดของทีมงานพัฒนา หรือแบ่งตามความสำคัญของระบบ                      และความสำคัญตามลำดับก่อนหลังของตัวโครงงาน </a:t>
            </a:r>
          </a:p>
          <a:p>
            <a:pPr lvl="1"/>
            <a:r>
              <a:rPr lang="th-TH" sz="30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โดยการแบ่งจะแยกออกเป็นสีเช่น </a:t>
            </a:r>
            <a:r>
              <a:rPr lang="en-US" sz="30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Crystal Yellow, Crystal Orange </a:t>
            </a:r>
            <a:r>
              <a:rPr lang="th-TH" sz="30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เป็นต้น </a:t>
            </a:r>
          </a:p>
          <a:p>
            <a:pPr lvl="1"/>
            <a:r>
              <a:rPr lang="th-TH" sz="30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ทุกแบบจะมีชื่อเรียกรวมกันว่า </a:t>
            </a:r>
            <a:r>
              <a:rPr lang="en-US" sz="30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Crystal Family </a:t>
            </a:r>
            <a:endParaRPr lang="th-TH" sz="30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lvl="1"/>
            <a:r>
              <a:rPr lang="th-TH" sz="30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สาเหตุที่ต้องมีการแบ่งตามลักษณะดังกล่าวก็เพราะว่ามีการตระหนักถึงความต้องการรูปแบบการพัฒนาที่แตกต่างกันไปตามแต่ละโครงงาน</a:t>
            </a:r>
          </a:p>
          <a:p>
            <a:pPr marL="400050" lvl="2" indent="355600">
              <a:lnSpc>
                <a:spcPct val="80000"/>
              </a:lnSpc>
            </a:pPr>
            <a:endParaRPr lang="en-US" sz="3000" b="1" dirty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857250" lvl="3" indent="355600">
              <a:lnSpc>
                <a:spcPct val="80000"/>
              </a:lnSpc>
            </a:pPr>
            <a:endParaRPr lang="th-TH" sz="30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0" lvl="1" indent="0">
              <a:lnSpc>
                <a:spcPct val="80000"/>
              </a:lnSpc>
              <a:buNone/>
            </a:pPr>
            <a:endParaRPr lang="th-TH" sz="30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sz="30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  <a:buNone/>
            </a:pPr>
            <a:endParaRPr lang="th-TH" sz="30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sz="30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sz="3000" b="1" dirty="0" smtClean="0">
              <a:solidFill>
                <a:srgbClr val="002060"/>
              </a:solidFill>
              <a:latin typeface="Angsana New" pitchFamily="18" charset="-34"/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E761C-7BA3-4A2F-BE25-144FFC3295DE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2950754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en-US" sz="5400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Crystal</a:t>
            </a:r>
            <a:r>
              <a:rPr lang="en-US" sz="4000" b="1" dirty="0" smtClean="0"/>
              <a:t> </a:t>
            </a:r>
          </a:p>
        </p:txBody>
      </p:sp>
      <p:sp>
        <p:nvSpPr>
          <p:cNvPr id="134147" name="Rectangle 3"/>
          <p:cNvSpPr>
            <a:spLocks noGrp="1"/>
          </p:cNvSpPr>
          <p:nvPr>
            <p:ph type="body" idx="1"/>
          </p:nvPr>
        </p:nvSpPr>
        <p:spPr>
          <a:xfrm>
            <a:off x="611560" y="1412776"/>
            <a:ext cx="8153400" cy="4876800"/>
          </a:xfrm>
        </p:spPr>
        <p:txBody>
          <a:bodyPr>
            <a:normAutofit/>
          </a:bodyPr>
          <a:lstStyle/>
          <a:p>
            <a:pPr marL="857250" lvl="3" indent="-49213">
              <a:lnSpc>
                <a:spcPct val="80000"/>
              </a:lnSpc>
              <a:buNone/>
            </a:pPr>
            <a:r>
              <a:rPr lang="en-US" sz="44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Crystal </a:t>
            </a:r>
            <a:r>
              <a:rPr lang="th-TH" sz="44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จะประกอบด้วย 3 ส่วนที่สำคัญ คือ </a:t>
            </a:r>
            <a:endParaRPr lang="en-US" sz="4400" b="1" dirty="0" smtClean="0">
              <a:solidFill>
                <a:schemeClr val="accent2">
                  <a:lumMod val="75000"/>
                </a:schemeClr>
              </a:solidFill>
              <a:latin typeface="Angsana New" pitchFamily="18" charset="-34"/>
              <a:cs typeface="Angsana New" pitchFamily="18" charset="-34"/>
            </a:endParaRPr>
          </a:p>
          <a:p>
            <a:pPr marL="857250" lvl="3" indent="355600">
              <a:lnSpc>
                <a:spcPct val="80000"/>
              </a:lnSpc>
              <a:buFont typeface="Courier New" pitchFamily="49" charset="0"/>
              <a:buChar char="o"/>
            </a:pPr>
            <a:endParaRPr lang="en-US" sz="44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857250" lvl="3" indent="355600">
              <a:lnSpc>
                <a:spcPct val="80000"/>
              </a:lnSpc>
              <a:buFont typeface="Courier New" pitchFamily="49" charset="0"/>
              <a:buChar char="o"/>
            </a:pPr>
            <a:r>
              <a:rPr lang="en-US" sz="4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“Human-powered”</a:t>
            </a:r>
          </a:p>
          <a:p>
            <a:pPr marL="857250" lvl="3" indent="355600">
              <a:lnSpc>
                <a:spcPct val="80000"/>
              </a:lnSpc>
              <a:buFont typeface="Courier New" pitchFamily="49" charset="0"/>
              <a:buChar char="o"/>
            </a:pPr>
            <a:r>
              <a:rPr lang="en-US" sz="4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“</a:t>
            </a:r>
            <a:r>
              <a:rPr lang="en-US" sz="4400" b="1" dirty="0" err="1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Ultralight</a:t>
            </a:r>
            <a:r>
              <a:rPr lang="en-US" sz="4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”</a:t>
            </a:r>
          </a:p>
          <a:p>
            <a:pPr marL="857250" lvl="3" indent="355600">
              <a:lnSpc>
                <a:spcPct val="80000"/>
              </a:lnSpc>
              <a:buFont typeface="Courier New" pitchFamily="49" charset="0"/>
              <a:buChar char="o"/>
            </a:pPr>
            <a:r>
              <a:rPr lang="en-US" sz="4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“Stretch-to-fit” </a:t>
            </a:r>
            <a:endParaRPr lang="th-TH" sz="44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0" lvl="1" indent="0">
              <a:lnSpc>
                <a:spcPct val="80000"/>
              </a:lnSpc>
              <a:buNone/>
            </a:pPr>
            <a:endParaRPr lang="th-TH" sz="4400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sz="44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  <a:buNone/>
            </a:pPr>
            <a:endParaRPr lang="th-TH" sz="44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sz="44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sz="4400" dirty="0" smtClean="0">
              <a:solidFill>
                <a:srgbClr val="002060"/>
              </a:solidFill>
              <a:latin typeface="Angsana New" pitchFamily="18" charset="-34"/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E761C-7BA3-4A2F-BE25-144FFC3295DE}" type="slidenum">
              <a:rPr lang="en-US" smtClean="0"/>
              <a:pPr/>
              <a:t>41</a:t>
            </a:fld>
            <a:endParaRPr lang="en-US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2950754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504056"/>
          </a:xfrm>
        </p:spPr>
        <p:txBody>
          <a:bodyPr>
            <a:normAutofit fontScale="90000"/>
          </a:bodyPr>
          <a:lstStyle/>
          <a:p>
            <a:r>
              <a:rPr lang="en-US" sz="54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Feature Driven Development (FDD)</a:t>
            </a:r>
          </a:p>
        </p:txBody>
      </p:sp>
      <p:sp>
        <p:nvSpPr>
          <p:cNvPr id="134147" name="Rectangle 3"/>
          <p:cNvSpPr>
            <a:spLocks noGrp="1"/>
          </p:cNvSpPr>
          <p:nvPr>
            <p:ph type="body" idx="1"/>
          </p:nvPr>
        </p:nvSpPr>
        <p:spPr>
          <a:xfrm>
            <a:off x="714348" y="1142984"/>
            <a:ext cx="8153400" cy="4876800"/>
          </a:xfrm>
        </p:spPr>
        <p:txBody>
          <a:bodyPr/>
          <a:lstStyle/>
          <a:p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การพัฒนาที่ขับเคลื่อนด้วยคุณลักษณะของซอฟต์แวร์</a:t>
            </a:r>
          </a:p>
          <a:p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คิดค้น โดย 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Peter Coad 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และคณะ</a:t>
            </a:r>
          </a:p>
          <a:p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เพื่อใช้เป็นแบบจำลองกระบวนการเชิงปฏิบัติการของวิศวกรรมซอฟต์แวร์เชิงวัตถุ</a:t>
            </a:r>
          </a:p>
          <a:p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Stephen Palmer 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และ 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John </a:t>
            </a:r>
            <a:r>
              <a:rPr lang="en-US" sz="3200" b="1" dirty="0" err="1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Felsing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ได้ขยายและเพิ่มเติมงานของ </a:t>
            </a:r>
            <a:r>
              <a:rPr lang="en-US" sz="3200" b="1" dirty="0" err="1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Coad</a:t>
            </a:r>
            <a:endParaRPr lang="th-TH" sz="32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คุณลักษณะ หน้าที่ที่ลูกค้าเห็นว่ามีคุณค่า ที่สามารถ</a:t>
            </a:r>
            <a:r>
              <a:rPr lang="th-TH" sz="3200" b="1" dirty="0" err="1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อิมพ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ลี</a:t>
            </a:r>
            <a:r>
              <a:rPr lang="th-TH" sz="3200" b="1" dirty="0" err="1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เมนต์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ได้ภายเวลาสองสัปดาห์หรือน้อยว่า</a:t>
            </a:r>
            <a:endParaRPr lang="th-TH" sz="3200" b="1" dirty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57200" lvl="1" indent="0">
              <a:buNone/>
            </a:pPr>
            <a:endParaRPr lang="th-TH" sz="24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0">
              <a:lnSpc>
                <a:spcPct val="80000"/>
              </a:lnSpc>
              <a:buNone/>
            </a:pPr>
            <a:endParaRPr lang="en-US" sz="34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857250" lvl="3" indent="355600">
              <a:lnSpc>
                <a:spcPct val="80000"/>
              </a:lnSpc>
            </a:pPr>
            <a:endParaRPr lang="th-TH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0" lvl="1" indent="0">
              <a:lnSpc>
                <a:spcPct val="80000"/>
              </a:lnSpc>
              <a:buNone/>
            </a:pPr>
            <a:endParaRPr lang="th-TH" sz="2800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  <a:buNone/>
            </a:pPr>
            <a:endParaRPr lang="th-TH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dirty="0" smtClean="0">
              <a:solidFill>
                <a:srgbClr val="002060"/>
              </a:solidFill>
              <a:latin typeface="Angsana New" pitchFamily="18" charset="-34"/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E761C-7BA3-4A2F-BE25-144FFC3295DE}" type="slidenum">
              <a:rPr lang="en-US" smtClean="0"/>
              <a:pPr/>
              <a:t>42</a:t>
            </a:fld>
            <a:endParaRPr lang="en-US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1299052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492664"/>
          </a:xfrm>
        </p:spPr>
        <p:txBody>
          <a:bodyPr>
            <a:normAutofit fontScale="90000"/>
          </a:bodyPr>
          <a:lstStyle/>
          <a:p>
            <a:r>
              <a:rPr lang="en-US" sz="54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Feature Driven Development (FDD)</a:t>
            </a:r>
          </a:p>
        </p:txBody>
      </p:sp>
      <p:sp>
        <p:nvSpPr>
          <p:cNvPr id="134147" name="Rectangle 3"/>
          <p:cNvSpPr>
            <a:spLocks noGrp="1"/>
          </p:cNvSpPr>
          <p:nvPr>
            <p:ph type="body" idx="1"/>
          </p:nvPr>
        </p:nvSpPr>
        <p:spPr>
          <a:xfrm>
            <a:off x="467544" y="980728"/>
            <a:ext cx="8153400" cy="5472608"/>
          </a:xfrm>
        </p:spPr>
        <p:txBody>
          <a:bodyPr>
            <a:normAutofit/>
          </a:bodyPr>
          <a:lstStyle/>
          <a:p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นิยามของคุณลักษณะให้ประโยชน์ต่อไปนี้</a:t>
            </a:r>
          </a:p>
          <a:p>
            <a:pPr lvl="1"/>
            <a:r>
              <a:rPr lang="th-TH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เนื่องจากคุณลักษณะเป็นส่วนเล็ก ๆ ของซอฟต์แวร์ที่ทำงานได้ ผู้ใช้จึงสามารถอธิบายได้ง่าย เข้าใจความสัมพันธ์ระหว่างกันได้ง่ายกว่า และสามารถทบทวนได้ดีกว่าเมื่อมีความคลุมเครือ ข้อผิดพลาด หรือการหลงลืม</a:t>
            </a:r>
          </a:p>
          <a:p>
            <a:pPr lvl="1"/>
            <a:r>
              <a:rPr lang="th-TH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คุณลักษณะอาจถูกจัดระเบียบ เป็นกลุ่มลำดับชั้นที่มีความสัมพันธ์ทางธุรกิจได้</a:t>
            </a:r>
          </a:p>
          <a:p>
            <a:pPr lvl="1"/>
            <a:r>
              <a:rPr lang="th-TH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เนื่องจากลักษณะเป็นรุ่น ๆ ของคุณลักษณะของซอฟต์แวร์ที่ต้องส่งมอบได้ในการพัฒนาแบบ </a:t>
            </a:r>
            <a:r>
              <a:rPr lang="en-US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FDD </a:t>
            </a:r>
            <a:r>
              <a:rPr lang="th-TH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ทีมงานจะมุ่งพัฒนาซอฟต์แวร์ให้มีคุณลักษณะใหม่ ๆ ที่ทำงานได้ทุก ๆ สองสัปดาห์</a:t>
            </a:r>
          </a:p>
          <a:p>
            <a:pPr lvl="1"/>
            <a:r>
              <a:rPr lang="th-TH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เนื่องจากคุณลักษณะมีขนาดเล็ก ตัวแบบและตัวโค้ดของคุณลักษณะจึงง่ายต่อการตรวจทานอย่างละเอียด</a:t>
            </a:r>
          </a:p>
          <a:p>
            <a:pPr lvl="1"/>
            <a:r>
              <a:rPr lang="th-TH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การวางแผนโครงการ การจัดตารางงาน และติดตามจะขับเคลื่อนด้วยคุณลักษณะตามลำดับชั้น ซึ่งดีกว่าการใช้ชุดงานย่อยที่เลือกมาแบบสุ่ม</a:t>
            </a:r>
            <a:endParaRPr lang="th-TH" b="1" dirty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57200" lvl="1" indent="0">
              <a:buNone/>
            </a:pPr>
            <a:endParaRPr lang="th-TH" sz="24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0">
              <a:lnSpc>
                <a:spcPct val="80000"/>
              </a:lnSpc>
              <a:buNone/>
            </a:pPr>
            <a:endParaRPr lang="en-US" sz="34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857250" lvl="3" indent="355600">
              <a:lnSpc>
                <a:spcPct val="80000"/>
              </a:lnSpc>
            </a:pPr>
            <a:endParaRPr lang="th-TH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0" lvl="1" indent="0">
              <a:lnSpc>
                <a:spcPct val="80000"/>
              </a:lnSpc>
              <a:buNone/>
            </a:pPr>
            <a:endParaRPr lang="th-TH" sz="2800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  <a:buNone/>
            </a:pPr>
            <a:endParaRPr lang="th-TH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dirty="0" smtClean="0">
              <a:solidFill>
                <a:srgbClr val="002060"/>
              </a:solidFill>
              <a:latin typeface="Angsana New" pitchFamily="18" charset="-34"/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E761C-7BA3-4A2F-BE25-144FFC3295DE}" type="slidenum">
              <a:rPr lang="en-US" smtClean="0"/>
              <a:pPr/>
              <a:t>43</a:t>
            </a:fld>
            <a:endParaRPr lang="en-US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1299052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/>
          </p:cNvSpPr>
          <p:nvPr>
            <p:ph type="title"/>
          </p:nvPr>
        </p:nvSpPr>
        <p:spPr>
          <a:xfrm>
            <a:off x="539552" y="-24"/>
            <a:ext cx="8229600" cy="924712"/>
          </a:xfrm>
        </p:spPr>
        <p:txBody>
          <a:bodyPr>
            <a:normAutofit fontScale="90000"/>
          </a:bodyPr>
          <a:lstStyle/>
          <a:p>
            <a:r>
              <a:rPr lang="en-US" sz="60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Agile Modeling (AM)</a:t>
            </a:r>
          </a:p>
        </p:txBody>
      </p:sp>
      <p:sp>
        <p:nvSpPr>
          <p:cNvPr id="134147" name="Rectangle 3"/>
          <p:cNvSpPr>
            <a:spLocks noGrp="1"/>
          </p:cNvSpPr>
          <p:nvPr>
            <p:ph type="body" idx="1"/>
          </p:nvPr>
        </p:nvSpPr>
        <p:spPr>
          <a:xfrm>
            <a:off x="611560" y="1214422"/>
            <a:ext cx="8153400" cy="5164832"/>
          </a:xfrm>
        </p:spPr>
        <p:txBody>
          <a:bodyPr/>
          <a:lstStyle/>
          <a:p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การสร้างแบบจำลองเพื่อ</a:t>
            </a:r>
          </a:p>
          <a:p>
            <a:pPr lvl="1"/>
            <a:r>
              <a:rPr lang="th-TH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เพื่อเข้าใจส่วนประกอบทั้งหมดว่ามีอะไรที่จำเป็นต้องทำ</a:t>
            </a:r>
          </a:p>
          <a:p>
            <a:pPr lvl="1"/>
            <a:r>
              <a:rPr lang="th-TH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เพื่อแบ่งปัญหาออกเป็นส่วน ๆ ให้เหมาะสมกับผู้ที่จะทำงานนี้</a:t>
            </a:r>
          </a:p>
          <a:p>
            <a:pPr lvl="1"/>
            <a:r>
              <a:rPr lang="th-TH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เพื่อให้สามารถประเมินคุณภาพได้ทุก ๆ ขั้นตอนเมื่อระบบกำลังถูกประกอบขึ้นมา</a:t>
            </a:r>
          </a:p>
          <a:p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Scott Amble 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อธิบายการสร้างแบบจำลองของ 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Agile </a:t>
            </a:r>
          </a:p>
          <a:p>
            <a:pPr lvl="1"/>
            <a:r>
              <a:rPr lang="th-TH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การสร้างแบบจำลอง </a:t>
            </a:r>
            <a:r>
              <a:rPr lang="en-US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Agile </a:t>
            </a:r>
            <a:r>
              <a:rPr lang="th-TH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เป็นวิธีการเชิงปฏิบัติการสำหรับการสร้าง</a:t>
            </a:r>
            <a:r>
              <a:rPr lang="th-TH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แบบจำลอง </a:t>
            </a:r>
            <a:r>
              <a:rPr lang="th-TH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และการบันทึกเอกสารของระบบซอฟต์แวร์ที่ได้ผล กล่าวอย่างง่าย การสร้างแบบจำลอง </a:t>
            </a:r>
            <a:r>
              <a:rPr lang="en-US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Agile </a:t>
            </a:r>
            <a:r>
              <a:rPr lang="th-TH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เป็นการรวบรวมคุณค่า หลักการ และหลักปฏิบัติ สำหรับการสร้างแบบจำลองซอฟต์แวร์ที่สามารถประยุกต์กับโครงการพัฒนาซอฟต์แวร์อย่างได้ผล ในลักษณะที่มีน้ำหนักเบา แบบจำลอง </a:t>
            </a:r>
            <a:r>
              <a:rPr lang="en-US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Agile </a:t>
            </a:r>
            <a:r>
              <a:rPr lang="th-TH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ได้ผลดีกว่าแบบจำลองแบบดั้งเดิม เพราะเพียงพอแก่การใช้งานโดยไม่จำเป็นต้องสมบูรณ์แบบ</a:t>
            </a:r>
          </a:p>
          <a:p>
            <a:pPr lvl="1"/>
            <a:endParaRPr lang="th-TH" b="1" dirty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57200" lvl="1" indent="0">
              <a:buNone/>
            </a:pPr>
            <a:endParaRPr lang="th-TH" sz="24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0">
              <a:lnSpc>
                <a:spcPct val="80000"/>
              </a:lnSpc>
              <a:buNone/>
            </a:pPr>
            <a:endParaRPr lang="en-US" sz="34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857250" lvl="3" indent="355600">
              <a:lnSpc>
                <a:spcPct val="80000"/>
              </a:lnSpc>
            </a:pPr>
            <a:endParaRPr lang="th-TH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0" lvl="1" indent="0">
              <a:lnSpc>
                <a:spcPct val="80000"/>
              </a:lnSpc>
              <a:buNone/>
            </a:pPr>
            <a:endParaRPr lang="th-TH" sz="2800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  <a:buNone/>
            </a:pPr>
            <a:endParaRPr lang="th-TH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dirty="0" smtClean="0">
              <a:solidFill>
                <a:srgbClr val="002060"/>
              </a:solidFill>
              <a:latin typeface="Angsana New" pitchFamily="18" charset="-34"/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E761C-7BA3-4A2F-BE25-144FFC3295DE}" type="slidenum">
              <a:rPr lang="en-US" smtClean="0"/>
              <a:pPr/>
              <a:t>44</a:t>
            </a:fld>
            <a:endParaRPr lang="en-US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153026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924712"/>
          </a:xfrm>
        </p:spPr>
        <p:txBody>
          <a:bodyPr>
            <a:normAutofit fontScale="90000"/>
          </a:bodyPr>
          <a:lstStyle/>
          <a:p>
            <a:r>
              <a:rPr lang="en-US" sz="60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Agile Modeling (AM)</a:t>
            </a:r>
          </a:p>
        </p:txBody>
      </p:sp>
      <p:sp>
        <p:nvSpPr>
          <p:cNvPr id="134147" name="Rectangle 3"/>
          <p:cNvSpPr>
            <a:spLocks noGrp="1"/>
          </p:cNvSpPr>
          <p:nvPr>
            <p:ph type="body" idx="1"/>
          </p:nvPr>
        </p:nvSpPr>
        <p:spPr>
          <a:xfrm>
            <a:off x="611560" y="1628800"/>
            <a:ext cx="8153400" cy="4876800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AM 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มีเอกลักษณ์ดังนี้</a:t>
            </a:r>
          </a:p>
          <a:p>
            <a:pPr lvl="1"/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สร้างแบบจำลองอย่างมีเป้าหมาย (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Model with a purpose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lvl="1"/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ใช้แบบจำลองหลาย ๆ ตัว (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Use multiple models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lvl="1"/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เดินทางอย่างเบาตัว (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Travel light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lvl="1"/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เนื้อหาสำคัญกว่ารูปแบบ (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Content is more important than representation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lvl="1"/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รู้จักแบบจำลองและเครื่องมือที่เลือกใช้ให้ดี (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Know the models and the tools you use to create them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lvl="1"/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ปรับตัวตามสถานการณ์ (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Adapt locally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lvl="1"/>
            <a:endParaRPr lang="th-TH" sz="3200" b="1" dirty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57200" lvl="1" indent="0">
              <a:buNone/>
            </a:pPr>
            <a:endParaRPr lang="th-TH" sz="32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0">
              <a:lnSpc>
                <a:spcPct val="80000"/>
              </a:lnSpc>
              <a:buNone/>
            </a:pPr>
            <a:endParaRPr lang="en-US" sz="32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857250" lvl="3" indent="355600">
              <a:lnSpc>
                <a:spcPct val="80000"/>
              </a:lnSpc>
            </a:pPr>
            <a:endParaRPr lang="th-TH" sz="32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0" lvl="1" indent="0">
              <a:lnSpc>
                <a:spcPct val="80000"/>
              </a:lnSpc>
              <a:buNone/>
            </a:pPr>
            <a:endParaRPr lang="th-TH" sz="3200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sz="32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  <a:buNone/>
            </a:pPr>
            <a:endParaRPr lang="th-TH" sz="32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sz="32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lnSpc>
                <a:spcPct val="80000"/>
              </a:lnSpc>
            </a:pPr>
            <a:endParaRPr lang="th-TH" sz="3200" dirty="0" smtClean="0">
              <a:solidFill>
                <a:srgbClr val="002060"/>
              </a:solidFill>
              <a:latin typeface="Angsana New" pitchFamily="18" charset="-34"/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E761C-7BA3-4A2F-BE25-144FFC3295DE}" type="slidenum">
              <a:rPr lang="en-US" smtClean="0"/>
              <a:pPr/>
              <a:t>45</a:t>
            </a:fld>
            <a:endParaRPr lang="en-US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153026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/>
          </p:cNvSpPr>
          <p:nvPr>
            <p:ph type="title"/>
          </p:nvPr>
        </p:nvSpPr>
        <p:spPr>
          <a:xfrm>
            <a:off x="0" y="260648"/>
            <a:ext cx="8748464" cy="851595"/>
          </a:xfrm>
        </p:spPr>
        <p:txBody>
          <a:bodyPr>
            <a:noAutofit/>
          </a:bodyPr>
          <a:lstStyle/>
          <a:p>
            <a:pPr marL="400050" lvl="2" indent="-44450">
              <a:lnSpc>
                <a:spcPct val="80000"/>
              </a:lnSpc>
            </a:pP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CMM (</a:t>
            </a:r>
            <a:r>
              <a:rPr lang="th-TH" sz="32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ปรับปรุงกระบวนการผลิตซอฟต์แวร์ด้วยแบบจำลองวุฒิภาวะความสามารถ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)</a:t>
            </a:r>
          </a:p>
        </p:txBody>
      </p:sp>
      <p:sp>
        <p:nvSpPr>
          <p:cNvPr id="134147" name="Rectangle 3"/>
          <p:cNvSpPr>
            <a:spLocks noGrp="1"/>
          </p:cNvSpPr>
          <p:nvPr>
            <p:ph type="body" idx="1"/>
          </p:nvPr>
        </p:nvSpPr>
        <p:spPr>
          <a:xfrm>
            <a:off x="0" y="1412776"/>
            <a:ext cx="9217024" cy="4876800"/>
          </a:xfrm>
        </p:spPr>
        <p:txBody>
          <a:bodyPr>
            <a:noAutofit/>
          </a:bodyPr>
          <a:lstStyle/>
          <a:p>
            <a:pPr marL="457200" lvl="2" indent="-6350" algn="thaiDist">
              <a:spcBef>
                <a:spcPts val="0"/>
              </a:spcBef>
              <a:tabLst>
                <a:tab pos="712788" algn="l"/>
              </a:tabLst>
            </a:pPr>
            <a:r>
              <a:rPr lang="th-TH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 วิศวกรรมซอฟต์แวร์ เป้าหมายสำคัญคือ การผลิตซอฟต์แวร์ให้มีคุณภาพ</a:t>
            </a:r>
          </a:p>
          <a:p>
            <a:pPr marL="457200" lvl="2" indent="-6350" algn="thaiDist">
              <a:spcBef>
                <a:spcPts val="0"/>
              </a:spcBef>
              <a:tabLst>
                <a:tab pos="712788" algn="l"/>
              </a:tabLst>
            </a:pPr>
            <a:r>
              <a:rPr lang="th-TH" sz="24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คุณภาพ</a:t>
            </a:r>
          </a:p>
          <a:p>
            <a:pPr marL="914400" lvl="3" indent="-6350" algn="thaiDist">
              <a:spcBef>
                <a:spcPts val="0"/>
              </a:spcBef>
              <a:tabLst>
                <a:tab pos="712788" algn="l"/>
              </a:tabLst>
            </a:pPr>
            <a:r>
              <a:rPr lang="th-TH" sz="24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4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ผลิตภัณฑ์</a:t>
            </a:r>
          </a:p>
          <a:p>
            <a:pPr marL="914400" lvl="3" indent="-6350" algn="thaiDist">
              <a:spcBef>
                <a:spcPts val="0"/>
              </a:spcBef>
              <a:tabLst>
                <a:tab pos="712788" algn="l"/>
              </a:tabLst>
            </a:pPr>
            <a:r>
              <a:rPr lang="th-TH" sz="2400" b="1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4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 กระบวนการ ผลิตซอฟต์แวร์ที่เลือกใช้</a:t>
            </a:r>
          </a:p>
          <a:p>
            <a:pPr marL="457200" lvl="2" indent="-6350" algn="thaiDist">
              <a:spcBef>
                <a:spcPts val="0"/>
              </a:spcBef>
              <a:tabLst>
                <a:tab pos="712788" algn="l"/>
              </a:tabLst>
            </a:pPr>
            <a:r>
              <a:rPr lang="th-TH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 จำเป็นต้องมีการปรับกระบวนการให้สอดคล้องกับ</a:t>
            </a:r>
            <a:r>
              <a:rPr lang="th-TH" sz="24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เทคนิค ระเบียบวิธี หรือเครื่องมือชนิดใหม่เข้า</a:t>
            </a:r>
            <a:r>
              <a:rPr lang="th-TH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มา</a:t>
            </a:r>
            <a:r>
              <a:rPr lang="en-US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  </a:t>
            </a:r>
          </a:p>
          <a:p>
            <a:pPr marL="457200" lvl="2" indent="-6350" algn="thaiDist">
              <a:spcBef>
                <a:spcPts val="0"/>
              </a:spcBef>
              <a:buNone/>
              <a:tabLst>
                <a:tab pos="712788" algn="l"/>
              </a:tabLst>
            </a:pPr>
            <a:r>
              <a:rPr lang="en-US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   </a:t>
            </a:r>
            <a:r>
              <a:rPr lang="th-TH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ประยุกต์ใช้ </a:t>
            </a:r>
            <a:endParaRPr lang="th-TH" sz="2400" b="1" dirty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914400" lvl="3" indent="-6350" algn="thaiDist">
              <a:spcBef>
                <a:spcPts val="0"/>
              </a:spcBef>
              <a:tabLst>
                <a:tab pos="712788" algn="l"/>
              </a:tabLst>
            </a:pPr>
            <a:r>
              <a:rPr lang="th-TH" sz="24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 </a:t>
            </a:r>
            <a:r>
              <a:rPr lang="th-TH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การปรับปรุงกระบวนการ (</a:t>
            </a:r>
            <a:r>
              <a:rPr lang="en-US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Process Improvement</a:t>
            </a:r>
            <a:r>
              <a:rPr lang="th-TH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marL="457200" lvl="2" indent="-6350" algn="thaiDist">
              <a:spcBef>
                <a:spcPts val="0"/>
              </a:spcBef>
              <a:tabLst>
                <a:tab pos="712788" algn="l"/>
              </a:tabLst>
            </a:pPr>
            <a:r>
              <a:rPr lang="th-TH" sz="24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กลยุทธ์ในการปรับปรุงกระบวนการ</a:t>
            </a:r>
            <a:endParaRPr lang="th-TH" sz="2400" b="1" dirty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914400" lvl="3" indent="-6350" algn="thaiDist">
              <a:spcBef>
                <a:spcPts val="0"/>
              </a:spcBef>
              <a:tabLst>
                <a:tab pos="712788" algn="l"/>
              </a:tabLst>
            </a:pPr>
            <a:r>
              <a:rPr lang="th-TH" sz="24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 </a:t>
            </a:r>
            <a:r>
              <a:rPr lang="en-US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Total Quality Management (TQM)</a:t>
            </a:r>
          </a:p>
          <a:p>
            <a:pPr marL="914400" lvl="3" indent="-6350" algn="thaiDist">
              <a:spcBef>
                <a:spcPts val="0"/>
              </a:spcBef>
              <a:tabLst>
                <a:tab pos="712788" algn="l"/>
              </a:tabLst>
            </a:pPr>
            <a:r>
              <a:rPr lang="en-US" sz="24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Business Process Redesign (BPR)</a:t>
            </a:r>
          </a:p>
          <a:p>
            <a:pPr marL="914400" lvl="3" indent="-6350" algn="thaiDist">
              <a:spcBef>
                <a:spcPts val="0"/>
              </a:spcBef>
              <a:tabLst>
                <a:tab pos="712788" algn="l"/>
              </a:tabLst>
            </a:pPr>
            <a:r>
              <a:rPr lang="en-US" sz="24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Continuous Process Improvement (CPI)</a:t>
            </a:r>
          </a:p>
          <a:p>
            <a:pPr marL="914400" lvl="3" indent="-6350" algn="thaiDist">
              <a:spcBef>
                <a:spcPts val="0"/>
              </a:spcBef>
              <a:tabLst>
                <a:tab pos="712788" algn="l"/>
              </a:tabLst>
            </a:pPr>
            <a:r>
              <a:rPr lang="en-US" sz="24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Six Sigma</a:t>
            </a:r>
          </a:p>
          <a:p>
            <a:pPr marL="914400" lvl="3" indent="-6350" algn="thaiDist">
              <a:spcBef>
                <a:spcPts val="0"/>
              </a:spcBef>
              <a:tabLst>
                <a:tab pos="712788" algn="l"/>
              </a:tabLst>
            </a:pPr>
            <a:r>
              <a:rPr lang="en-US" sz="24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CMM</a:t>
            </a:r>
            <a:endParaRPr lang="th-TH" sz="2400" b="1" dirty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914400" lvl="3" indent="-6350" algn="thaiDist">
              <a:spcBef>
                <a:spcPts val="0"/>
              </a:spcBef>
              <a:tabLst>
                <a:tab pos="712788" algn="l"/>
              </a:tabLst>
            </a:pPr>
            <a:endParaRPr lang="th-TH" sz="24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1371600" lvl="4" indent="-6350" algn="thaiDist">
              <a:spcBef>
                <a:spcPts val="0"/>
              </a:spcBef>
              <a:tabLst>
                <a:tab pos="712788" algn="l"/>
              </a:tabLst>
            </a:pPr>
            <a:endParaRPr lang="th-TH" sz="24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908050" lvl="3" indent="0" algn="thaiDist">
              <a:spcBef>
                <a:spcPts val="0"/>
              </a:spcBef>
              <a:buNone/>
              <a:tabLst>
                <a:tab pos="712788" algn="l"/>
              </a:tabLst>
            </a:pPr>
            <a:r>
              <a:rPr lang="th-TH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</a:p>
          <a:p>
            <a:pPr marL="908050" lvl="3" indent="0" algn="thaiDist">
              <a:spcBef>
                <a:spcPts val="0"/>
              </a:spcBef>
              <a:buNone/>
              <a:tabLst>
                <a:tab pos="712788" algn="l"/>
              </a:tabLst>
            </a:pPr>
            <a:r>
              <a:rPr lang="th-TH" sz="24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</a:p>
          <a:p>
            <a:pPr marL="908050" lvl="3" indent="0" algn="thaiDist">
              <a:spcBef>
                <a:spcPts val="0"/>
              </a:spcBef>
              <a:buNone/>
              <a:tabLst>
                <a:tab pos="712788" algn="l"/>
              </a:tabLst>
            </a:pPr>
            <a:endParaRPr lang="th-TH" sz="24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57200" lvl="2" indent="-6350" algn="thaiDist">
              <a:spcBef>
                <a:spcPts val="0"/>
              </a:spcBef>
              <a:tabLst>
                <a:tab pos="712788" algn="l"/>
              </a:tabLst>
            </a:pPr>
            <a:endParaRPr lang="en-US" sz="24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0" lvl="1" indent="0">
              <a:spcBef>
                <a:spcPts val="0"/>
              </a:spcBef>
              <a:buNone/>
            </a:pPr>
            <a:endParaRPr lang="th-TH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spcBef>
                <a:spcPts val="0"/>
              </a:spcBef>
            </a:pPr>
            <a:endParaRPr lang="en-US" sz="2400" b="1" dirty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857250" lvl="3" indent="355600">
              <a:spcBef>
                <a:spcPts val="0"/>
              </a:spcBef>
            </a:pPr>
            <a:endParaRPr lang="th-TH" sz="24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0" lvl="1" indent="0">
              <a:spcBef>
                <a:spcPts val="0"/>
              </a:spcBef>
              <a:buNone/>
            </a:pPr>
            <a:endParaRPr lang="th-TH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spcBef>
                <a:spcPts val="0"/>
              </a:spcBef>
            </a:pPr>
            <a:endParaRPr lang="th-TH" sz="24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spcBef>
                <a:spcPts val="0"/>
              </a:spcBef>
              <a:buNone/>
            </a:pPr>
            <a:endParaRPr lang="th-TH" sz="24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spcBef>
                <a:spcPts val="0"/>
              </a:spcBef>
            </a:pPr>
            <a:endParaRPr lang="th-TH" sz="24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400050" lvl="2" indent="355600">
              <a:spcBef>
                <a:spcPts val="0"/>
              </a:spcBef>
            </a:pPr>
            <a:endParaRPr lang="th-TH" sz="2400" dirty="0" smtClean="0">
              <a:solidFill>
                <a:srgbClr val="002060"/>
              </a:solidFill>
              <a:latin typeface="Angsana New" pitchFamily="18" charset="-34"/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E761C-7BA3-4A2F-BE25-144FFC3295DE}" type="slidenum">
              <a:rPr lang="en-US" smtClean="0"/>
              <a:pPr/>
              <a:t>46</a:t>
            </a:fld>
            <a:endParaRPr lang="en-US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3315375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/>
          </p:cNvSpPr>
          <p:nvPr>
            <p:ph type="title"/>
          </p:nvPr>
        </p:nvSpPr>
        <p:spPr>
          <a:xfrm>
            <a:off x="0" y="836712"/>
            <a:ext cx="9144000" cy="563563"/>
          </a:xfrm>
        </p:spPr>
        <p:txBody>
          <a:bodyPr>
            <a:normAutofit fontScale="90000"/>
          </a:bodyPr>
          <a:lstStyle/>
          <a:p>
            <a:pPr marL="400050" lvl="2" indent="-44450">
              <a:lnSpc>
                <a:spcPct val="80000"/>
              </a:lnSpc>
            </a:pP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CMM(</a:t>
            </a:r>
            <a:r>
              <a:rPr lang="th-TH" sz="32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ปรับปรุงกระบวนการผลิตซอฟต์แวร์ด้วยแบบจำลองวุฒิภาวะความสามารถ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)</a:t>
            </a:r>
            <a:endParaRPr lang="en-US" sz="3200" b="1" dirty="0">
              <a:solidFill>
                <a:schemeClr val="accent2">
                  <a:lumMod val="75000"/>
                </a:schemeClr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134147" name="Rectangle 3"/>
          <p:cNvSpPr>
            <a:spLocks noGrp="1"/>
          </p:cNvSpPr>
          <p:nvPr>
            <p:ph type="body" idx="1"/>
          </p:nvPr>
        </p:nvSpPr>
        <p:spPr>
          <a:xfrm>
            <a:off x="-73024" y="1772816"/>
            <a:ext cx="9217024" cy="4876800"/>
          </a:xfrm>
        </p:spPr>
        <p:txBody>
          <a:bodyPr/>
          <a:lstStyle/>
          <a:p>
            <a:pPr marL="457200" lvl="2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en-US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แบบจำลองวุฒิภาวะความสามารถ (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Capability Maturity Model : CMM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marL="914400" lvl="3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SW-CMM (Software Capability Maturity Model)</a:t>
            </a:r>
          </a:p>
          <a:p>
            <a:pPr marL="914400" lvl="3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คิดค้นโดย สถาบันวิศวกรรมซอฟต์แวร์ (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Software Engineering</a:t>
            </a:r>
            <a:r>
              <a:rPr lang="th-TH" sz="28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Institute : SEI</a:t>
            </a:r>
            <a:r>
              <a:rPr lang="th-TH" sz="28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)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แห่งมหาวิทยาลัย</a:t>
            </a:r>
            <a:r>
              <a:rPr lang="th-TH" sz="2800" b="1" dirty="0" err="1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คาร์เนกี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เมลอน ประเทศสหรัฐอเมริกา</a:t>
            </a:r>
          </a:p>
          <a:p>
            <a:pPr marL="914400" lvl="3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มีวัตถุประสงค์เพื่อช่วยเหลือองค์กรหรือหน่วยงานผลิตซอฟต์แวร์ให้สามารถปรับปรุงการดำเนินงานได้อย่างมีระบบ มีความต่อเนื่อง</a:t>
            </a:r>
          </a:p>
          <a:p>
            <a:pPr marL="914400" lvl="3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แบบจำลอง 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CMM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มีลักษณะเป็นระดับชั้น เพื่อให้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ทราบว่าองค์กร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มีวุฒิภาวะของความสามารถเติบโตเต็มที่ (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Capability Maturity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</a:t>
            </a:r>
            <a:endParaRPr lang="th-TH" sz="2800" dirty="0" smtClean="0">
              <a:solidFill>
                <a:srgbClr val="002060"/>
              </a:solidFill>
              <a:latin typeface="Angsana New" pitchFamily="18" charset="-34"/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E761C-7BA3-4A2F-BE25-144FFC3295DE}" type="slidenum">
              <a:rPr lang="en-US" smtClean="0"/>
              <a:pPr/>
              <a:t>47</a:t>
            </a:fld>
            <a:endParaRPr lang="en-US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3913684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/>
          </p:cNvSpPr>
          <p:nvPr>
            <p:ph type="title"/>
          </p:nvPr>
        </p:nvSpPr>
        <p:spPr>
          <a:xfrm>
            <a:off x="0" y="836712"/>
            <a:ext cx="9144000" cy="563563"/>
          </a:xfrm>
        </p:spPr>
        <p:txBody>
          <a:bodyPr/>
          <a:lstStyle/>
          <a:p>
            <a:pPr marL="400050" lvl="2" indent="-44450">
              <a:lnSpc>
                <a:spcPct val="80000"/>
              </a:lnSpc>
            </a:pPr>
            <a:r>
              <a:rPr lang="th-TH" sz="32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ปรับปรุงกระบวนการผลิตซอฟต์แวร์ด้วยแบบจำลองวุฒิภาวะความสามารถ</a:t>
            </a:r>
            <a:endParaRPr lang="en-US" sz="3200" b="1" dirty="0">
              <a:solidFill>
                <a:schemeClr val="accent2">
                  <a:lumMod val="75000"/>
                </a:schemeClr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134147" name="Rectangle 3"/>
          <p:cNvSpPr>
            <a:spLocks noGrp="1"/>
          </p:cNvSpPr>
          <p:nvPr>
            <p:ph type="body" idx="1"/>
          </p:nvPr>
        </p:nvSpPr>
        <p:spPr>
          <a:xfrm>
            <a:off x="-73024" y="1360512"/>
            <a:ext cx="9217024" cy="4876800"/>
          </a:xfrm>
        </p:spPr>
        <p:txBody>
          <a:bodyPr/>
          <a:lstStyle/>
          <a:p>
            <a:pPr marL="457200" lvl="2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en-US" sz="2800" b="1" dirty="0"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b="1" dirty="0" smtClean="0">
                <a:latin typeface="Angsana New" pitchFamily="18" charset="-34"/>
                <a:cs typeface="Angsana New" pitchFamily="18" charset="-34"/>
              </a:rPr>
              <a:t>แบบจำลองวุฒิภาวะความสามารถ (</a:t>
            </a:r>
            <a:r>
              <a:rPr lang="en-US" sz="2800" b="1" dirty="0" smtClean="0">
                <a:latin typeface="Angsana New" pitchFamily="18" charset="-34"/>
                <a:cs typeface="Angsana New" pitchFamily="18" charset="-34"/>
              </a:rPr>
              <a:t>Capability Maturity Model : CMM</a:t>
            </a:r>
            <a:r>
              <a:rPr lang="th-TH" sz="2800" b="1" dirty="0" smtClean="0"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marL="908050" lvl="3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</a:tabLst>
            </a:pPr>
            <a:endParaRPr lang="th-TH" sz="2800" dirty="0" smtClean="0">
              <a:latin typeface="Angsana New" pitchFamily="18" charset="-34"/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E761C-7BA3-4A2F-BE25-144FFC3295DE}" type="slidenum">
              <a:rPr lang="en-US" smtClean="0"/>
              <a:pPr/>
              <a:t>48</a:t>
            </a:fld>
            <a:endParaRPr lang="en-US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  <p:sp>
        <p:nvSpPr>
          <p:cNvPr id="2" name="TextBox 1"/>
          <p:cNvSpPr txBox="1"/>
          <p:nvPr/>
        </p:nvSpPr>
        <p:spPr>
          <a:xfrm>
            <a:off x="4644008" y="2143834"/>
            <a:ext cx="1764196" cy="64633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ระดับที่ </a:t>
            </a:r>
            <a:r>
              <a:rPr lang="en-US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5 </a:t>
            </a:r>
            <a:r>
              <a:rPr lang="th-TH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ดุลยภาพ</a:t>
            </a:r>
          </a:p>
          <a:p>
            <a:pPr algn="ctr"/>
            <a:r>
              <a:rPr lang="th-TH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(</a:t>
            </a:r>
            <a:r>
              <a:rPr lang="en-US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Optimizing</a:t>
            </a:r>
            <a:r>
              <a:rPr lang="th-TH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)</a:t>
            </a:r>
            <a:endParaRPr lang="th-TH" b="1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67944" y="2942565"/>
            <a:ext cx="1764196" cy="64633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ระดับที่ </a:t>
            </a:r>
            <a:r>
              <a:rPr lang="en-US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4 </a:t>
            </a:r>
            <a:r>
              <a:rPr lang="th-TH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การจัดการ</a:t>
            </a:r>
          </a:p>
          <a:p>
            <a:pPr algn="ctr"/>
            <a:r>
              <a:rPr lang="th-TH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(</a:t>
            </a:r>
            <a:r>
              <a:rPr lang="en-US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Managed</a:t>
            </a:r>
            <a:r>
              <a:rPr lang="th-TH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)</a:t>
            </a:r>
            <a:endParaRPr lang="th-TH" b="1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38246" y="3741296"/>
            <a:ext cx="1881826" cy="64633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ระดับที่ </a:t>
            </a:r>
            <a:r>
              <a:rPr lang="en-US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3 </a:t>
            </a:r>
            <a:r>
              <a:rPr lang="th-TH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การกำหนดนิยาม</a:t>
            </a:r>
          </a:p>
          <a:p>
            <a:pPr algn="ctr"/>
            <a:r>
              <a:rPr lang="th-TH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(</a:t>
            </a:r>
            <a:r>
              <a:rPr lang="en-US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Defined</a:t>
            </a:r>
            <a:r>
              <a:rPr lang="th-TH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)</a:t>
            </a:r>
            <a:endParaRPr lang="th-TH" b="1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99792" y="4565204"/>
            <a:ext cx="1881826" cy="64633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ระดับที่ </a:t>
            </a:r>
            <a:r>
              <a:rPr lang="en-US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2 </a:t>
            </a:r>
            <a:r>
              <a:rPr lang="th-TH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การกระทำซ้ำได้</a:t>
            </a:r>
          </a:p>
          <a:p>
            <a:pPr algn="ctr"/>
            <a:r>
              <a:rPr lang="th-TH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(</a:t>
            </a:r>
            <a:r>
              <a:rPr lang="en-US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Repeatable</a:t>
            </a:r>
            <a:r>
              <a:rPr lang="th-TH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)</a:t>
            </a:r>
            <a:endParaRPr lang="th-TH" b="1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95736" y="5445224"/>
            <a:ext cx="1881826" cy="64633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ระดับที่ </a:t>
            </a:r>
            <a:r>
              <a:rPr lang="en-US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1 </a:t>
            </a:r>
            <a:r>
              <a:rPr lang="th-TH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การเริ่มต้น</a:t>
            </a:r>
          </a:p>
          <a:p>
            <a:pPr algn="ctr"/>
            <a:r>
              <a:rPr lang="th-TH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(</a:t>
            </a:r>
            <a:r>
              <a:rPr lang="en-US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Initial</a:t>
            </a:r>
            <a:r>
              <a:rPr lang="th-TH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)</a:t>
            </a:r>
            <a:endParaRPr lang="th-TH" b="1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3" name="ลูกศรโค้ง 2"/>
          <p:cNvSpPr/>
          <p:nvPr/>
        </p:nvSpPr>
        <p:spPr>
          <a:xfrm>
            <a:off x="4279159" y="2510135"/>
            <a:ext cx="406908" cy="434340"/>
          </a:xfrm>
          <a:prstGeom prst="bentArrow">
            <a:avLst/>
          </a:prstGeom>
          <a:solidFill>
            <a:srgbClr val="FF4B4B"/>
          </a:solidFill>
          <a:ln>
            <a:solidFill>
              <a:srgbClr val="FF4B4B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schemeClr val="tx1"/>
              </a:solidFill>
            </a:endParaRPr>
          </a:p>
        </p:txBody>
      </p:sp>
      <p:sp>
        <p:nvSpPr>
          <p:cNvPr id="13" name="ลูกศรโค้ง 12"/>
          <p:cNvSpPr/>
          <p:nvPr/>
        </p:nvSpPr>
        <p:spPr>
          <a:xfrm>
            <a:off x="3676424" y="3297460"/>
            <a:ext cx="406908" cy="434340"/>
          </a:xfrm>
          <a:prstGeom prst="bentArrow">
            <a:avLst/>
          </a:prstGeom>
          <a:solidFill>
            <a:srgbClr val="FF4B4B"/>
          </a:solidFill>
          <a:ln>
            <a:solidFill>
              <a:srgbClr val="FF4B4B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schemeClr val="tx1"/>
              </a:solidFill>
            </a:endParaRPr>
          </a:p>
        </p:txBody>
      </p:sp>
      <p:sp>
        <p:nvSpPr>
          <p:cNvPr id="14" name="ลูกศรโค้ง 13"/>
          <p:cNvSpPr/>
          <p:nvPr/>
        </p:nvSpPr>
        <p:spPr>
          <a:xfrm>
            <a:off x="2945300" y="4130769"/>
            <a:ext cx="406908" cy="434340"/>
          </a:xfrm>
          <a:prstGeom prst="bentArrow">
            <a:avLst/>
          </a:prstGeom>
          <a:solidFill>
            <a:srgbClr val="FF4B4B"/>
          </a:solidFill>
          <a:ln>
            <a:solidFill>
              <a:srgbClr val="FF4B4B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schemeClr val="tx1"/>
              </a:solidFill>
            </a:endParaRPr>
          </a:p>
        </p:txBody>
      </p:sp>
      <p:sp>
        <p:nvSpPr>
          <p:cNvPr id="15" name="ลูกศรโค้ง 14"/>
          <p:cNvSpPr/>
          <p:nvPr/>
        </p:nvSpPr>
        <p:spPr>
          <a:xfrm>
            <a:off x="2267744" y="5010884"/>
            <a:ext cx="406908" cy="434340"/>
          </a:xfrm>
          <a:prstGeom prst="bentArrow">
            <a:avLst/>
          </a:prstGeom>
          <a:solidFill>
            <a:srgbClr val="FF4B4B"/>
          </a:solidFill>
          <a:ln>
            <a:solidFill>
              <a:srgbClr val="FF4B4B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schemeClr val="tx1"/>
              </a:solidFill>
            </a:endParaRPr>
          </a:p>
        </p:txBody>
      </p:sp>
      <p:sp>
        <p:nvSpPr>
          <p:cNvPr id="16" name="ลูกศรโค้ง 15"/>
          <p:cNvSpPr/>
          <p:nvPr/>
        </p:nvSpPr>
        <p:spPr>
          <a:xfrm rot="15988605" flipV="1">
            <a:off x="5835875" y="2805342"/>
            <a:ext cx="406908" cy="395175"/>
          </a:xfrm>
          <a:prstGeom prst="bentArrow">
            <a:avLst/>
          </a:prstGeom>
          <a:solidFill>
            <a:srgbClr val="FF4B4B"/>
          </a:solidFill>
          <a:ln>
            <a:solidFill>
              <a:srgbClr val="FF4B4B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schemeClr val="tx1"/>
              </a:solidFill>
            </a:endParaRPr>
          </a:p>
        </p:txBody>
      </p:sp>
      <p:sp>
        <p:nvSpPr>
          <p:cNvPr id="17" name="ลูกศรโค้ง 16"/>
          <p:cNvSpPr/>
          <p:nvPr/>
        </p:nvSpPr>
        <p:spPr>
          <a:xfrm rot="15988605" flipV="1">
            <a:off x="5226335" y="3605212"/>
            <a:ext cx="406908" cy="395175"/>
          </a:xfrm>
          <a:prstGeom prst="bentArrow">
            <a:avLst/>
          </a:prstGeom>
          <a:solidFill>
            <a:srgbClr val="FF4B4B"/>
          </a:solidFill>
          <a:ln>
            <a:solidFill>
              <a:srgbClr val="FF4B4B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schemeClr val="tx1"/>
              </a:solidFill>
            </a:endParaRPr>
          </a:p>
        </p:txBody>
      </p:sp>
      <p:sp>
        <p:nvSpPr>
          <p:cNvPr id="18" name="ลูกศรโค้ง 17"/>
          <p:cNvSpPr/>
          <p:nvPr/>
        </p:nvSpPr>
        <p:spPr>
          <a:xfrm rot="15988605" flipV="1">
            <a:off x="4587881" y="4405252"/>
            <a:ext cx="406908" cy="395175"/>
          </a:xfrm>
          <a:prstGeom prst="bentArrow">
            <a:avLst/>
          </a:prstGeom>
          <a:solidFill>
            <a:srgbClr val="FF4B4B"/>
          </a:solidFill>
          <a:ln>
            <a:solidFill>
              <a:srgbClr val="FF4B4B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schemeClr val="tx1"/>
              </a:solidFill>
            </a:endParaRPr>
          </a:p>
        </p:txBody>
      </p:sp>
      <p:sp>
        <p:nvSpPr>
          <p:cNvPr id="19" name="ลูกศรโค้ง 18"/>
          <p:cNvSpPr/>
          <p:nvPr/>
        </p:nvSpPr>
        <p:spPr>
          <a:xfrm rot="15988605" flipV="1">
            <a:off x="4083826" y="5229160"/>
            <a:ext cx="406908" cy="395175"/>
          </a:xfrm>
          <a:prstGeom prst="bentArrow">
            <a:avLst/>
          </a:prstGeom>
          <a:solidFill>
            <a:srgbClr val="FF4B4B"/>
          </a:solidFill>
          <a:ln>
            <a:solidFill>
              <a:srgbClr val="FF4B4B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61295" y="2143834"/>
            <a:ext cx="1973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 smtClean="0"/>
              <a:t>มีการปรับปรุงกระบวนการอย่างต่อเนื่อง</a:t>
            </a:r>
            <a:endParaRPr lang="th-TH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1712942" y="3076653"/>
            <a:ext cx="1973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 smtClean="0"/>
              <a:t>มีการควบคุมกระบวนการ</a:t>
            </a:r>
            <a:endParaRPr lang="th-TH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1043608" y="4139788"/>
            <a:ext cx="1973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 smtClean="0"/>
              <a:t>มีการพัฒนากระบวนการ</a:t>
            </a:r>
            <a:endParaRPr lang="th-TH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346820" y="5085521"/>
            <a:ext cx="1973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 smtClean="0"/>
              <a:t>มีสภาพแวดล้อมที่มั่นคง</a:t>
            </a:r>
            <a:endParaRPr lang="th-TH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4606612" y="5264463"/>
            <a:ext cx="1973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 smtClean="0"/>
              <a:t>การบริหารโครงการ</a:t>
            </a:r>
            <a:endParaRPr lang="th-TH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5052479" y="4448720"/>
            <a:ext cx="1973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 smtClean="0"/>
              <a:t>การบริหารวิศวกรรม</a:t>
            </a:r>
            <a:endParaRPr lang="th-TH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5745862" y="3648680"/>
            <a:ext cx="1973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 smtClean="0"/>
              <a:t>การบริหารเชิงปริมาณ</a:t>
            </a:r>
            <a:endParaRPr lang="th-TH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6314259" y="2848810"/>
            <a:ext cx="1973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 smtClean="0"/>
              <a:t>การบริหารการเปลี่ยนแปลง</a:t>
            </a: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xmlns="" val="478243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/>
          </p:cNvSpPr>
          <p:nvPr>
            <p:ph type="title"/>
          </p:nvPr>
        </p:nvSpPr>
        <p:spPr>
          <a:xfrm>
            <a:off x="0" y="836712"/>
            <a:ext cx="9144000" cy="563563"/>
          </a:xfrm>
        </p:spPr>
        <p:txBody>
          <a:bodyPr/>
          <a:lstStyle/>
          <a:p>
            <a:pPr marL="400050" lvl="2" indent="-44450">
              <a:lnSpc>
                <a:spcPct val="80000"/>
              </a:lnSpc>
            </a:pPr>
            <a:r>
              <a:rPr lang="th-TH" sz="32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ปรับปรุงกระบวนการผลิตซอฟต์แวร์ด้วยแบบจำลองวุฒิภาวะความสามารถ</a:t>
            </a:r>
            <a:endParaRPr lang="en-US" sz="3200" b="1" dirty="0">
              <a:solidFill>
                <a:schemeClr val="accent2">
                  <a:lumMod val="75000"/>
                </a:schemeClr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134147" name="Rectangle 3"/>
          <p:cNvSpPr>
            <a:spLocks noGrp="1"/>
          </p:cNvSpPr>
          <p:nvPr>
            <p:ph type="body" idx="1"/>
          </p:nvPr>
        </p:nvSpPr>
        <p:spPr>
          <a:xfrm>
            <a:off x="-73024" y="1772816"/>
            <a:ext cx="9217024" cy="4876800"/>
          </a:xfrm>
        </p:spPr>
        <p:txBody>
          <a:bodyPr/>
          <a:lstStyle/>
          <a:p>
            <a:pPr marL="457200" lvl="2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en-US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แบบจำลองวุฒิภาวะความสามารถ (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Capability Maturity Model : CMM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marL="914400" lvl="3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วุฒิภาวะระดับที่ 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1 </a:t>
            </a:r>
            <a:r>
              <a:rPr lang="th-TH" sz="28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 ระดับการเริ่มต้น (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The initial Level</a:t>
            </a:r>
            <a:r>
              <a:rPr lang="th-TH" sz="28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marL="1371600" lvl="4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องค์กรไม่มีความแน่นอนในการพัฒนาและการบำรุงรักษาซอฟต์แวร์</a:t>
            </a:r>
          </a:p>
          <a:p>
            <a:pPr marL="1371600" lvl="4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ปัญหาที่พบ การไม่บรรลุถึงข้อตกลงต่าง ๆ ที่ต้องปฏิบัติตามกระบวนการอย่างเป็นขั้นตอนที่ได้กำหนดไว้</a:t>
            </a:r>
          </a:p>
          <a:p>
            <a:pPr marL="1371600" lvl="4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การผลิตซอฟต์แวร์ในวุฒิภาวะระดับนี้จะต้องคำนึงถึงประสบการณ์และความสามารถของหัวหน้าและทีมงาน</a:t>
            </a:r>
            <a:endParaRPr lang="th-TH" sz="2800" dirty="0" smtClean="0">
              <a:solidFill>
                <a:srgbClr val="002060"/>
              </a:solidFill>
              <a:latin typeface="Angsana New" pitchFamily="18" charset="-34"/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E761C-7BA3-4A2F-BE25-144FFC3295DE}" type="slidenum">
              <a:rPr lang="en-US" smtClean="0"/>
              <a:pPr/>
              <a:t>49</a:t>
            </a:fld>
            <a:endParaRPr lang="en-US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1848426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Waterfall model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1700808"/>
            <a:ext cx="8229600" cy="438912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Waterfall Model </a:t>
            </a:r>
            <a:r>
              <a:rPr lang="th-TH" sz="2400" dirty="0">
                <a:solidFill>
                  <a:srgbClr val="002060"/>
                </a:solidFill>
              </a:rPr>
              <a:t>เป็นแบบจำลองกระบวนการพัฒนาระบบ</a:t>
            </a:r>
            <a:r>
              <a:rPr lang="th-TH" sz="2400" dirty="0" smtClean="0">
                <a:solidFill>
                  <a:srgbClr val="002060"/>
                </a:solidFill>
              </a:rPr>
              <a:t>แบบดั้งเดิม </a:t>
            </a:r>
            <a:r>
              <a:rPr lang="th-TH" sz="2400" dirty="0">
                <a:solidFill>
                  <a:srgbClr val="002060"/>
                </a:solidFill>
              </a:rPr>
              <a:t>โดยมีแนวคิดว่ากิจกรรมหนึ่งจะเริ่มต้นดำเนินการได้ก็ต่อเมื่อกิจกรรมก่อนหน้าได้ทำเสร็จสิ้นสมบูรณ์แล้ว</a:t>
            </a:r>
          </a:p>
          <a:p>
            <a:pPr>
              <a:lnSpc>
                <a:spcPct val="90000"/>
              </a:lnSpc>
            </a:pPr>
            <a:r>
              <a:rPr lang="th-TH" sz="2400" dirty="0">
                <a:solidFill>
                  <a:srgbClr val="002060"/>
                </a:solidFill>
              </a:rPr>
              <a:t>ในปัจจุบันนักพัฒนาระบบได้ตระหนักแล้วว่า </a:t>
            </a:r>
            <a:r>
              <a:rPr lang="en-US" sz="2400" dirty="0">
                <a:solidFill>
                  <a:srgbClr val="002060"/>
                </a:solidFill>
              </a:rPr>
              <a:t>Waterfall Model </a:t>
            </a:r>
            <a:r>
              <a:rPr lang="th-TH" sz="2400" u="sng" dirty="0">
                <a:solidFill>
                  <a:srgbClr val="002060"/>
                </a:solidFill>
              </a:rPr>
              <a:t>ไม่เหมาะสม</a:t>
            </a:r>
            <a:r>
              <a:rPr lang="th-TH" sz="2400" dirty="0">
                <a:solidFill>
                  <a:srgbClr val="002060"/>
                </a:solidFill>
              </a:rPr>
              <a:t>กับการนำมาใช้เป็นแบบแผนของการพัฒนา</a:t>
            </a:r>
            <a:r>
              <a:rPr lang="th-TH" sz="2400" dirty="0" smtClean="0">
                <a:solidFill>
                  <a:srgbClr val="002060"/>
                </a:solidFill>
              </a:rPr>
              <a:t>ระบบอีก</a:t>
            </a:r>
            <a:r>
              <a:rPr lang="th-TH" sz="2400" dirty="0">
                <a:solidFill>
                  <a:srgbClr val="002060"/>
                </a:solidFill>
              </a:rPr>
              <a:t>ต่อไป</a:t>
            </a:r>
          </a:p>
          <a:p>
            <a:pPr>
              <a:lnSpc>
                <a:spcPct val="90000"/>
              </a:lnSpc>
            </a:pPr>
            <a:r>
              <a:rPr lang="th-TH" sz="2400" dirty="0">
                <a:solidFill>
                  <a:srgbClr val="002060"/>
                </a:solidFill>
              </a:rPr>
              <a:t>เนื่องจากระบบในปัจจุบันมีความซับซ้อน </a:t>
            </a:r>
            <a:r>
              <a:rPr lang="th-TH" sz="2400" u="sng" dirty="0">
                <a:solidFill>
                  <a:srgbClr val="002060"/>
                </a:solidFill>
              </a:rPr>
              <a:t>นักพัฒนาระบบ</a:t>
            </a:r>
            <a:r>
              <a:rPr lang="th-TH" sz="2400" dirty="0">
                <a:solidFill>
                  <a:srgbClr val="002060"/>
                </a:solidFill>
              </a:rPr>
              <a:t>เองไม่สามารถตอบได้อย่างแน่นอนว่ากิจกรรมที่ได้ดำเนินการนั้นได้ทำเสร็จสิ้นสมบูรณ์แล้วหรือยัง</a:t>
            </a:r>
          </a:p>
          <a:p>
            <a:pPr>
              <a:lnSpc>
                <a:spcPct val="90000"/>
              </a:lnSpc>
            </a:pPr>
            <a:r>
              <a:rPr lang="th-TH" sz="2400" dirty="0">
                <a:solidFill>
                  <a:srgbClr val="002060"/>
                </a:solidFill>
              </a:rPr>
              <a:t>ถ้านำ </a:t>
            </a:r>
            <a:r>
              <a:rPr lang="en-US" sz="2400" dirty="0">
                <a:solidFill>
                  <a:srgbClr val="002060"/>
                </a:solidFill>
              </a:rPr>
              <a:t>Product </a:t>
            </a:r>
            <a:r>
              <a:rPr lang="th-TH" sz="2400" dirty="0">
                <a:solidFill>
                  <a:srgbClr val="002060"/>
                </a:solidFill>
              </a:rPr>
              <a:t>ที่ยังไม่สมบูรณ์ไปพัฒนาต่อในขั้นตอนกิจกรรมต่อไปก็จะทำให้ </a:t>
            </a:r>
            <a:r>
              <a:rPr lang="en-US" sz="2400" dirty="0">
                <a:solidFill>
                  <a:srgbClr val="002060"/>
                </a:solidFill>
              </a:rPr>
              <a:t>Product </a:t>
            </a:r>
            <a:r>
              <a:rPr lang="th-TH" sz="2400" dirty="0">
                <a:solidFill>
                  <a:srgbClr val="002060"/>
                </a:solidFill>
              </a:rPr>
              <a:t>ที่จะได้จากขั้นตอนต่อไปไม่สมบูรณ์เช่นกัน </a:t>
            </a:r>
            <a:r>
              <a:rPr lang="th-TH" sz="2400" b="1" u="sng" dirty="0">
                <a:solidFill>
                  <a:srgbClr val="002060"/>
                </a:solidFill>
              </a:rPr>
              <a:t>เปรียบเสมือนการส่งมอบความเสี่ยงให้กันเป็นทอดๆ</a:t>
            </a:r>
            <a:r>
              <a:rPr lang="th-TH" sz="2400" dirty="0">
                <a:solidFill>
                  <a:srgbClr val="002060"/>
                </a:solidFill>
              </a:rPr>
              <a:t> </a:t>
            </a:r>
          </a:p>
          <a:p>
            <a:pPr>
              <a:lnSpc>
                <a:spcPct val="90000"/>
              </a:lnSpc>
            </a:pPr>
            <a:r>
              <a:rPr lang="th-TH" sz="2400" b="1" u="sng" dirty="0">
                <a:solidFill>
                  <a:schemeClr val="accent2">
                    <a:lumMod val="75000"/>
                  </a:schemeClr>
                </a:solidFill>
              </a:rPr>
              <a:t>ตัวอย่างเช่น</a:t>
            </a:r>
            <a:r>
              <a:rPr lang="th-TH" sz="2400" dirty="0">
                <a:solidFill>
                  <a:srgbClr val="002060"/>
                </a:solidFill>
              </a:rPr>
              <a:t> การวิเคราะห์ความต้องการเราไม่อาจบอกได้ว่าความต้องการที่วิเคราะห์มานั้นเป็นความต้องการที่ถูกต้องแน่นอนและครบถ้วนสมบูรณ์ ซึ่งในความเป็นจริงความต้องการมีการเปลี่ยนแปลงได้ตลอดเวลาและสามารถเกิดความต้องการใหม่ๆได้เสมอ ถ้าเรานำความต้องการทั้งหมดมาพัฒนาในครั้งเดียวเราจะทราบอีกครั้งว่า ความต้องการใดที่ไม่ถูกต้องก็ต่อเมื่อระบบได้พัฒนาเสร็จและได้รับการประเมินจากผู้ใช้แล้ว ซึ่งใช้เวลานานกว่าจะทราบได้</a:t>
            </a:r>
          </a:p>
          <a:p>
            <a:pPr>
              <a:lnSpc>
                <a:spcPct val="90000"/>
              </a:lnSpc>
            </a:pPr>
            <a:endParaRPr lang="th-TH" sz="2400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</a:pPr>
            <a:endParaRPr lang="th-TH" sz="2400" dirty="0">
              <a:solidFill>
                <a:srgbClr val="002060"/>
              </a:solidFill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E8CB0-6CA7-42D8-AE09-C8BF00B6D9CE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5777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H SarabunPSK" pitchFamily="34" charset="-34"/>
              </a:rPr>
              <a:t>…………………………………………………………………………………………………………………………………………………………………</a:t>
            </a: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  <a:t/>
            </a:r>
            <a:b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Calibri" pitchFamily="34" charset="0"/>
                <a:cs typeface="TH SarabunPSK" pitchFamily="34" charset="-34"/>
              </a:rPr>
            </a:b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H SarabunPSK" pitchFamily="34" charset="-34"/>
              </a:rPr>
              <a:t>…………………………………………………………………………………………………………………………………………………………………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/>
          </p:cNvSpPr>
          <p:nvPr>
            <p:ph type="title"/>
          </p:nvPr>
        </p:nvSpPr>
        <p:spPr>
          <a:xfrm>
            <a:off x="0" y="836712"/>
            <a:ext cx="9144000" cy="563563"/>
          </a:xfrm>
        </p:spPr>
        <p:txBody>
          <a:bodyPr/>
          <a:lstStyle/>
          <a:p>
            <a:pPr marL="400050" lvl="2" indent="-44450">
              <a:lnSpc>
                <a:spcPct val="80000"/>
              </a:lnSpc>
            </a:pPr>
            <a:r>
              <a:rPr lang="th-TH" sz="32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ปรับปรุงกระบวนการผลิตซอฟต์แวร์ด้วยแบบจำลองวุฒิภาวะความสามารถ</a:t>
            </a:r>
            <a:endParaRPr lang="en-US" sz="3200" b="1" dirty="0">
              <a:solidFill>
                <a:schemeClr val="accent2">
                  <a:lumMod val="75000"/>
                </a:schemeClr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134147" name="Rectangle 3"/>
          <p:cNvSpPr>
            <a:spLocks noGrp="1"/>
          </p:cNvSpPr>
          <p:nvPr>
            <p:ph type="body" idx="1"/>
          </p:nvPr>
        </p:nvSpPr>
        <p:spPr>
          <a:xfrm>
            <a:off x="-73024" y="1714488"/>
            <a:ext cx="9217024" cy="4876800"/>
          </a:xfrm>
        </p:spPr>
        <p:txBody>
          <a:bodyPr>
            <a:normAutofit lnSpcReduction="10000"/>
          </a:bodyPr>
          <a:lstStyle/>
          <a:p>
            <a:pPr marL="457200" lvl="2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en-US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แบบจำลองวุฒิภาวะความสามารถ (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Capability Maturity Model : CMM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marL="914400" lvl="3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วุฒิภาวะระดับที่ 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2 </a:t>
            </a:r>
            <a:r>
              <a:rPr lang="th-TH" sz="28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ระดับการกระทำซ้ำได้ (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The Repeatable Level</a:t>
            </a:r>
            <a:r>
              <a:rPr lang="th-TH" sz="28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marL="1371600" lvl="4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องค์กรจะมีการกำหนดนโยบาย การจัดตั้งทีมงาน และการบริหารโครงการซอฟต์แวร์ เป็นไปอย่างมีแบบแผนและชัดเจน  </a:t>
            </a:r>
          </a:p>
          <a:p>
            <a:pPr marL="1371600" lvl="4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 การ</a:t>
            </a:r>
            <a:r>
              <a:rPr lang="th-TH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ผลิตซอฟต์แวร์ในวุฒิภาวะระดับนี้จะต้อง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คำนึงถึงนโยบายและความมีระเบียบวินัยเป็นสำคัญ </a:t>
            </a:r>
          </a:p>
          <a:p>
            <a:pPr marL="1371600" lvl="4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มีการติดตามผลการทำงานตลอดเวลา โดยเฉพาะด้านต้นทุนและระยะเวลา</a:t>
            </a:r>
          </a:p>
          <a:p>
            <a:pPr marL="1371600" lvl="4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ความสำเร็จที่ได้จากการพัฒนาซอฟต์แวร์ของโครงการหนึ่ง จึงสามารถนำไปใช้ได้กับโครงการต่อไปในอนาคต (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Repeatable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 </a:t>
            </a:r>
            <a:endParaRPr lang="th-TH" sz="2800" dirty="0">
              <a:solidFill>
                <a:srgbClr val="002060"/>
              </a:solidFill>
              <a:latin typeface="Angsana New" pitchFamily="18" charset="-34"/>
            </a:endParaRPr>
          </a:p>
          <a:p>
            <a:pPr marL="1371600" lvl="4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endParaRPr lang="th-TH" sz="2800" dirty="0" smtClean="0">
              <a:solidFill>
                <a:srgbClr val="002060"/>
              </a:solidFill>
              <a:latin typeface="Angsana New" pitchFamily="18" charset="-34"/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E761C-7BA3-4A2F-BE25-144FFC3295DE}" type="slidenum">
              <a:rPr lang="en-US" smtClean="0"/>
              <a:pPr/>
              <a:t>50</a:t>
            </a:fld>
            <a:endParaRPr lang="en-US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3332641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/>
          </p:cNvSpPr>
          <p:nvPr>
            <p:ph type="title"/>
          </p:nvPr>
        </p:nvSpPr>
        <p:spPr>
          <a:xfrm>
            <a:off x="0" y="836712"/>
            <a:ext cx="9144000" cy="563563"/>
          </a:xfrm>
        </p:spPr>
        <p:txBody>
          <a:bodyPr/>
          <a:lstStyle/>
          <a:p>
            <a:pPr marL="400050" lvl="2" indent="-44450">
              <a:lnSpc>
                <a:spcPct val="80000"/>
              </a:lnSpc>
            </a:pPr>
            <a:r>
              <a:rPr lang="th-TH" sz="32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ปรับปรุงกระบวนการผลิตซอฟต์แวร์ด้วยแบบจำลองวุฒิภาวะความสามารถ</a:t>
            </a:r>
            <a:endParaRPr lang="en-US" sz="3200" b="1" dirty="0">
              <a:solidFill>
                <a:schemeClr val="accent2">
                  <a:lumMod val="75000"/>
                </a:schemeClr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134147" name="Rectangle 3"/>
          <p:cNvSpPr>
            <a:spLocks noGrp="1"/>
          </p:cNvSpPr>
          <p:nvPr>
            <p:ph type="body" idx="1"/>
          </p:nvPr>
        </p:nvSpPr>
        <p:spPr>
          <a:xfrm>
            <a:off x="-73024" y="1772816"/>
            <a:ext cx="9217024" cy="4876800"/>
          </a:xfrm>
        </p:spPr>
        <p:txBody>
          <a:bodyPr/>
          <a:lstStyle/>
          <a:p>
            <a:pPr marL="457200" lvl="2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en-US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แบบจำลองวุฒิภาวะความสามารถ (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Capability Maturity Model : CMM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marL="914400" lvl="3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วุฒิภาวะระดับที่ 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3  </a:t>
            </a:r>
            <a:r>
              <a:rPr lang="th-TH" sz="28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ระดับการกำหนดนิยาม (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The Defined Level</a:t>
            </a:r>
            <a:r>
              <a:rPr lang="th-TH" sz="28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marL="1371600" lvl="4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ผลต่อเนื่องจากวุฒิภาวะระดับที่ 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2 </a:t>
            </a:r>
          </a:p>
          <a:p>
            <a:pPr marL="1371600" lvl="4" indent="-6350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en-US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มุ่งเน้นการกำกับ ติดตาม และควบคุมกระบวนการต่าง ๆ ผ่านทางเอกสารที่ได้กำหนดนิยามไว้ในทุก ๆ ขั้นตอน (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Documented and Integrated Process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marL="1371600" lvl="4" indent="-6350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คำนึงถึงการจัดการด้านเอกสารประกอบการปฏิบัติงาน (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Document Management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 เป็นสำคัญ  </a:t>
            </a:r>
            <a:endParaRPr lang="th-TH" sz="2800" dirty="0">
              <a:solidFill>
                <a:srgbClr val="002060"/>
              </a:solidFill>
              <a:latin typeface="Angsana New" pitchFamily="18" charset="-34"/>
            </a:endParaRPr>
          </a:p>
          <a:p>
            <a:pPr marL="1371600" lvl="4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endParaRPr lang="th-TH" sz="2800" dirty="0" smtClean="0">
              <a:solidFill>
                <a:srgbClr val="002060"/>
              </a:solidFill>
              <a:latin typeface="Angsana New" pitchFamily="18" charset="-34"/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E761C-7BA3-4A2F-BE25-144FFC3295DE}" type="slidenum">
              <a:rPr lang="en-US" smtClean="0"/>
              <a:pPr/>
              <a:t>51</a:t>
            </a:fld>
            <a:endParaRPr lang="en-US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3314924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/>
          </p:cNvSpPr>
          <p:nvPr>
            <p:ph type="title"/>
          </p:nvPr>
        </p:nvSpPr>
        <p:spPr>
          <a:xfrm>
            <a:off x="0" y="836712"/>
            <a:ext cx="9144000" cy="563563"/>
          </a:xfrm>
        </p:spPr>
        <p:txBody>
          <a:bodyPr/>
          <a:lstStyle/>
          <a:p>
            <a:pPr marL="400050" lvl="2" indent="-44450">
              <a:lnSpc>
                <a:spcPct val="80000"/>
              </a:lnSpc>
            </a:pPr>
            <a:r>
              <a:rPr lang="th-TH" sz="32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ปรับปรุงกระบวนการผลิตซอฟต์แวร์ด้วยแบบจำลองวุฒิภาวะความสามารถ</a:t>
            </a:r>
            <a:endParaRPr lang="en-US" sz="3200" b="1" dirty="0">
              <a:solidFill>
                <a:schemeClr val="accent2">
                  <a:lumMod val="75000"/>
                </a:schemeClr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134147" name="Rectangle 3"/>
          <p:cNvSpPr>
            <a:spLocks noGrp="1"/>
          </p:cNvSpPr>
          <p:nvPr>
            <p:ph type="body" idx="1"/>
          </p:nvPr>
        </p:nvSpPr>
        <p:spPr>
          <a:xfrm>
            <a:off x="-73024" y="1772816"/>
            <a:ext cx="9217024" cy="4876800"/>
          </a:xfrm>
        </p:spPr>
        <p:txBody>
          <a:bodyPr/>
          <a:lstStyle/>
          <a:p>
            <a:pPr marL="457200" lvl="2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en-US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แบบจำลองวุฒิภาวะความสามารถ (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Capability Maturity Model : CMM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marL="914400" lvl="3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วุฒิภาวะระดับที่ 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4  </a:t>
            </a:r>
            <a:r>
              <a:rPr lang="th-TH" sz="28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ระดับการจัดการ (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The Managed Level</a:t>
            </a:r>
            <a:r>
              <a:rPr lang="th-TH" sz="28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marL="1371600" lvl="4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องค์กรมีการกำหนดมาตรฐาน (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Standard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 เพื่อใช้เป็นบรรทัดฐานในการประเมินกระบวนการ</a:t>
            </a:r>
            <a:endParaRPr lang="th-TH" sz="2800" dirty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1371600" lvl="4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กระบวนการผลิต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ซอฟต์แวร์ในวุฒิภาวะระดับนี้ จะต้องคำนึงถึงมาตรฐานและการปรับปรุงอย่างต่อเนื่องเป็นสำคัญ</a:t>
            </a:r>
            <a:endParaRPr lang="th-TH" sz="2800" b="1" dirty="0">
              <a:solidFill>
                <a:srgbClr val="002060"/>
              </a:solidFill>
              <a:latin typeface="Angsana New" pitchFamily="18" charset="-34"/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E761C-7BA3-4A2F-BE25-144FFC3295DE}" type="slidenum">
              <a:rPr lang="en-US" smtClean="0"/>
              <a:pPr/>
              <a:t>52</a:t>
            </a:fld>
            <a:endParaRPr lang="en-US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1797090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/>
          </p:cNvSpPr>
          <p:nvPr>
            <p:ph type="title"/>
          </p:nvPr>
        </p:nvSpPr>
        <p:spPr>
          <a:xfrm>
            <a:off x="0" y="836712"/>
            <a:ext cx="9144000" cy="563563"/>
          </a:xfrm>
        </p:spPr>
        <p:txBody>
          <a:bodyPr/>
          <a:lstStyle/>
          <a:p>
            <a:pPr marL="400050" lvl="2" indent="-44450">
              <a:lnSpc>
                <a:spcPct val="80000"/>
              </a:lnSpc>
            </a:pPr>
            <a:r>
              <a:rPr lang="th-TH" sz="32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ปรับปรุงกระบวนการผลิตซอฟต์แวร์ด้วยแบบจำลองวุฒิภาวะความสามารถ</a:t>
            </a:r>
            <a:endParaRPr lang="en-US" sz="3200" b="1" dirty="0">
              <a:solidFill>
                <a:schemeClr val="accent2">
                  <a:lumMod val="75000"/>
                </a:schemeClr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134147" name="Rectangle 3"/>
          <p:cNvSpPr>
            <a:spLocks noGrp="1"/>
          </p:cNvSpPr>
          <p:nvPr>
            <p:ph type="body" idx="1"/>
          </p:nvPr>
        </p:nvSpPr>
        <p:spPr>
          <a:xfrm>
            <a:off x="-73024" y="1772816"/>
            <a:ext cx="9217024" cy="4876800"/>
          </a:xfrm>
        </p:spPr>
        <p:txBody>
          <a:bodyPr/>
          <a:lstStyle/>
          <a:p>
            <a:pPr marL="457200" lvl="2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en-US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แบบจำลองวุฒิภาวะความสามารถ (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Capability Maturity Model : CMM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marL="914400" lvl="3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วุฒิภาวะระดับที่ 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5 </a:t>
            </a:r>
            <a:r>
              <a:rPr lang="th-TH" sz="28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ระดับดุลยภาพ (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The Optimizing Level</a:t>
            </a:r>
            <a:r>
              <a:rPr lang="th-TH" sz="28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marL="1371600" lvl="4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เป็นองค์กรแห่งการเรียนรู้ (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Learning Organization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 </a:t>
            </a:r>
          </a:p>
          <a:p>
            <a:pPr marL="1371600" lvl="4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มีความสามารถในการจัดสรรทรัพยากรได้อย่างคุ้มค่า และเหมาะสมที่สุด</a:t>
            </a:r>
          </a:p>
          <a:p>
            <a:pPr marL="1371600" lvl="4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มีเทคโนโลยี (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Technology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 และฐานองค์ความรู้ (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Knowledge Based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 </a:t>
            </a:r>
          </a:p>
          <a:p>
            <a:pPr marL="1371600" lvl="4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มีศักยภาพในการสร้างสรรค์นวัตกรรม (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Innovation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</a:t>
            </a:r>
            <a:endParaRPr lang="en-US" sz="28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1371600" lvl="4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en-US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การผลิตซอฟต์แวร์ในวุฒิภาวะระดับนี้จะต้องคำนึงถึงความคิดสร้างสรรค์ในแง่ของนวัตกรรม และการจัดสรรทรัพยากรได้อย่างเหมาะสม</a:t>
            </a:r>
            <a:endParaRPr lang="th-TH" sz="2800" b="1" dirty="0">
              <a:solidFill>
                <a:srgbClr val="002060"/>
              </a:solidFill>
              <a:latin typeface="Angsana New" pitchFamily="18" charset="-34"/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E761C-7BA3-4A2F-BE25-144FFC3295DE}" type="slidenum">
              <a:rPr lang="en-US" smtClean="0"/>
              <a:pPr/>
              <a:t>53</a:t>
            </a:fld>
            <a:endParaRPr lang="en-US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1189372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/>
          </p:cNvSpPr>
          <p:nvPr>
            <p:ph type="title"/>
          </p:nvPr>
        </p:nvSpPr>
        <p:spPr>
          <a:xfrm>
            <a:off x="0" y="836712"/>
            <a:ext cx="9144000" cy="563563"/>
          </a:xfrm>
        </p:spPr>
        <p:txBody>
          <a:bodyPr/>
          <a:lstStyle/>
          <a:p>
            <a:pPr marL="400050" lvl="2" indent="-44450">
              <a:lnSpc>
                <a:spcPct val="80000"/>
              </a:lnSpc>
            </a:pPr>
            <a:r>
              <a:rPr lang="th-TH" sz="32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ปรับปรุงกระบวนการผลิตซอฟต์แวร์ด้วยแบบจำลองวุฒิภาวะความสามารถ</a:t>
            </a:r>
            <a:endParaRPr lang="en-US" sz="3200" b="1" dirty="0">
              <a:solidFill>
                <a:schemeClr val="accent2">
                  <a:lumMod val="75000"/>
                </a:schemeClr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134147" name="Rectangle 3"/>
          <p:cNvSpPr>
            <a:spLocks noGrp="1"/>
          </p:cNvSpPr>
          <p:nvPr>
            <p:ph type="body" idx="1"/>
          </p:nvPr>
        </p:nvSpPr>
        <p:spPr>
          <a:xfrm>
            <a:off x="251520" y="1772816"/>
            <a:ext cx="8424936" cy="4876800"/>
          </a:xfrm>
        </p:spPr>
        <p:txBody>
          <a:bodyPr/>
          <a:lstStyle/>
          <a:p>
            <a:pPr marL="457200" lvl="2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en-US" sz="36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36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แบบจำลองวุฒิภาวะความสามารถ (</a:t>
            </a:r>
            <a:r>
              <a:rPr lang="en-US" sz="36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Capability Maturity Model : CMM</a:t>
            </a:r>
            <a:r>
              <a:rPr lang="th-TH" sz="36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marL="914400" lvl="3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36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36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ในแต่ละระดับชั้นยังระบุถึง </a:t>
            </a:r>
            <a:r>
              <a:rPr lang="en-US" sz="36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Key Process Area (KPA) </a:t>
            </a:r>
          </a:p>
          <a:p>
            <a:pPr marL="914400" lvl="3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en-US" sz="36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36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3600" b="1" u="sng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KPA</a:t>
            </a:r>
            <a:r>
              <a:rPr lang="en-US" sz="36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36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หมายถึง กระบวนการสำคัญที่องค์กรจะต้องมีเมื่อดำเนินงานปรับปรุงคุณภาพของกระบวนการพัฒนาซอฟต์แวร์  </a:t>
            </a:r>
            <a:endParaRPr lang="th-TH" sz="3600" b="1" dirty="0">
              <a:solidFill>
                <a:srgbClr val="002060"/>
              </a:solidFill>
              <a:latin typeface="Angsana New" pitchFamily="18" charset="-34"/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E761C-7BA3-4A2F-BE25-144FFC3295DE}" type="slidenum">
              <a:rPr lang="en-US" smtClean="0"/>
              <a:pPr/>
              <a:t>54</a:t>
            </a:fld>
            <a:endParaRPr lang="en-US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264112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/>
          </p:cNvSpPr>
          <p:nvPr>
            <p:ph type="title"/>
          </p:nvPr>
        </p:nvSpPr>
        <p:spPr>
          <a:xfrm>
            <a:off x="0" y="836712"/>
            <a:ext cx="9144000" cy="563563"/>
          </a:xfrm>
        </p:spPr>
        <p:txBody>
          <a:bodyPr/>
          <a:lstStyle/>
          <a:p>
            <a:pPr marL="400050" lvl="2" indent="-44450">
              <a:lnSpc>
                <a:spcPct val="80000"/>
              </a:lnSpc>
            </a:pPr>
            <a:r>
              <a:rPr lang="th-TH" sz="32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ปรับปรุงกระบวนการผลิตซอฟต์แวร์ด้วยแบบจำลองวุฒิภาวะความสามารถ</a:t>
            </a:r>
            <a:endParaRPr lang="en-US" sz="3200" b="1" dirty="0">
              <a:solidFill>
                <a:schemeClr val="accent2">
                  <a:lumMod val="75000"/>
                </a:schemeClr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134147" name="Rectangle 3"/>
          <p:cNvSpPr>
            <a:spLocks noGrp="1"/>
          </p:cNvSpPr>
          <p:nvPr>
            <p:ph type="body" idx="1"/>
          </p:nvPr>
        </p:nvSpPr>
        <p:spPr>
          <a:xfrm>
            <a:off x="-73024" y="1412776"/>
            <a:ext cx="9217024" cy="4876800"/>
          </a:xfrm>
        </p:spPr>
        <p:txBody>
          <a:bodyPr/>
          <a:lstStyle/>
          <a:p>
            <a:pPr marL="450850" lvl="2" indent="0" algn="ctr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</a:tabLst>
            </a:pPr>
            <a:r>
              <a:rPr lang="th-TH" sz="2000" b="1" dirty="0" smtClean="0">
                <a:latin typeface="Angsana New" pitchFamily="18" charset="-34"/>
                <a:cs typeface="Angsana New" pitchFamily="18" charset="-34"/>
              </a:rPr>
              <a:t>ตาราง แสดงคุณลักษณะและกระบวนการสำคัญของวุฒิภาวะความสามารถแต่ละระดับชั้นตามแบบจำลอง </a:t>
            </a:r>
            <a:r>
              <a:rPr lang="en-US" sz="2000" b="1" dirty="0" smtClean="0">
                <a:latin typeface="Angsana New" pitchFamily="18" charset="-34"/>
                <a:cs typeface="Angsana New" pitchFamily="18" charset="-34"/>
              </a:rPr>
              <a:t>CMM</a:t>
            </a:r>
            <a:endParaRPr lang="th-TH" sz="2000" b="1" dirty="0">
              <a:latin typeface="Angsana New" pitchFamily="18" charset="-34"/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E761C-7BA3-4A2F-BE25-144FFC3295DE}" type="slidenum">
              <a:rPr lang="en-US" smtClean="0"/>
              <a:pPr/>
              <a:t>55</a:t>
            </a:fld>
            <a:endParaRPr lang="en-US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  <p:graphicFrame>
        <p:nvGraphicFramePr>
          <p:cNvPr id="2" name="ตาราง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08635324"/>
              </p:ext>
            </p:extLst>
          </p:nvPr>
        </p:nvGraphicFramePr>
        <p:xfrm>
          <a:off x="184731" y="2060848"/>
          <a:ext cx="8707749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036"/>
                <a:gridCol w="3645130"/>
                <a:gridCol w="290258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ระดับ 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CMM</a:t>
                      </a:r>
                      <a:endParaRPr lang="th-TH" sz="2400" dirty="0">
                        <a:solidFill>
                          <a:schemeClr val="tx1"/>
                        </a:solidFill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คุณลักษณะ</a:t>
                      </a:r>
                      <a:endParaRPr lang="th-TH" sz="2400" dirty="0">
                        <a:solidFill>
                          <a:schemeClr val="tx1"/>
                        </a:solidFill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กระบวนการในแต่ละด้าน (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KPA</a:t>
                      </a:r>
                      <a:r>
                        <a:rPr lang="th-TH" sz="2400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)</a:t>
                      </a:r>
                      <a:endParaRPr lang="th-TH" sz="2400" dirty="0">
                        <a:solidFill>
                          <a:schemeClr val="tx1"/>
                        </a:solidFill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1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 (Initial)</a:t>
                      </a:r>
                      <a:endParaRPr lang="th-TH" b="1" dirty="0">
                        <a:solidFill>
                          <a:schemeClr val="tx1"/>
                        </a:solidFill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800" b="1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ไม่เป็นระเบียบ</a:t>
                      </a:r>
                    </a:p>
                    <a:p>
                      <a:r>
                        <a:rPr lang="th-TH" sz="1800" b="1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ไม่สามารถกระทำซ้ำได้</a:t>
                      </a:r>
                    </a:p>
                    <a:p>
                      <a:r>
                        <a:rPr lang="th-TH" sz="1800" b="1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มีความเสี่ยงสูงมาก</a:t>
                      </a:r>
                      <a:endParaRPr lang="th-TH" sz="1800" b="1" dirty="0">
                        <a:solidFill>
                          <a:schemeClr val="tx1"/>
                        </a:solidFill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800" b="1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ไม่มีการกำหนด</a:t>
                      </a:r>
                      <a:endParaRPr lang="th-TH" sz="1800" b="1" dirty="0">
                        <a:solidFill>
                          <a:schemeClr val="tx1"/>
                        </a:solidFill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2 (Repeatable)</a:t>
                      </a:r>
                      <a:endParaRPr lang="th-TH" b="1" dirty="0">
                        <a:solidFill>
                          <a:schemeClr val="tx1"/>
                        </a:solidFill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800" b="1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มีนโยบายชัดเจน</a:t>
                      </a:r>
                    </a:p>
                    <a:p>
                      <a:r>
                        <a:rPr lang="th-TH" sz="1800" b="1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สามารถกระทำซ้ำได้</a:t>
                      </a:r>
                    </a:p>
                    <a:p>
                      <a:r>
                        <a:rPr lang="th-TH" sz="1800" b="1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ไม่มีการปรับปรุง</a:t>
                      </a:r>
                      <a:endParaRPr lang="th-TH" sz="1800" b="1" dirty="0">
                        <a:solidFill>
                          <a:schemeClr val="tx1"/>
                        </a:solidFill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800" b="1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การวิเคราะห์ความต้องการ</a:t>
                      </a:r>
                    </a:p>
                    <a:p>
                      <a:r>
                        <a:rPr lang="th-TH" sz="1800" b="1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การวางแผนโครงการ</a:t>
                      </a:r>
                    </a:p>
                    <a:p>
                      <a:r>
                        <a:rPr lang="th-TH" sz="1800" b="1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การประกันคุณภาพซอฟต์แวร์</a:t>
                      </a:r>
                    </a:p>
                    <a:p>
                      <a:r>
                        <a:rPr lang="th-TH" sz="1800" b="1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การจัดหาผู้รับช่วงหรือผู้รับจ้าง</a:t>
                      </a:r>
                    </a:p>
                    <a:p>
                      <a:r>
                        <a:rPr lang="th-TH" sz="1800" b="1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การจัดสภาพแวดล้อมซอฟต์แวร์</a:t>
                      </a:r>
                      <a:endParaRPr lang="th-TH" sz="1800" b="1" dirty="0">
                        <a:solidFill>
                          <a:schemeClr val="tx1"/>
                        </a:solidFill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3 (Defined)</a:t>
                      </a:r>
                      <a:endParaRPr lang="th-TH" b="1" dirty="0">
                        <a:solidFill>
                          <a:schemeClr val="tx1"/>
                        </a:solidFill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800" b="1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มีการปรับปรุงประสิทธิภาพในด้านต่าง</a:t>
                      </a:r>
                      <a:r>
                        <a:rPr lang="th-TH" sz="1800" b="1" baseline="0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 ๆ ได้แก่ ต้นทุน กำหนดการ คุณภาพ และความเสี่ยง</a:t>
                      </a:r>
                      <a:endParaRPr lang="th-TH" sz="1800" b="1" dirty="0">
                        <a:solidFill>
                          <a:schemeClr val="tx1"/>
                        </a:solidFill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800" b="1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การจัดการกระบวนการด้วยเอกสาร</a:t>
                      </a:r>
                    </a:p>
                    <a:p>
                      <a:r>
                        <a:rPr lang="th-TH" sz="1800" b="1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การบูร</a:t>
                      </a:r>
                      <a:r>
                        <a:rPr lang="th-TH" sz="1800" b="1" dirty="0" err="1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ณา</a:t>
                      </a:r>
                      <a:r>
                        <a:rPr lang="th-TH" sz="1800" b="1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การ</a:t>
                      </a:r>
                    </a:p>
                    <a:p>
                      <a:r>
                        <a:rPr lang="th-TH" sz="1800" b="1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การฝึกอบรม</a:t>
                      </a:r>
                    </a:p>
                    <a:p>
                      <a:r>
                        <a:rPr lang="th-TH" sz="1800" b="1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การจัดการด้านทรัพยากรบุคคล</a:t>
                      </a:r>
                    </a:p>
                    <a:p>
                      <a:r>
                        <a:rPr lang="th-TH" sz="1800" b="1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การจัดการคุณภาพเบื้องต้น</a:t>
                      </a:r>
                    </a:p>
                    <a:p>
                      <a:r>
                        <a:rPr lang="th-TH" sz="1800" b="1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การสนับสนุนการผลิตซอฟต์แวร์</a:t>
                      </a:r>
                      <a:endParaRPr lang="th-TH" sz="1800" b="1" dirty="0">
                        <a:solidFill>
                          <a:schemeClr val="tx1"/>
                        </a:solidFill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946275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/>
          </p:cNvSpPr>
          <p:nvPr>
            <p:ph type="title"/>
          </p:nvPr>
        </p:nvSpPr>
        <p:spPr>
          <a:xfrm>
            <a:off x="0" y="836712"/>
            <a:ext cx="9144000" cy="563563"/>
          </a:xfrm>
        </p:spPr>
        <p:txBody>
          <a:bodyPr/>
          <a:lstStyle/>
          <a:p>
            <a:pPr marL="400050" lvl="2" indent="-44450">
              <a:lnSpc>
                <a:spcPct val="80000"/>
              </a:lnSpc>
            </a:pPr>
            <a:r>
              <a:rPr lang="th-TH" sz="32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ปรับปรุงกระบวนการผลิตซอฟต์แวร์ด้วยแบบจำลองวุฒิภาวะความสามารถ</a:t>
            </a:r>
            <a:endParaRPr lang="en-US" sz="3200" b="1" dirty="0">
              <a:solidFill>
                <a:schemeClr val="accent2">
                  <a:lumMod val="75000"/>
                </a:schemeClr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134147" name="Rectangle 3"/>
          <p:cNvSpPr>
            <a:spLocks noGrp="1"/>
          </p:cNvSpPr>
          <p:nvPr>
            <p:ph type="body" idx="1"/>
          </p:nvPr>
        </p:nvSpPr>
        <p:spPr>
          <a:xfrm>
            <a:off x="-73024" y="1412776"/>
            <a:ext cx="9217024" cy="4876800"/>
          </a:xfrm>
        </p:spPr>
        <p:txBody>
          <a:bodyPr/>
          <a:lstStyle/>
          <a:p>
            <a:pPr marL="450850" lvl="2" indent="0" algn="ctr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</a:tabLst>
            </a:pPr>
            <a:r>
              <a:rPr lang="th-TH" sz="2000" b="1" dirty="0" smtClean="0">
                <a:latin typeface="Angsana New" pitchFamily="18" charset="-34"/>
                <a:cs typeface="Angsana New" pitchFamily="18" charset="-34"/>
              </a:rPr>
              <a:t>ตาราง แสดงคุณลักษณะและกระบวนการสำคัญของวุฒิภาวะความสามารถแต่ละระดับชั้นตามแบบจำลอง </a:t>
            </a:r>
            <a:r>
              <a:rPr lang="en-US" sz="2000" b="1" dirty="0" smtClean="0">
                <a:latin typeface="Angsana New" pitchFamily="18" charset="-34"/>
                <a:cs typeface="Angsana New" pitchFamily="18" charset="-34"/>
              </a:rPr>
              <a:t>CMM</a:t>
            </a:r>
            <a:endParaRPr lang="th-TH" sz="2000" b="1" dirty="0">
              <a:latin typeface="Angsana New" pitchFamily="18" charset="-34"/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E761C-7BA3-4A2F-BE25-144FFC3295DE}" type="slidenum">
              <a:rPr lang="en-US" smtClean="0"/>
              <a:pPr/>
              <a:t>56</a:t>
            </a:fld>
            <a:endParaRPr lang="en-US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  <p:graphicFrame>
        <p:nvGraphicFramePr>
          <p:cNvPr id="2" name="ตาราง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68298792"/>
              </p:ext>
            </p:extLst>
          </p:nvPr>
        </p:nvGraphicFramePr>
        <p:xfrm>
          <a:off x="184731" y="2060848"/>
          <a:ext cx="8707749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036"/>
                <a:gridCol w="3645130"/>
                <a:gridCol w="290258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ระดับ 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CMM</a:t>
                      </a:r>
                      <a:endParaRPr lang="th-TH" sz="2400" dirty="0">
                        <a:solidFill>
                          <a:schemeClr val="tx1"/>
                        </a:solidFill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คุณลักษณะ</a:t>
                      </a:r>
                      <a:endParaRPr lang="th-TH" sz="2400" dirty="0">
                        <a:solidFill>
                          <a:schemeClr val="tx1"/>
                        </a:solidFill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กระบวนการในแต่ละด้าน (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KPA</a:t>
                      </a:r>
                      <a:r>
                        <a:rPr lang="th-TH" sz="2400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)</a:t>
                      </a:r>
                      <a:endParaRPr lang="th-TH" sz="2400" dirty="0">
                        <a:solidFill>
                          <a:schemeClr val="tx1"/>
                        </a:solidFill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4 (Managed)</a:t>
                      </a:r>
                      <a:endParaRPr lang="th-TH" b="1" dirty="0">
                        <a:solidFill>
                          <a:schemeClr val="tx1"/>
                        </a:solidFill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800" b="1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มีประสบการณ์</a:t>
                      </a:r>
                    </a:p>
                    <a:p>
                      <a:r>
                        <a:rPr lang="th-TH" sz="1800" b="1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มีการปรับปรุงประสิทธิภาพอย่างต่อเนื่อง</a:t>
                      </a:r>
                      <a:endParaRPr lang="th-TH" sz="1800" b="1" dirty="0">
                        <a:solidFill>
                          <a:schemeClr val="tx1"/>
                        </a:solidFill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800" b="1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การจัดการกระบวนการเชิงปริมาณ</a:t>
                      </a:r>
                    </a:p>
                    <a:p>
                      <a:r>
                        <a:rPr lang="th-TH" sz="1800" b="1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การจัดการคุณภาพซอฟต์แวร์</a:t>
                      </a:r>
                      <a:endParaRPr lang="th-TH" sz="1800" b="1" dirty="0">
                        <a:solidFill>
                          <a:schemeClr val="tx1"/>
                        </a:solidFill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5 (Optimizing)</a:t>
                      </a:r>
                      <a:endParaRPr lang="th-TH" b="1" dirty="0">
                        <a:solidFill>
                          <a:schemeClr val="tx1"/>
                        </a:solidFill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800" b="1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มีประสิทธิภาพในทุก</a:t>
                      </a:r>
                      <a:r>
                        <a:rPr lang="th-TH" sz="1800" b="1" baseline="0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 ๆ ด้าน</a:t>
                      </a:r>
                    </a:p>
                    <a:p>
                      <a:r>
                        <a:rPr lang="th-TH" sz="1800" b="1" baseline="0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มีการปรับปรุงการเรียนรู้</a:t>
                      </a:r>
                    </a:p>
                    <a:p>
                      <a:r>
                        <a:rPr lang="th-TH" sz="1800" b="1" baseline="0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มีการสั่งสมประสบการณ์</a:t>
                      </a:r>
                    </a:p>
                    <a:p>
                      <a:r>
                        <a:rPr lang="th-TH" sz="1800" b="1" baseline="0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มีฐานองค์ความรู้ (ผู้เชี่ยวชาญ)</a:t>
                      </a:r>
                    </a:p>
                    <a:p>
                      <a:r>
                        <a:rPr lang="th-TH" sz="1800" b="1" baseline="0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มีคุณภาพสูง และมีความเสี่ยงน้อย</a:t>
                      </a:r>
                      <a:endParaRPr lang="th-TH" sz="1800" b="1" dirty="0">
                        <a:solidFill>
                          <a:schemeClr val="tx1"/>
                        </a:solidFill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800" b="1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การสร้างสรรค์นวัตกรรม</a:t>
                      </a:r>
                    </a:p>
                    <a:p>
                      <a:r>
                        <a:rPr lang="th-TH" sz="1800" b="1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การบริหารความเปลี่ยนแปลง</a:t>
                      </a:r>
                    </a:p>
                    <a:p>
                      <a:r>
                        <a:rPr lang="th-TH" sz="1800" b="1" dirty="0" smtClean="0">
                          <a:solidFill>
                            <a:schemeClr val="tx1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การจัดสรรทรัพยากร</a:t>
                      </a:r>
                      <a:endParaRPr lang="th-TH" sz="1800" b="1" dirty="0">
                        <a:solidFill>
                          <a:schemeClr val="tx1"/>
                        </a:solidFill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824329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/>
          </p:cNvSpPr>
          <p:nvPr>
            <p:ph type="title"/>
          </p:nvPr>
        </p:nvSpPr>
        <p:spPr>
          <a:xfrm>
            <a:off x="0" y="836712"/>
            <a:ext cx="9144000" cy="563563"/>
          </a:xfrm>
        </p:spPr>
        <p:txBody>
          <a:bodyPr/>
          <a:lstStyle/>
          <a:p>
            <a:pPr marL="400050" lvl="2" indent="-44450">
              <a:lnSpc>
                <a:spcPct val="80000"/>
              </a:lnSpc>
            </a:pPr>
            <a:r>
              <a:rPr lang="th-TH" sz="32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ปรับปรุงกระบวนการผลิตซอฟต์แวร์ด้วยแบบจำลองวุฒิภาวะความสามารถ</a:t>
            </a:r>
            <a:endParaRPr lang="en-US" sz="3200" b="1" dirty="0">
              <a:solidFill>
                <a:schemeClr val="accent2">
                  <a:lumMod val="75000"/>
                </a:schemeClr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134147" name="Rectangle 3"/>
          <p:cNvSpPr>
            <a:spLocks noGrp="1"/>
          </p:cNvSpPr>
          <p:nvPr>
            <p:ph type="body" idx="1"/>
          </p:nvPr>
        </p:nvSpPr>
        <p:spPr>
          <a:xfrm>
            <a:off x="-73024" y="1643050"/>
            <a:ext cx="9217024" cy="4876800"/>
          </a:xfrm>
        </p:spPr>
        <p:txBody>
          <a:bodyPr/>
          <a:lstStyle/>
          <a:p>
            <a:pPr marL="457200" lvl="2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en-US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แบบจำลองวุฒิภาวะความสามารถ (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Capability Maturity Model : CMM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marL="914400" lvl="3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กระบวนการหลักทุกด้าน (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KPA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 ของ 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CMM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จะประกอบไปด้วยแนวทางเชิงปฏิบัติการ ได้แก่</a:t>
            </a:r>
          </a:p>
          <a:p>
            <a:pPr marL="1371600" lvl="4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4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เป้าหมาย</a:t>
            </a:r>
          </a:p>
          <a:p>
            <a:pPr marL="1371600" lvl="4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4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การยอมรับถึงความต้องการ</a:t>
            </a:r>
          </a:p>
          <a:p>
            <a:pPr marL="1371600" lvl="4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4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ขีดความสามารถ</a:t>
            </a:r>
          </a:p>
          <a:p>
            <a:pPr marL="1371600" lvl="4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4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กิจกรรม</a:t>
            </a:r>
          </a:p>
          <a:p>
            <a:pPr marL="1371600" lvl="4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4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วิธีการเฝ้าติดตาม </a:t>
            </a:r>
          </a:p>
          <a:p>
            <a:pPr marL="1371600" lvl="4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4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วิธีการตรวจสอบความถูกต้อง </a:t>
            </a:r>
            <a:endParaRPr lang="th-TH" sz="2400" b="1" dirty="0">
              <a:solidFill>
                <a:srgbClr val="002060"/>
              </a:solidFill>
              <a:latin typeface="Angsana New" pitchFamily="18" charset="-34"/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E761C-7BA3-4A2F-BE25-144FFC3295DE}" type="slidenum">
              <a:rPr lang="en-US" smtClean="0"/>
              <a:pPr/>
              <a:t>57</a:t>
            </a:fld>
            <a:endParaRPr lang="en-US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619835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E8CB0-6CA7-42D8-AE09-C8BF00B6D9CE}" type="slidenum">
              <a:rPr lang="en-US" smtClean="0"/>
              <a:pPr/>
              <a:t>58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357422" y="2571744"/>
            <a:ext cx="489005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4000" b="1" dirty="0" smtClean="0">
                <a:solidFill>
                  <a:schemeClr val="accent2">
                    <a:lumMod val="75000"/>
                  </a:schemeClr>
                </a:solidFill>
              </a:rPr>
              <a:t>ไปที่</a:t>
            </a:r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</a:rPr>
              <a:t> Slide  CMM ……..</a:t>
            </a:r>
            <a:endParaRPr lang="th-TH" sz="40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63563"/>
          </a:xfrm>
        </p:spPr>
        <p:txBody>
          <a:bodyPr>
            <a:normAutofit fontScale="90000"/>
          </a:bodyPr>
          <a:lstStyle/>
          <a:p>
            <a:pPr marL="400050" lvl="2" indent="-44450">
              <a:lnSpc>
                <a:spcPct val="80000"/>
              </a:lnSpc>
            </a:pPr>
            <a:r>
              <a:rPr lang="th-TH" sz="44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เครื่องมือที่ใช้ในการวิศวกรรมซอฟต์แวร์</a:t>
            </a:r>
            <a:endParaRPr lang="en-US" sz="4400" b="1" dirty="0">
              <a:solidFill>
                <a:schemeClr val="accent2">
                  <a:lumMod val="75000"/>
                </a:schemeClr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134147" name="Rectangle 3"/>
          <p:cNvSpPr>
            <a:spLocks noGrp="1"/>
          </p:cNvSpPr>
          <p:nvPr>
            <p:ph type="body" idx="1"/>
          </p:nvPr>
        </p:nvSpPr>
        <p:spPr>
          <a:xfrm>
            <a:off x="-73024" y="332656"/>
            <a:ext cx="9217024" cy="4876800"/>
          </a:xfrm>
        </p:spPr>
        <p:txBody>
          <a:bodyPr>
            <a:noAutofit/>
          </a:bodyPr>
          <a:lstStyle/>
          <a:p>
            <a:pPr marL="457200" lvl="2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 เครื่องมือ (</a:t>
            </a:r>
            <a:r>
              <a:rPr lang="en-US" sz="2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Tool</a:t>
            </a:r>
            <a:r>
              <a:rPr lang="th-TH" sz="2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marL="914400" lvl="3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2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เครื่องมือ สำหรับการผลิตซอฟต์แวร์  คือ ซอฟต์แวร์คอมพิวเตอร์ที่มีวัตถุประสงค์เพื่อช่วยให้การทำงานในกระบวนการผลิตซอฟต์แวร์สะดวกขึ้น</a:t>
            </a:r>
          </a:p>
          <a:p>
            <a:pPr marL="914400" lvl="3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2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เครื่องมือสำหรับงานวิศวกรรมซอฟต์แวร์ จะช่วยให้ทีมงานสามารถทำงานซ้ำ ๆ เดิมได้ง่ายและรวดเร็ว ลดภาระการเรียนรู้ของวิศวกรซอฟต์แวร์</a:t>
            </a:r>
          </a:p>
          <a:p>
            <a:pPr marL="914400" lvl="3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2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เครื่องมือที่นำมาใช้ในกระบวนการวิศวกรรมซอฟต์แวร์ ต้องเหมาะสมกับ ระเบียบวิธี</a:t>
            </a:r>
          </a:p>
          <a:p>
            <a:pPr marL="914400" lvl="3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2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เครื่องมือที่ใช้ เช่น</a:t>
            </a:r>
          </a:p>
          <a:p>
            <a:pPr marL="1371600" lvl="4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2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2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Project Management Application ( </a:t>
            </a:r>
            <a:r>
              <a:rPr lang="th-TH" sz="2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เช่น </a:t>
            </a:r>
            <a:r>
              <a:rPr lang="en-US" sz="2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Microsoft Project)</a:t>
            </a:r>
          </a:p>
          <a:p>
            <a:pPr marL="1371600" lvl="4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en-US" sz="22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2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Word Processor/Text Editor</a:t>
            </a:r>
          </a:p>
          <a:p>
            <a:pPr marL="1371600" lvl="4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en-US" sz="22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2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Integrated Development Environment (IDE)</a:t>
            </a:r>
          </a:p>
          <a:p>
            <a:pPr marL="1371600" lvl="4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en-US" sz="22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2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Drawing/Graphics Application (</a:t>
            </a:r>
            <a:r>
              <a:rPr lang="th-TH" sz="2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เช่น </a:t>
            </a:r>
            <a:r>
              <a:rPr lang="en-US" sz="2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Rational Rose, Visible Analyst, Visual Paradigm, </a:t>
            </a:r>
            <a:r>
              <a:rPr lang="en-US" sz="2200" b="1" dirty="0" err="1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SmartDraw</a:t>
            </a:r>
            <a:r>
              <a:rPr lang="en-US" sz="2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, Visio)</a:t>
            </a:r>
          </a:p>
          <a:p>
            <a:pPr marL="1371600" lvl="4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en-US" sz="22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2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Computer-Aided System Engineering (CASE) Tool</a:t>
            </a:r>
          </a:p>
          <a:p>
            <a:pPr marL="1371600" lvl="4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en-US" sz="22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2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Database Management Application</a:t>
            </a:r>
          </a:p>
          <a:p>
            <a:pPr marL="1371600" lvl="4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en-US" sz="22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2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Code Generator Tool</a:t>
            </a:r>
            <a:endParaRPr lang="th-TH" sz="2200" b="1" dirty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E761C-7BA3-4A2F-BE25-144FFC3295DE}" type="slidenum">
              <a:rPr lang="en-US" smtClean="0"/>
              <a:pPr/>
              <a:t>59</a:t>
            </a:fld>
            <a:endParaRPr lang="en-US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3883873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93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14290"/>
            <a:ext cx="8229600" cy="738890"/>
          </a:xfrm>
        </p:spPr>
        <p:txBody>
          <a:bodyPr>
            <a:normAutofit fontScale="90000"/>
          </a:bodyPr>
          <a:lstStyle/>
          <a:p>
            <a:r>
              <a:rPr lang="th-TH" b="1" dirty="0" smtClean="0">
                <a:solidFill>
                  <a:schemeClr val="accent2">
                    <a:lumMod val="75000"/>
                  </a:schemeClr>
                </a:solidFill>
              </a:rPr>
              <a:t>ข้อดีของ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Waterfall 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23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142984"/>
            <a:ext cx="8229600" cy="5357850"/>
          </a:xfrm>
        </p:spPr>
        <p:txBody>
          <a:bodyPr>
            <a:normAutofit fontScale="92500" lnSpcReduction="20000"/>
          </a:bodyPr>
          <a:lstStyle/>
          <a:p>
            <a:r>
              <a:rPr lang="th-TH" sz="3200" dirty="0" smtClean="0">
                <a:solidFill>
                  <a:srgbClr val="002060"/>
                </a:solidFill>
              </a:rPr>
              <a:t>ง่ายต่อการทำความเข้าใจ</a:t>
            </a:r>
            <a:r>
              <a:rPr lang="en-US" sz="3200" dirty="0" smtClean="0">
                <a:solidFill>
                  <a:srgbClr val="002060"/>
                </a:solidFill>
              </a:rPr>
              <a:t>, </a:t>
            </a:r>
            <a:r>
              <a:rPr lang="th-TH" sz="3200" dirty="0" smtClean="0">
                <a:solidFill>
                  <a:srgbClr val="002060"/>
                </a:solidFill>
              </a:rPr>
              <a:t>ง่ายต่อการใช้งาน</a:t>
            </a:r>
            <a:endParaRPr lang="en-US" sz="3200" dirty="0">
              <a:solidFill>
                <a:srgbClr val="002060"/>
              </a:solidFill>
            </a:endParaRPr>
          </a:p>
          <a:p>
            <a:r>
              <a:rPr lang="th-TH" sz="3200" dirty="0" smtClean="0">
                <a:solidFill>
                  <a:srgbClr val="002060"/>
                </a:solidFill>
              </a:rPr>
              <a:t>มีโครงสร้างที่ชัดเจน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th-TH" sz="3200" dirty="0" smtClean="0">
                <a:solidFill>
                  <a:srgbClr val="002060"/>
                </a:solidFill>
              </a:rPr>
              <a:t>เหมาะสำหรับผู้เริ่มต้นในการออกแบบ</a:t>
            </a:r>
            <a:endParaRPr lang="en-US" sz="3200" dirty="0">
              <a:solidFill>
                <a:srgbClr val="002060"/>
              </a:solidFill>
            </a:endParaRPr>
          </a:p>
          <a:p>
            <a:r>
              <a:rPr lang="th-TH" sz="3200" dirty="0" smtClean="0">
                <a:solidFill>
                  <a:srgbClr val="002060"/>
                </a:solidFill>
              </a:rPr>
              <a:t>มี </a:t>
            </a:r>
            <a:r>
              <a:rPr lang="en-US" sz="3200" dirty="0" smtClean="0">
                <a:solidFill>
                  <a:srgbClr val="002060"/>
                </a:solidFill>
              </a:rPr>
              <a:t>Milestones </a:t>
            </a:r>
            <a:r>
              <a:rPr lang="th-TH" sz="3200" dirty="0" smtClean="0">
                <a:solidFill>
                  <a:srgbClr val="002060"/>
                </a:solidFill>
              </a:rPr>
              <a:t>ที่เข้าใจได้ง่าย</a:t>
            </a:r>
            <a:endParaRPr lang="en-US" sz="3200" dirty="0">
              <a:solidFill>
                <a:srgbClr val="002060"/>
              </a:solidFill>
            </a:endParaRPr>
          </a:p>
          <a:p>
            <a:r>
              <a:rPr lang="en-US" sz="3200" dirty="0">
                <a:solidFill>
                  <a:srgbClr val="002060"/>
                </a:solidFill>
              </a:rPr>
              <a:t>Sets requirements </a:t>
            </a:r>
            <a:r>
              <a:rPr lang="en-US" sz="3200" dirty="0" smtClean="0">
                <a:solidFill>
                  <a:srgbClr val="002060"/>
                </a:solidFill>
              </a:rPr>
              <a:t>stability </a:t>
            </a:r>
            <a:r>
              <a:rPr lang="th-TH" sz="3200" dirty="0" smtClean="0">
                <a:solidFill>
                  <a:srgbClr val="002060"/>
                </a:solidFill>
              </a:rPr>
              <a:t>(ความต้องการของระบบหรือความต้องการของ</a:t>
            </a:r>
            <a:r>
              <a:rPr lang="en-US" sz="3200" dirty="0" smtClean="0">
                <a:solidFill>
                  <a:srgbClr val="002060"/>
                </a:solidFill>
              </a:rPr>
              <a:t> user </a:t>
            </a:r>
            <a:r>
              <a:rPr lang="th-TH" sz="3200" dirty="0" smtClean="0">
                <a:solidFill>
                  <a:srgbClr val="002060"/>
                </a:solidFill>
              </a:rPr>
              <a:t>ไม่เปลี่ยนแปลง หรือ เปลี่ยนแปลงน้อยมาก)</a:t>
            </a:r>
            <a:endParaRPr lang="en-US" sz="3200" dirty="0">
              <a:solidFill>
                <a:srgbClr val="002060"/>
              </a:solidFill>
            </a:endParaRPr>
          </a:p>
          <a:p>
            <a:r>
              <a:rPr lang="th-TH" sz="3200" dirty="0" smtClean="0">
                <a:solidFill>
                  <a:srgbClr val="002060"/>
                </a:solidFill>
              </a:rPr>
              <a:t>มีการจัดการและการควบคุมที่ดี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>
                <a:solidFill>
                  <a:srgbClr val="002060"/>
                </a:solidFill>
              </a:rPr>
              <a:t>(plan, staff, track)</a:t>
            </a:r>
          </a:p>
          <a:p>
            <a:r>
              <a:rPr lang="th-TH" sz="3200" dirty="0" smtClean="0">
                <a:solidFill>
                  <a:srgbClr val="002060"/>
                </a:solidFill>
              </a:rPr>
              <a:t>ทำงานได้ดี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th-TH" sz="3200" dirty="0" smtClean="0">
                <a:solidFill>
                  <a:srgbClr val="002060"/>
                </a:solidFill>
              </a:rPr>
              <a:t>เพื่อเน้นประสิทธิภาพ มากกว่าเน้นค่าใช้จ่ายและตารางเวลาที่จำกัด</a:t>
            </a:r>
            <a:endParaRPr lang="en-US" sz="3200" dirty="0">
              <a:solidFill>
                <a:srgbClr val="002060"/>
              </a:solidFill>
            </a:endParaRPr>
          </a:p>
          <a:p>
            <a:endParaRPr lang="en-US" sz="3200" dirty="0">
              <a:solidFill>
                <a:srgbClr val="002060"/>
              </a:solidFill>
            </a:endParaRPr>
          </a:p>
          <a:p>
            <a:pPr>
              <a:buNone/>
            </a:pPr>
            <a:r>
              <a:rPr lang="th-TH" sz="3200" b="1" dirty="0" smtClean="0"/>
              <a:t>    </a:t>
            </a:r>
            <a:r>
              <a:rPr lang="th-TH" sz="3200" i="1" dirty="0" err="1" smtClean="0">
                <a:solidFill>
                  <a:schemeClr val="accent4">
                    <a:lumMod val="75000"/>
                  </a:schemeClr>
                </a:solidFill>
              </a:rPr>
              <a:t>ไมล์ส</a:t>
            </a:r>
            <a:r>
              <a:rPr lang="th-TH" sz="3200" i="1" dirty="0" smtClean="0">
                <a:solidFill>
                  <a:schemeClr val="accent4">
                    <a:lumMod val="75000"/>
                  </a:schemeClr>
                </a:solidFill>
              </a:rPr>
              <a:t>โตน (</a:t>
            </a:r>
            <a:r>
              <a:rPr lang="en-US" sz="3200" i="1" dirty="0" smtClean="0">
                <a:solidFill>
                  <a:schemeClr val="accent4">
                    <a:lumMod val="75000"/>
                  </a:schemeClr>
                </a:solidFill>
              </a:rPr>
              <a:t>Milestone) </a:t>
            </a:r>
            <a:r>
              <a:rPr lang="th-TH" sz="3200" i="1" dirty="0" smtClean="0">
                <a:solidFill>
                  <a:schemeClr val="accent4">
                    <a:lumMod val="75000"/>
                  </a:schemeClr>
                </a:solidFill>
              </a:rPr>
              <a:t>หมายถึง การระบุผลผลิตของงาน (</a:t>
            </a:r>
            <a:r>
              <a:rPr lang="en-US" sz="3200" i="1" dirty="0" smtClean="0">
                <a:solidFill>
                  <a:schemeClr val="accent4">
                    <a:lumMod val="75000"/>
                  </a:schemeClr>
                </a:solidFill>
              </a:rPr>
              <a:t>output) </a:t>
            </a:r>
            <a:r>
              <a:rPr lang="th-TH" sz="3200" i="1" dirty="0" smtClean="0">
                <a:solidFill>
                  <a:schemeClr val="accent4">
                    <a:lumMod val="75000"/>
                  </a:schemeClr>
                </a:solidFill>
              </a:rPr>
              <a:t>ที่ต้องการจะให้เกิดขึ้นในแผน เพื่อใช้เป็นเครื่องมือในการตรวจสอบและติดตามผลงานที่เกิดขึ้น</a:t>
            </a:r>
            <a:endParaRPr lang="en-US" sz="3200" i="1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en-US" sz="3200" dirty="0">
              <a:solidFill>
                <a:srgbClr val="002060"/>
              </a:solidFill>
            </a:endParaRPr>
          </a:p>
          <a:p>
            <a:endParaRPr lang="en-US" sz="32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/>
          </p:cNvSpPr>
          <p:nvPr>
            <p:ph type="title"/>
          </p:nvPr>
        </p:nvSpPr>
        <p:spPr>
          <a:xfrm>
            <a:off x="0" y="836712"/>
            <a:ext cx="9144000" cy="563563"/>
          </a:xfrm>
        </p:spPr>
        <p:txBody>
          <a:bodyPr>
            <a:normAutofit fontScale="90000"/>
          </a:bodyPr>
          <a:lstStyle/>
          <a:p>
            <a:pPr marL="400050" lvl="2" indent="-44450">
              <a:lnSpc>
                <a:spcPct val="80000"/>
              </a:lnSpc>
            </a:pPr>
            <a:r>
              <a:rPr lang="th-TH" sz="44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เครื่องมือที่ใช้ในการวิศวกรรมซอฟต์แวร์</a:t>
            </a:r>
            <a:endParaRPr lang="en-US" sz="4400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134147" name="Rectangle 3"/>
          <p:cNvSpPr>
            <a:spLocks noGrp="1"/>
          </p:cNvSpPr>
          <p:nvPr>
            <p:ph type="body" idx="1"/>
          </p:nvPr>
        </p:nvSpPr>
        <p:spPr>
          <a:xfrm>
            <a:off x="-73024" y="1412776"/>
            <a:ext cx="9217024" cy="4876800"/>
          </a:xfrm>
        </p:spPr>
        <p:txBody>
          <a:bodyPr>
            <a:normAutofit lnSpcReduction="10000"/>
          </a:bodyPr>
          <a:lstStyle/>
          <a:p>
            <a:pPr marL="457200" lvl="2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 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CASE Tools</a:t>
            </a:r>
          </a:p>
          <a:p>
            <a:pPr marL="914400" lvl="3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en-US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CASE (Computer-Aided Software Engineering)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หมายถึง ซอฟต์แวร์ที่เป็นเครื่องมือที่มีส่วนช่วยสนับสนุนการทำงานในกิจกรรมต่าง ๆ ของงานวิศวกรรมซอฟต์แวร์</a:t>
            </a:r>
          </a:p>
          <a:p>
            <a:pPr marL="914400" lvl="3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ซอฟต์แวร์ที่เป็น 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CASE Tool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จะต้องมีฟังก์ชันต่าง ๆ ให้ทีมงานได้เลือกใช้ เช่น </a:t>
            </a:r>
          </a:p>
          <a:p>
            <a:pPr marL="1371600" lvl="4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หน้าต่างออกแบบโปรแกรม (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Design Editor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 </a:t>
            </a:r>
          </a:p>
          <a:p>
            <a:pPr marL="1371600" lvl="4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พจนานุกรมข้อมูล (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Data Dictionary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marL="1371600" lvl="4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คอมไพเลอร์ (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Compiler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marL="1371600" lvl="4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 ดีบัก</a:t>
            </a:r>
            <a:r>
              <a:rPr lang="th-TH" sz="2800" b="1" dirty="0" err="1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เกอร์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(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Debugger)</a:t>
            </a:r>
            <a:endParaRPr lang="th-TH" sz="2800" b="1" dirty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E761C-7BA3-4A2F-BE25-144FFC3295DE}" type="slidenum">
              <a:rPr lang="en-US" smtClean="0"/>
              <a:pPr/>
              <a:t>60</a:t>
            </a:fld>
            <a:endParaRPr lang="en-US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2650277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/>
          </p:cNvSpPr>
          <p:nvPr>
            <p:ph type="title"/>
          </p:nvPr>
        </p:nvSpPr>
        <p:spPr>
          <a:xfrm>
            <a:off x="0" y="836712"/>
            <a:ext cx="9144000" cy="563563"/>
          </a:xfrm>
        </p:spPr>
        <p:txBody>
          <a:bodyPr>
            <a:normAutofit fontScale="90000"/>
          </a:bodyPr>
          <a:lstStyle/>
          <a:p>
            <a:pPr marL="400050" lvl="2" indent="-44450">
              <a:lnSpc>
                <a:spcPct val="80000"/>
              </a:lnSpc>
            </a:pPr>
            <a:r>
              <a:rPr lang="th-TH" sz="44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เครื่องมือที่ใช้ในการวิศวกรรมซอฟต์แวร์</a:t>
            </a:r>
            <a:endParaRPr lang="en-US" sz="4400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134147" name="Rectangle 3"/>
          <p:cNvSpPr>
            <a:spLocks noGrp="1"/>
          </p:cNvSpPr>
          <p:nvPr>
            <p:ph type="body" idx="1"/>
          </p:nvPr>
        </p:nvSpPr>
        <p:spPr>
          <a:xfrm>
            <a:off x="-73024" y="1412776"/>
            <a:ext cx="9217024" cy="4876800"/>
          </a:xfrm>
        </p:spPr>
        <p:txBody>
          <a:bodyPr>
            <a:normAutofit lnSpcReduction="10000"/>
          </a:bodyPr>
          <a:lstStyle/>
          <a:p>
            <a:pPr marL="457200" lvl="2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 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CASE Tools</a:t>
            </a:r>
          </a:p>
          <a:p>
            <a:pPr marL="914400" lvl="3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en-US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CASE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ถือว่าเป็นเทคโนโลยีชนิดหนึ่งที่เพิ่มความสามารถให้กับซอฟต์แวร์</a:t>
            </a:r>
          </a:p>
          <a:p>
            <a:pPr marL="914400" lvl="3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องค์ประกอบสำคัญของ 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CASE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คือ 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Repository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ซึ่งมีลักษณะเหมือนฐานข้อมูลที่ใช้จัดเก็บรายละเอียดต่าง ๆ ที่นักพัฒนาได้จัดทำขึ้น</a:t>
            </a:r>
          </a:p>
          <a:p>
            <a:pPr marL="914400" lvl="3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ในยุคแรกของเทคโนโลยี 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CASE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มีข้อจำกัดคือ ระบบการทำงานของ 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CASE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มีลำดับกิจกรรมต่อเนื่องกันอัตโนมัติ แต่งานในทางวิศวกรรมซอฟต์แวร์เป็นไปในทางความคิดสร้างสรรค์  </a:t>
            </a:r>
          </a:p>
          <a:p>
            <a:pPr marL="914400" lvl="3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CASE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ในยุคแรก ๆ ยังมีความสามารถไม่เพียงพอที่จะสนับสนุนการติดต่อระหว่างทีมงาน </a:t>
            </a:r>
            <a:endParaRPr lang="th-TH" sz="2800" b="1" dirty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E761C-7BA3-4A2F-BE25-144FFC3295DE}" type="slidenum">
              <a:rPr lang="en-US" smtClean="0"/>
              <a:pPr/>
              <a:t>61</a:t>
            </a:fld>
            <a:endParaRPr lang="en-US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780597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/>
          </p:cNvSpPr>
          <p:nvPr>
            <p:ph type="title"/>
          </p:nvPr>
        </p:nvSpPr>
        <p:spPr>
          <a:xfrm>
            <a:off x="0" y="836712"/>
            <a:ext cx="9144000" cy="563563"/>
          </a:xfrm>
        </p:spPr>
        <p:txBody>
          <a:bodyPr>
            <a:normAutofit fontScale="90000"/>
          </a:bodyPr>
          <a:lstStyle/>
          <a:p>
            <a:pPr marL="400050" lvl="2" indent="-44450">
              <a:lnSpc>
                <a:spcPct val="80000"/>
              </a:lnSpc>
            </a:pPr>
            <a:r>
              <a:rPr lang="th-TH" sz="44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เครื่องมือที่ใช้ในการวิศวกรรมซอฟต์แวร์</a:t>
            </a:r>
            <a:endParaRPr lang="en-US" sz="4400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134147" name="Rectangle 3"/>
          <p:cNvSpPr>
            <a:spLocks noGrp="1"/>
          </p:cNvSpPr>
          <p:nvPr>
            <p:ph type="body" idx="1"/>
          </p:nvPr>
        </p:nvSpPr>
        <p:spPr>
          <a:xfrm>
            <a:off x="215008" y="1792560"/>
            <a:ext cx="8749480" cy="4876800"/>
          </a:xfrm>
        </p:spPr>
        <p:txBody>
          <a:bodyPr/>
          <a:lstStyle/>
          <a:p>
            <a:pPr marL="457200" lvl="2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 ชนิดของ  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CASE </a:t>
            </a:r>
          </a:p>
          <a:p>
            <a:pPr marL="914400" lvl="3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en-US" sz="32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CASE Tool 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สามารถจำแนกได้หลายประเภท</a:t>
            </a:r>
          </a:p>
          <a:p>
            <a:pPr marL="1371600" lvl="4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32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จำแนกตามหน้าที่ของ 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CASE Tools (Functional Perspective)</a:t>
            </a:r>
          </a:p>
          <a:p>
            <a:pPr marL="1371600" lvl="4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en-US" sz="32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จำแนกตามกระบวนการทำงาน (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Process Perspective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marL="1371600" lvl="4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32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จำแนกตามการประสานเข้ากับ 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CASE Tools 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อื่น ๆ (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Integration Perspective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</a:t>
            </a:r>
            <a:endParaRPr lang="th-TH" sz="3200" b="1" dirty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E761C-7BA3-4A2F-BE25-144FFC3295DE}" type="slidenum">
              <a:rPr lang="en-US" smtClean="0"/>
              <a:pPr/>
              <a:t>62</a:t>
            </a:fld>
            <a:endParaRPr lang="en-US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822949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/>
          </p:cNvSpPr>
          <p:nvPr>
            <p:ph type="title"/>
          </p:nvPr>
        </p:nvSpPr>
        <p:spPr>
          <a:xfrm>
            <a:off x="0" y="836712"/>
            <a:ext cx="9144000" cy="563563"/>
          </a:xfrm>
        </p:spPr>
        <p:txBody>
          <a:bodyPr>
            <a:normAutofit fontScale="90000"/>
          </a:bodyPr>
          <a:lstStyle/>
          <a:p>
            <a:pPr marL="400050" lvl="2" indent="-44450">
              <a:lnSpc>
                <a:spcPct val="80000"/>
              </a:lnSpc>
            </a:pPr>
            <a:r>
              <a:rPr lang="th-TH" sz="44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เครื่องมือที่ใช้ในการวิศวกรรมซอฟต์แวร์</a:t>
            </a:r>
            <a:endParaRPr lang="en-US" sz="4400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134147" name="Rectangle 3"/>
          <p:cNvSpPr>
            <a:spLocks noGrp="1"/>
          </p:cNvSpPr>
          <p:nvPr>
            <p:ph type="body" idx="1"/>
          </p:nvPr>
        </p:nvSpPr>
        <p:spPr>
          <a:xfrm>
            <a:off x="0" y="1556792"/>
            <a:ext cx="9144000" cy="4876800"/>
          </a:xfrm>
        </p:spPr>
        <p:txBody>
          <a:bodyPr>
            <a:normAutofit fontScale="92500" lnSpcReduction="10000"/>
          </a:bodyPr>
          <a:lstStyle/>
          <a:p>
            <a:pPr marL="457200" lvl="2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 ชนิดของ  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CASE </a:t>
            </a:r>
          </a:p>
          <a:p>
            <a:pPr marL="914400" lvl="3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en-US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จำแนกตามกระบวนการทำงาน ขั้นตอนต่าง ๆ แล้ว สามารถแบ่ง 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CASE Tools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ออกเป็น 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8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กลุ่ม ดังนี้</a:t>
            </a:r>
          </a:p>
          <a:p>
            <a:pPr marL="1704975" lvl="4" indent="-339725" algn="thaiDist">
              <a:lnSpc>
                <a:spcPct val="125000"/>
              </a:lnSpc>
              <a:spcBef>
                <a:spcPts val="0"/>
              </a:spcBef>
              <a:buAutoNum type="arabicPeriod"/>
              <a:tabLst>
                <a:tab pos="712788" algn="l"/>
              </a:tabLst>
            </a:pPr>
            <a:r>
              <a:rPr lang="th-TH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เครื่องมือสำหรับการวิเคราะห์ความต้องการ (</a:t>
            </a:r>
            <a:r>
              <a:rPr lang="en-US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Software Requirement Tool</a:t>
            </a:r>
            <a:r>
              <a:rPr lang="th-TH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marL="1704975" lvl="4" indent="-339725" algn="thaiDist">
              <a:lnSpc>
                <a:spcPct val="125000"/>
              </a:lnSpc>
              <a:spcBef>
                <a:spcPts val="0"/>
              </a:spcBef>
              <a:buAutoNum type="arabicPeriod"/>
              <a:tabLst>
                <a:tab pos="712788" algn="l"/>
              </a:tabLst>
            </a:pPr>
            <a:r>
              <a:rPr lang="th-TH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เครื่องมือออกแบบซอฟต์แวร์ (</a:t>
            </a:r>
            <a:r>
              <a:rPr lang="en-US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Software Design Tools</a:t>
            </a:r>
            <a:r>
              <a:rPr lang="th-TH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marL="1704975" lvl="4" indent="-339725" algn="thaiDist">
              <a:lnSpc>
                <a:spcPct val="125000"/>
              </a:lnSpc>
              <a:spcBef>
                <a:spcPts val="0"/>
              </a:spcBef>
              <a:buAutoNum type="arabicPeriod"/>
              <a:tabLst>
                <a:tab pos="712788" algn="l"/>
              </a:tabLst>
            </a:pPr>
            <a:r>
              <a:rPr lang="th-TH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เครื่องมือสร้างซอฟต์แวร์ (</a:t>
            </a:r>
            <a:r>
              <a:rPr lang="en-US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Software Construction Tools</a:t>
            </a:r>
            <a:r>
              <a:rPr lang="th-TH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marL="1704975" lvl="4" indent="-339725" algn="thaiDist">
              <a:lnSpc>
                <a:spcPct val="125000"/>
              </a:lnSpc>
              <a:spcBef>
                <a:spcPts val="0"/>
              </a:spcBef>
              <a:buAutoNum type="arabicPeriod"/>
              <a:tabLst>
                <a:tab pos="712788" algn="l"/>
              </a:tabLst>
            </a:pPr>
            <a:r>
              <a:rPr lang="th-TH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เครื่องมือทดสอบซอฟต์แวร์ (</a:t>
            </a:r>
            <a:r>
              <a:rPr lang="en-US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Software Testing Tools</a:t>
            </a:r>
            <a:r>
              <a:rPr lang="th-TH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marL="1704975" lvl="4" indent="-339725" algn="thaiDist">
              <a:lnSpc>
                <a:spcPct val="125000"/>
              </a:lnSpc>
              <a:spcBef>
                <a:spcPts val="0"/>
              </a:spcBef>
              <a:buAutoNum type="arabicPeriod"/>
              <a:tabLst>
                <a:tab pos="712788" algn="l"/>
              </a:tabLst>
            </a:pPr>
            <a:r>
              <a:rPr lang="th-TH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เครื่องมือบำรุงรักษาซอฟต์แวร์ (</a:t>
            </a:r>
            <a:r>
              <a:rPr lang="en-US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Software Maintenance Tools</a:t>
            </a:r>
            <a:r>
              <a:rPr lang="th-TH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marL="1704975" lvl="4" indent="-339725" algn="thaiDist">
              <a:lnSpc>
                <a:spcPct val="125000"/>
              </a:lnSpc>
              <a:spcBef>
                <a:spcPts val="0"/>
              </a:spcBef>
              <a:buAutoNum type="arabicPeriod"/>
              <a:tabLst>
                <a:tab pos="712788" algn="l"/>
              </a:tabLst>
            </a:pPr>
            <a:r>
              <a:rPr lang="th-TH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เครื่องมือจัดการโครงแบบ (</a:t>
            </a:r>
            <a:r>
              <a:rPr lang="en-US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Software Configuration Management Tools</a:t>
            </a:r>
            <a:r>
              <a:rPr lang="th-TH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marL="1704975" lvl="4" indent="-339725" algn="thaiDist">
              <a:lnSpc>
                <a:spcPct val="125000"/>
              </a:lnSpc>
              <a:spcBef>
                <a:spcPts val="0"/>
              </a:spcBef>
              <a:buAutoNum type="arabicPeriod"/>
              <a:tabLst>
                <a:tab pos="712788" algn="l"/>
              </a:tabLst>
            </a:pPr>
            <a:r>
              <a:rPr lang="th-TH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เครื่องมือบริหารงานวิศวกรรมซอฟต์แวร์ (</a:t>
            </a:r>
            <a:r>
              <a:rPr lang="en-US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Software Engineering Management Tools</a:t>
            </a:r>
            <a:r>
              <a:rPr lang="th-TH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</a:tabLst>
            </a:pPr>
            <a:r>
              <a:rPr lang="en-US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8.  </a:t>
            </a:r>
            <a:r>
              <a:rPr lang="th-TH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เครื่องมือคุณภาพซอฟต์แวร์ (</a:t>
            </a:r>
            <a:r>
              <a:rPr lang="en-US" sz="24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Software Quality Tools)</a:t>
            </a:r>
            <a:endParaRPr lang="th-TH" sz="2400" b="1" dirty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E761C-7BA3-4A2F-BE25-144FFC3295DE}" type="slidenum">
              <a:rPr lang="en-US" smtClean="0"/>
              <a:pPr/>
              <a:t>63</a:t>
            </a:fld>
            <a:endParaRPr lang="en-US" dirty="0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197109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/>
          </p:cNvSpPr>
          <p:nvPr>
            <p:ph type="title"/>
          </p:nvPr>
        </p:nvSpPr>
        <p:spPr>
          <a:xfrm>
            <a:off x="0" y="836712"/>
            <a:ext cx="9144000" cy="563563"/>
          </a:xfrm>
        </p:spPr>
        <p:txBody>
          <a:bodyPr>
            <a:normAutofit fontScale="90000"/>
          </a:bodyPr>
          <a:lstStyle/>
          <a:p>
            <a:pPr marL="400050" lvl="2" indent="-44450">
              <a:lnSpc>
                <a:spcPct val="80000"/>
              </a:lnSpc>
            </a:pPr>
            <a:r>
              <a:rPr lang="th-TH" sz="44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เครื่องมือที่ใช้ในการวิศวกรรมซอฟต์แวร์</a:t>
            </a:r>
            <a:endParaRPr lang="en-US" sz="4400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134147" name="Rectangle 3"/>
          <p:cNvSpPr>
            <a:spLocks noGrp="1"/>
          </p:cNvSpPr>
          <p:nvPr>
            <p:ph type="body" idx="1"/>
          </p:nvPr>
        </p:nvSpPr>
        <p:spPr>
          <a:xfrm>
            <a:off x="0" y="1556792"/>
            <a:ext cx="8748464" cy="4876800"/>
          </a:xfrm>
        </p:spPr>
        <p:txBody>
          <a:bodyPr/>
          <a:lstStyle/>
          <a:p>
            <a:pPr marL="457200" lvl="2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800" b="1" dirty="0" smtClean="0">
                <a:latin typeface="Angsana New" pitchFamily="18" charset="-34"/>
                <a:cs typeface="Angsana New" pitchFamily="18" charset="-34"/>
              </a:rPr>
              <a:t>  ชนิดของ  </a:t>
            </a:r>
            <a:r>
              <a:rPr lang="en-US" sz="2800" b="1" dirty="0" smtClean="0">
                <a:latin typeface="Angsana New" pitchFamily="18" charset="-34"/>
                <a:cs typeface="Angsana New" pitchFamily="18" charset="-34"/>
              </a:rPr>
              <a:t>CASE </a:t>
            </a:r>
          </a:p>
          <a:p>
            <a:pPr marL="1704975" lvl="4" indent="-339725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</a:tabLst>
            </a:pPr>
            <a:r>
              <a:rPr lang="en-US" sz="2400" b="1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1. </a:t>
            </a:r>
            <a:r>
              <a:rPr lang="th-TH" sz="2400" b="1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เครื่องมือสำหรับการวิเคราะห์ความต้องการ (</a:t>
            </a:r>
            <a:r>
              <a:rPr lang="en-US" sz="2400" b="1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Software Requirement Tool</a:t>
            </a:r>
            <a:r>
              <a:rPr lang="th-TH" sz="2400" b="1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</a:tabLst>
            </a:pPr>
            <a:r>
              <a:rPr lang="th-TH" sz="2400" b="1" dirty="0">
                <a:latin typeface="Angsana New" pitchFamily="18" charset="-34"/>
                <a:cs typeface="Angsana New" pitchFamily="18" charset="-34"/>
              </a:rPr>
              <a:t>	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แบ่งออกเป็น 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2 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กลุ่ม ได้แก่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</a:tabLst>
            </a:pPr>
            <a:r>
              <a:rPr lang="th-TH" sz="2400" b="1" dirty="0"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-  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เครื่องมือในการสร้างแบบจำลองความต้อง (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Requirement Modeling Tools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) เป็นเครื่องมือที่ใช้ในการดึงความต้องการ วิเคราะห์ กำหนด และตรวจสอบความต้องการด้านซอฟต์แวร์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</a:tabLst>
            </a:pPr>
            <a:r>
              <a:rPr lang="th-TH" sz="2400" b="1" dirty="0"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-  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เครื่องมือการติดตามความต้องการ (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Requirement Traceability Tools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) เป็นเครื่องมือที่ใช้ติดตามความต้องการที่เปลี่ยนแปลงอยู่ตลอดเวลา</a:t>
            </a: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E761C-7BA3-4A2F-BE25-144FFC3295DE}" type="slidenum">
              <a:rPr lang="en-US" smtClean="0"/>
              <a:pPr/>
              <a:t>64</a:t>
            </a:fld>
            <a:endParaRPr lang="en-US" dirty="0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1655854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/>
          </p:cNvSpPr>
          <p:nvPr>
            <p:ph type="title"/>
          </p:nvPr>
        </p:nvSpPr>
        <p:spPr>
          <a:xfrm>
            <a:off x="0" y="836712"/>
            <a:ext cx="9144000" cy="563563"/>
          </a:xfrm>
        </p:spPr>
        <p:txBody>
          <a:bodyPr>
            <a:normAutofit fontScale="90000"/>
          </a:bodyPr>
          <a:lstStyle/>
          <a:p>
            <a:pPr marL="400050" lvl="2" indent="-44450">
              <a:lnSpc>
                <a:spcPct val="80000"/>
              </a:lnSpc>
            </a:pPr>
            <a:r>
              <a:rPr lang="th-TH" sz="44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เครื่องมือที่ใช้ในการวิศวกรรมซอฟต์แวร์</a:t>
            </a:r>
            <a:endParaRPr lang="en-US" sz="4400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134147" name="Rectangle 3"/>
          <p:cNvSpPr>
            <a:spLocks noGrp="1"/>
          </p:cNvSpPr>
          <p:nvPr>
            <p:ph type="body" idx="1"/>
          </p:nvPr>
        </p:nvSpPr>
        <p:spPr>
          <a:xfrm>
            <a:off x="0" y="1340768"/>
            <a:ext cx="9144000" cy="4876800"/>
          </a:xfrm>
        </p:spPr>
        <p:txBody>
          <a:bodyPr>
            <a:normAutofit fontScale="92500"/>
          </a:bodyPr>
          <a:lstStyle/>
          <a:p>
            <a:pPr marL="457200" lvl="2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  ชนิดของ  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CASE 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</a:tabLst>
            </a:pPr>
            <a:r>
              <a:rPr lang="en-US" sz="2400" b="1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2.  </a:t>
            </a:r>
            <a:r>
              <a:rPr lang="th-TH" sz="2400" b="1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เครื่องมือออกแบบซอฟต์แวร์ (</a:t>
            </a:r>
            <a:r>
              <a:rPr lang="en-US" sz="2400" b="1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Software Design Tools</a:t>
            </a:r>
            <a:r>
              <a:rPr lang="th-TH" sz="2400" b="1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</a:tabLst>
            </a:pP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     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-  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เป็นเครื่องมือที่ใช้สร้างและตรวจสอบงานออกแบบซอฟต์แวร์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</a:tabLst>
            </a:pPr>
            <a:r>
              <a:rPr lang="th-TH" sz="2400" b="1" dirty="0"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    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-  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ทำหน้าที่สนับสนุนการวิเคราะห์ความต้องการด้านซอฟต์แวร์ เช่น 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Rational Rose, EA 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เป็นต้น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</a:tabLst>
            </a:pPr>
            <a:endParaRPr lang="th-TH" sz="100" b="1" dirty="0">
              <a:latin typeface="Angsana New" pitchFamily="18" charset="-34"/>
              <a:cs typeface="Angsana New" pitchFamily="18" charset="-34"/>
            </a:endParaRP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</a:tabLst>
            </a:pPr>
            <a:r>
              <a:rPr lang="en-US" sz="2400" b="1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3. </a:t>
            </a:r>
            <a:r>
              <a:rPr lang="th-TH" sz="2400" b="1" dirty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เครื่องมือสร้างซอฟต์แวร์ (</a:t>
            </a:r>
            <a:r>
              <a:rPr lang="en-US" sz="2400" b="1" dirty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Software Construction Tools</a:t>
            </a:r>
            <a:r>
              <a:rPr lang="th-TH" sz="2400" b="1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) 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</a:tabLst>
            </a:pPr>
            <a:r>
              <a:rPr lang="th-TH" sz="2400" b="1" dirty="0"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   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-  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เป็นกลุ่มเครื่องมือที่สนับสนุนงานในการสร้างซอฟแวร์ทั้งหมด ได้แก่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</a:tabLst>
            </a:pPr>
            <a:r>
              <a:rPr lang="th-TH" sz="2400" b="1" dirty="0"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-  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เครื่องมือแก้ไขโปรแกรม (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Program Editor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</a:tabLst>
            </a:pPr>
            <a:r>
              <a:rPr lang="th-TH" sz="2400" b="1" dirty="0"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-  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คอมไพเลอร์ (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Compiler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) 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</a:tabLst>
            </a:pPr>
            <a:r>
              <a:rPr lang="th-TH" sz="2400" b="1" dirty="0"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-  </a:t>
            </a:r>
            <a:r>
              <a:rPr lang="th-TH" sz="2400" b="1" dirty="0" err="1" smtClean="0">
                <a:latin typeface="Angsana New" pitchFamily="18" charset="-34"/>
                <a:cs typeface="Angsana New" pitchFamily="18" charset="-34"/>
              </a:rPr>
              <a:t>อินเตอร์พ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รี</a:t>
            </a:r>
            <a:r>
              <a:rPr lang="th-TH" sz="2400" b="1" dirty="0" err="1" smtClean="0">
                <a:latin typeface="Angsana New" pitchFamily="18" charset="-34"/>
                <a:cs typeface="Angsana New" pitchFamily="18" charset="-34"/>
              </a:rPr>
              <a:t>เตอร์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 (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Interpreter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</a:tabLst>
            </a:pPr>
            <a:r>
              <a:rPr lang="th-TH" sz="2400" b="1" dirty="0"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-  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ดีบัก</a:t>
            </a:r>
            <a:r>
              <a:rPr lang="th-TH" sz="2400" b="1" dirty="0" err="1" smtClean="0">
                <a:latin typeface="Angsana New" pitchFamily="18" charset="-34"/>
                <a:cs typeface="Angsana New" pitchFamily="18" charset="-34"/>
              </a:rPr>
              <a:t>เกอร์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 (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Debugger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</a:tabLst>
            </a:pPr>
            <a:r>
              <a:rPr lang="th-TH" sz="2400" b="1" dirty="0"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  ตัวอย่างเช่น 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Eclipse, </a:t>
            </a:r>
            <a:r>
              <a:rPr lang="en-US" sz="2400" b="1" dirty="0" err="1" smtClean="0">
                <a:latin typeface="Angsana New" pitchFamily="18" charset="-34"/>
                <a:cs typeface="Angsana New" pitchFamily="18" charset="-34"/>
              </a:rPr>
              <a:t>EditPlus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, </a:t>
            </a:r>
            <a:r>
              <a:rPr lang="en-US" sz="2400" b="1" dirty="0" err="1" smtClean="0">
                <a:latin typeface="Angsana New" pitchFamily="18" charset="-34"/>
                <a:cs typeface="Angsana New" pitchFamily="18" charset="-34"/>
              </a:rPr>
              <a:t>Windev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, .NET Studio</a:t>
            </a:r>
            <a:endParaRPr lang="th-TH" sz="2400" b="1" dirty="0">
              <a:latin typeface="Angsana New" pitchFamily="18" charset="-34"/>
              <a:cs typeface="Angsana New" pitchFamily="18" charset="-34"/>
            </a:endParaRP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</a:tabLst>
            </a:pPr>
            <a:endParaRPr lang="th-TH" sz="2400" b="1" dirty="0" smtClean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E761C-7BA3-4A2F-BE25-144FFC3295DE}" type="slidenum">
              <a:rPr lang="en-US" smtClean="0"/>
              <a:pPr/>
              <a:t>65</a:t>
            </a:fld>
            <a:endParaRPr lang="en-US" dirty="0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1191279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/>
          </p:cNvSpPr>
          <p:nvPr>
            <p:ph type="title"/>
          </p:nvPr>
        </p:nvSpPr>
        <p:spPr>
          <a:xfrm>
            <a:off x="0" y="836712"/>
            <a:ext cx="9144000" cy="563563"/>
          </a:xfrm>
        </p:spPr>
        <p:txBody>
          <a:bodyPr>
            <a:normAutofit fontScale="90000"/>
          </a:bodyPr>
          <a:lstStyle/>
          <a:p>
            <a:pPr marL="400050" lvl="2" indent="-44450">
              <a:lnSpc>
                <a:spcPct val="80000"/>
              </a:lnSpc>
            </a:pPr>
            <a:r>
              <a:rPr lang="th-TH" sz="44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เครื่องมือที่ใช้ในการวิศวกรรมซอฟต์แวร์</a:t>
            </a:r>
            <a:endParaRPr lang="en-US" sz="4400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134147" name="Rectangle 3"/>
          <p:cNvSpPr>
            <a:spLocks noGrp="1"/>
          </p:cNvSpPr>
          <p:nvPr>
            <p:ph type="body" idx="1"/>
          </p:nvPr>
        </p:nvSpPr>
        <p:spPr>
          <a:xfrm>
            <a:off x="0" y="1556792"/>
            <a:ext cx="9144000" cy="4876800"/>
          </a:xfrm>
        </p:spPr>
        <p:txBody>
          <a:bodyPr>
            <a:normAutofit lnSpcReduction="10000"/>
          </a:bodyPr>
          <a:lstStyle/>
          <a:p>
            <a:pPr marL="457200" lvl="2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800" b="1" dirty="0" smtClean="0">
                <a:latin typeface="Angsana New" pitchFamily="18" charset="-34"/>
                <a:cs typeface="Angsana New" pitchFamily="18" charset="-34"/>
              </a:rPr>
              <a:t>  ชนิดของ  </a:t>
            </a:r>
            <a:r>
              <a:rPr lang="en-US" sz="2800" b="1" dirty="0" smtClean="0">
                <a:latin typeface="Angsana New" pitchFamily="18" charset="-34"/>
                <a:cs typeface="Angsana New" pitchFamily="18" charset="-34"/>
              </a:rPr>
              <a:t>CASE 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</a:tabLst>
            </a:pPr>
            <a:r>
              <a:rPr lang="en-US" sz="2400" b="1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4.  </a:t>
            </a:r>
            <a:r>
              <a:rPr lang="th-TH" sz="2400" b="1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เครื่องมือ</a:t>
            </a:r>
            <a:r>
              <a:rPr lang="th-TH" sz="2400" b="1" dirty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ทดสอบซอฟต์แวร์ (</a:t>
            </a:r>
            <a:r>
              <a:rPr lang="en-US" sz="2400" b="1" dirty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Software Testing Tools</a:t>
            </a:r>
            <a:r>
              <a:rPr lang="th-TH" sz="2400" b="1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) 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ได้แก่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619250" algn="l"/>
              </a:tabLst>
            </a:pP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-  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เครื่องสร้างกรณีทดสอบ (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Testing Generation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) ใช้สร้างกรณีทดสอบซอฟต์แวร์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619250" algn="l"/>
              </a:tabLst>
            </a:pPr>
            <a:r>
              <a:rPr lang="th-TH" sz="2400" b="1" dirty="0"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-  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กรอบการปฏิบัติการทดสอบ (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Test Execution Framework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) ใช้ทดสอบซอฟต์แวร์ภายใต้สภาพแวดล้อมที่มีการกำหนดไว้ล่วงหน้า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619250" algn="l"/>
              </a:tabLst>
            </a:pP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-  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เครื่องมือประเมินผลการทดสอบ (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Test Evaluation Tools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)  ใช้สนับสนุนการประเมินผลการทดสอบ ว่าผลการทดสอบเป็นตามคาดหวังหรือไม่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619250" algn="l"/>
              </a:tabLst>
            </a:pP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-  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เครื่องมือบริหารงานทดสอบ (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Test Management Tools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) เป็นเครื่องมือที่สนับสนุนทุกกิจกรรมการทดสอบ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619250" algn="l"/>
              </a:tabLst>
            </a:pPr>
            <a:r>
              <a:rPr lang="th-TH" sz="2400" b="1" dirty="0"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-  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เครื่องมือวิเคราะห์ประสิทธิภาพซอฟต์แวร์ (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Performance Analysis Tool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) เป็นเครื่องมือที่ใช้วัดผลและวิเคราะห์ประสิทธิภาพการทำงานของซอฟต์แวร์</a:t>
            </a:r>
            <a:endParaRPr lang="th-TH" sz="2400" b="1" dirty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E761C-7BA3-4A2F-BE25-144FFC3295DE}" type="slidenum">
              <a:rPr lang="en-US" smtClean="0"/>
              <a:pPr/>
              <a:t>66</a:t>
            </a:fld>
            <a:endParaRPr lang="en-US" dirty="0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2139511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/>
          </p:cNvSpPr>
          <p:nvPr>
            <p:ph type="title"/>
          </p:nvPr>
        </p:nvSpPr>
        <p:spPr>
          <a:xfrm>
            <a:off x="0" y="836712"/>
            <a:ext cx="9144000" cy="563563"/>
          </a:xfrm>
        </p:spPr>
        <p:txBody>
          <a:bodyPr>
            <a:normAutofit fontScale="90000"/>
          </a:bodyPr>
          <a:lstStyle/>
          <a:p>
            <a:pPr marL="400050" lvl="2" indent="-44450">
              <a:lnSpc>
                <a:spcPct val="80000"/>
              </a:lnSpc>
            </a:pPr>
            <a:r>
              <a:rPr lang="th-TH" sz="44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เครื่องมือที่ใช้ในการวิศวกรรมซอฟต์แวร์</a:t>
            </a:r>
            <a:endParaRPr lang="en-US" sz="4400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134147" name="Rectangle 3"/>
          <p:cNvSpPr>
            <a:spLocks noGrp="1"/>
          </p:cNvSpPr>
          <p:nvPr>
            <p:ph type="body" idx="1"/>
          </p:nvPr>
        </p:nvSpPr>
        <p:spPr>
          <a:xfrm>
            <a:off x="0" y="1556792"/>
            <a:ext cx="9036496" cy="4876800"/>
          </a:xfrm>
        </p:spPr>
        <p:txBody>
          <a:bodyPr>
            <a:normAutofit lnSpcReduction="10000"/>
          </a:bodyPr>
          <a:lstStyle/>
          <a:p>
            <a:pPr marL="457200" lvl="2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800" b="1" dirty="0" smtClean="0">
                <a:latin typeface="Angsana New" pitchFamily="18" charset="-34"/>
                <a:cs typeface="Angsana New" pitchFamily="18" charset="-34"/>
              </a:rPr>
              <a:t>  ชนิดของ  </a:t>
            </a:r>
            <a:r>
              <a:rPr lang="en-US" sz="2800" b="1" dirty="0" smtClean="0">
                <a:latin typeface="Angsana New" pitchFamily="18" charset="-34"/>
                <a:cs typeface="Angsana New" pitchFamily="18" charset="-34"/>
              </a:rPr>
              <a:t>CASE 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</a:tabLst>
            </a:pPr>
            <a:r>
              <a:rPr lang="en-US" sz="2400" b="1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5. </a:t>
            </a:r>
            <a:r>
              <a:rPr lang="th-TH" sz="2400" b="1" dirty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เครื่องมือบำรุงรักษาซอฟต์แวร์ (</a:t>
            </a:r>
            <a:r>
              <a:rPr lang="en-US" sz="2400" b="1" dirty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Software Maintenance Tools</a:t>
            </a:r>
            <a:r>
              <a:rPr lang="th-TH" sz="2400" b="1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619250" algn="l"/>
              </a:tabLst>
            </a:pPr>
            <a:r>
              <a:rPr lang="th-TH" sz="2400" b="1" dirty="0"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   เป็นเครื่องมือที่ใช้บำรุงรักษาซอฟต์แวร์ที่มีอยู่แล้ว ให้คงสภาพที่ใช้การได้อย่างดี แบ่งเป็น 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2 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กลุ่ม ได้แก่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619250" algn="l"/>
              </a:tabLst>
            </a:pPr>
            <a:r>
              <a:rPr lang="th-TH" sz="2400" b="1" dirty="0"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1.  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เครื่องมือสร้างความเข้าใจ (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Comprehension Tools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) เป็นเครื่องมือที่ช่วยให้ทีมซ่อมบำรุงทำความเข้าใจกับโปรแกรมของซอฟต์แวร์ได้ง่ายขึ้น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619250" algn="l"/>
              </a:tabLst>
            </a:pPr>
            <a:r>
              <a:rPr lang="th-TH" sz="2400" b="1" dirty="0"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2.  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เครื่องมือรื้อปรับระบบใหม่ (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Reengineering Tools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) เป็นเครื่องมือที่ช่วยในกระบวนการรื้อโครงสร้างของซอฟต์แวร์ทีละส่วน เพื่อนำมาปรับหรือแก้ไขให้มีสภาพสมบูรณ์เหมือนเดิม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619250" algn="l"/>
              </a:tabLst>
            </a:pPr>
            <a:r>
              <a:rPr lang="en-US" sz="2400" b="1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6.  </a:t>
            </a:r>
            <a:r>
              <a:rPr lang="th-TH" sz="2400" b="1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เครื่องมือ</a:t>
            </a:r>
            <a:r>
              <a:rPr lang="th-TH" sz="2400" b="1" dirty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จัดการโครงแบบ (</a:t>
            </a:r>
            <a:r>
              <a:rPr lang="en-US" sz="2400" b="1" dirty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Software Configuration Management Tools</a:t>
            </a:r>
            <a:r>
              <a:rPr lang="th-TH" sz="2400" b="1" dirty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619250" algn="l"/>
              </a:tabLst>
            </a:pP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    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เป็นเครื่องมือที่ใช้ติดตามการเปลี่ยนแปลงของทุกองค์ประกอบของซอฟต์แวร์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619250" algn="l"/>
              </a:tabLst>
            </a:pPr>
            <a:r>
              <a:rPr lang="th-TH" sz="2400" b="1" dirty="0"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   จัดการรุ่นของซอฟแวร์ และการวางจำหน่ายของซอฟต์แวร์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619250" algn="l"/>
              </a:tabLst>
            </a:pPr>
            <a:endParaRPr lang="th-TH" sz="2400" b="1" dirty="0" smtClean="0">
              <a:latin typeface="Angsana New" pitchFamily="18" charset="-34"/>
              <a:cs typeface="Angsana New" pitchFamily="18" charset="-34"/>
            </a:endParaRP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619250" algn="l"/>
              </a:tabLst>
            </a:pPr>
            <a:endParaRPr lang="th-TH" sz="2400" b="1" dirty="0" smtClean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E761C-7BA3-4A2F-BE25-144FFC3295DE}" type="slidenum">
              <a:rPr lang="en-US" smtClean="0"/>
              <a:pPr/>
              <a:t>67</a:t>
            </a:fld>
            <a:endParaRPr lang="en-US" dirty="0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1071187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/>
          </p:cNvSpPr>
          <p:nvPr>
            <p:ph type="title"/>
          </p:nvPr>
        </p:nvSpPr>
        <p:spPr>
          <a:xfrm>
            <a:off x="0" y="332656"/>
            <a:ext cx="9144000" cy="563563"/>
          </a:xfrm>
        </p:spPr>
        <p:txBody>
          <a:bodyPr/>
          <a:lstStyle/>
          <a:p>
            <a:pPr marL="400050" lvl="2" indent="-44450">
              <a:lnSpc>
                <a:spcPct val="80000"/>
              </a:lnSpc>
            </a:pPr>
            <a:r>
              <a:rPr lang="th-TH" sz="32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เครื่องมือที่ใช้ในการวิศวกรรมซอฟต์แวร์</a:t>
            </a:r>
            <a:endParaRPr lang="en-US" sz="3200" b="1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134147" name="Rectangle 3"/>
          <p:cNvSpPr>
            <a:spLocks noGrp="1"/>
          </p:cNvSpPr>
          <p:nvPr>
            <p:ph type="body" idx="1"/>
          </p:nvPr>
        </p:nvSpPr>
        <p:spPr>
          <a:xfrm>
            <a:off x="-145032" y="1124744"/>
            <a:ext cx="9289032" cy="4876800"/>
          </a:xfrm>
        </p:spPr>
        <p:txBody>
          <a:bodyPr>
            <a:noAutofit/>
          </a:bodyPr>
          <a:lstStyle/>
          <a:p>
            <a:pPr marL="457200" lvl="2" indent="-6350" algn="thaiDist">
              <a:lnSpc>
                <a:spcPct val="125000"/>
              </a:lnSpc>
              <a:spcBef>
                <a:spcPts val="0"/>
              </a:spcBef>
              <a:tabLst>
                <a:tab pos="712788" algn="l"/>
              </a:tabLst>
            </a:pPr>
            <a:r>
              <a:rPr lang="th-TH" sz="2200" b="1" dirty="0" smtClean="0">
                <a:latin typeface="Angsana New" pitchFamily="18" charset="-34"/>
                <a:cs typeface="Angsana New" pitchFamily="18" charset="-34"/>
              </a:rPr>
              <a:t>  ชนิดของ  </a:t>
            </a:r>
            <a:r>
              <a:rPr lang="en-US" sz="2200" b="1" dirty="0" smtClean="0">
                <a:latin typeface="Angsana New" pitchFamily="18" charset="-34"/>
                <a:cs typeface="Angsana New" pitchFamily="18" charset="-34"/>
              </a:rPr>
              <a:t>CASE 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</a:tabLst>
            </a:pPr>
            <a:r>
              <a:rPr lang="en-US" sz="2200" b="1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7.   </a:t>
            </a:r>
            <a:r>
              <a:rPr lang="th-TH" sz="2200" b="1" spc="-30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เครื่องมือ</a:t>
            </a:r>
            <a:r>
              <a:rPr lang="th-TH" sz="2200" b="1" spc="-30" dirty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บริหารงานวิศวกรรมซอฟต์แวร์ (</a:t>
            </a:r>
            <a:r>
              <a:rPr lang="en-US" sz="2200" b="1" spc="-30" dirty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Software Engineering Management Tools</a:t>
            </a:r>
            <a:r>
              <a:rPr lang="th-TH" sz="2200" b="1" spc="-30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) </a:t>
            </a:r>
            <a:r>
              <a:rPr lang="th-TH" sz="2200" b="1" spc="-30" dirty="0" smtClean="0">
                <a:latin typeface="Angsana New" pitchFamily="18" charset="-34"/>
                <a:cs typeface="Angsana New" pitchFamily="18" charset="-34"/>
              </a:rPr>
              <a:t>ได้แก่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619250" algn="l"/>
              </a:tabLst>
            </a:pPr>
            <a:r>
              <a:rPr lang="th-TH" sz="2200" b="1" dirty="0"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2200" b="1" dirty="0" smtClean="0">
                <a:latin typeface="Angsana New" pitchFamily="18" charset="-34"/>
                <a:cs typeface="Angsana New" pitchFamily="18" charset="-34"/>
              </a:rPr>
              <a:t>-  </a:t>
            </a:r>
            <a:r>
              <a:rPr lang="th-TH" sz="2200" b="1" dirty="0" smtClean="0">
                <a:latin typeface="Angsana New" pitchFamily="18" charset="-34"/>
                <a:cs typeface="Angsana New" pitchFamily="18" charset="-34"/>
              </a:rPr>
              <a:t>เครื่องมือวางแผนและติดตามโครงการ (</a:t>
            </a:r>
            <a:r>
              <a:rPr lang="en-US" sz="2200" b="1" dirty="0" smtClean="0">
                <a:latin typeface="Angsana New" pitchFamily="18" charset="-34"/>
                <a:cs typeface="Angsana New" pitchFamily="18" charset="-34"/>
              </a:rPr>
              <a:t>Project Planning and Tracking</a:t>
            </a:r>
            <a:r>
              <a:rPr lang="th-TH" sz="2200" b="1" dirty="0" smtClean="0">
                <a:latin typeface="Angsana New" pitchFamily="18" charset="-34"/>
                <a:cs typeface="Angsana New" pitchFamily="18" charset="-34"/>
              </a:rPr>
              <a:t>) ได้แก่ ซอฟต์แวร์ที่ใช้ในการประมาณการแรงงาน และต้นทุน พร้อมทั้งจัดตารางงาน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619250" algn="l"/>
              </a:tabLst>
            </a:pPr>
            <a:r>
              <a:rPr lang="th-TH" sz="2200" b="1" dirty="0" smtClean="0">
                <a:latin typeface="Angsana New" pitchFamily="18" charset="-34"/>
                <a:cs typeface="Angsana New" pitchFamily="18" charset="-34"/>
              </a:rPr>
              <a:t>    </a:t>
            </a:r>
            <a:r>
              <a:rPr lang="en-US" sz="2200" b="1" dirty="0" smtClean="0">
                <a:latin typeface="Angsana New" pitchFamily="18" charset="-34"/>
                <a:cs typeface="Angsana New" pitchFamily="18" charset="-34"/>
              </a:rPr>
              <a:t> -   </a:t>
            </a:r>
            <a:r>
              <a:rPr lang="th-TH" sz="2200" b="1" dirty="0" smtClean="0">
                <a:latin typeface="Angsana New" pitchFamily="18" charset="-34"/>
                <a:cs typeface="Angsana New" pitchFamily="18" charset="-34"/>
              </a:rPr>
              <a:t>เครื่องมือจัดการความเสี่ยง (</a:t>
            </a:r>
            <a:r>
              <a:rPr lang="en-US" sz="2200" b="1" dirty="0" smtClean="0">
                <a:latin typeface="Angsana New" pitchFamily="18" charset="-34"/>
                <a:cs typeface="Angsana New" pitchFamily="18" charset="-34"/>
              </a:rPr>
              <a:t>Risk Management</a:t>
            </a:r>
            <a:r>
              <a:rPr lang="th-TH" sz="2200" b="1" dirty="0" smtClean="0">
                <a:latin typeface="Angsana New" pitchFamily="18" charset="-34"/>
                <a:cs typeface="Angsana New" pitchFamily="18" charset="-34"/>
              </a:rPr>
              <a:t>) ได้แก่ ซอฟต์แวร์ที่ใช้ระบุปัจจัยเสี่ยง ประมาณการผ</a:t>
            </a:r>
            <a:r>
              <a:rPr lang="th-TH" sz="2200" b="1" dirty="0">
                <a:latin typeface="Angsana New" pitchFamily="18" charset="-34"/>
                <a:cs typeface="Angsana New" pitchFamily="18" charset="-34"/>
              </a:rPr>
              <a:t>ล</a:t>
            </a:r>
            <a:r>
              <a:rPr lang="th-TH" sz="2200" b="1" dirty="0" smtClean="0">
                <a:latin typeface="Angsana New" pitchFamily="18" charset="-34"/>
                <a:cs typeface="Angsana New" pitchFamily="18" charset="-34"/>
              </a:rPr>
              <a:t>กระทบ และติดตามความเสี่ยง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619250" algn="l"/>
              </a:tabLst>
            </a:pPr>
            <a:r>
              <a:rPr lang="th-TH" sz="2200" b="1" dirty="0"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2200" b="1" dirty="0" smtClean="0">
                <a:latin typeface="Angsana New" pitchFamily="18" charset="-34"/>
                <a:cs typeface="Angsana New" pitchFamily="18" charset="-34"/>
              </a:rPr>
              <a:t>-  </a:t>
            </a:r>
            <a:r>
              <a:rPr lang="th-TH" sz="2200" b="1" dirty="0" smtClean="0">
                <a:latin typeface="Angsana New" pitchFamily="18" charset="-34"/>
                <a:cs typeface="Angsana New" pitchFamily="18" charset="-34"/>
              </a:rPr>
              <a:t>เครื่องมือวัดผลโครงการ (</a:t>
            </a:r>
            <a:r>
              <a:rPr lang="en-US" sz="2200" b="1" dirty="0" smtClean="0">
                <a:latin typeface="Angsana New" pitchFamily="18" charset="-34"/>
                <a:cs typeface="Angsana New" pitchFamily="18" charset="-34"/>
              </a:rPr>
              <a:t>Measurement</a:t>
            </a:r>
            <a:r>
              <a:rPr lang="th-TH" sz="2200" b="1" dirty="0" smtClean="0">
                <a:latin typeface="Angsana New" pitchFamily="18" charset="-34"/>
                <a:cs typeface="Angsana New" pitchFamily="18" charset="-34"/>
              </a:rPr>
              <a:t>) ได้แก่ ซอฟต์แวร์ที่ใช้ในการวัดผลทุกกิจกรรมของโครงการ</a:t>
            </a:r>
            <a:endParaRPr lang="th-TH" sz="2200" b="1" dirty="0">
              <a:latin typeface="Angsana New" pitchFamily="18" charset="-34"/>
              <a:cs typeface="Angsana New" pitchFamily="18" charset="-34"/>
            </a:endParaRP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</a:tabLst>
            </a:pPr>
            <a:r>
              <a:rPr lang="en-US" sz="2200" b="1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8.  </a:t>
            </a:r>
            <a:r>
              <a:rPr lang="th-TH" sz="2200" b="1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เครื่องมือ</a:t>
            </a:r>
            <a:r>
              <a:rPr lang="th-TH" sz="2200" b="1" dirty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คุณภาพซอฟต์แวร์ (</a:t>
            </a:r>
            <a:r>
              <a:rPr lang="en-US" sz="2200" b="1" dirty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Software Quality Tools</a:t>
            </a:r>
            <a:r>
              <a:rPr lang="en-US" sz="2200" b="1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619250" algn="l"/>
              </a:tabLst>
            </a:pPr>
            <a:r>
              <a:rPr lang="en-US" sz="2200" b="1" dirty="0" smtClean="0">
                <a:latin typeface="Angsana New" pitchFamily="18" charset="-34"/>
                <a:cs typeface="Angsana New" pitchFamily="18" charset="-34"/>
              </a:rPr>
              <a:t>	-  </a:t>
            </a:r>
            <a:r>
              <a:rPr lang="th-TH" sz="2200" b="1" dirty="0" smtClean="0">
                <a:latin typeface="Angsana New" pitchFamily="18" charset="-34"/>
                <a:cs typeface="Angsana New" pitchFamily="18" charset="-34"/>
              </a:rPr>
              <a:t>เครื่องมือตรวจสอบคุณภาพ (</a:t>
            </a:r>
            <a:r>
              <a:rPr lang="en-US" sz="2200" b="1" dirty="0" smtClean="0">
                <a:latin typeface="Angsana New" pitchFamily="18" charset="-34"/>
                <a:cs typeface="Angsana New" pitchFamily="18" charset="-34"/>
              </a:rPr>
              <a:t>Inspection Tools</a:t>
            </a:r>
            <a:r>
              <a:rPr lang="th-TH" sz="2200" b="1" dirty="0" smtClean="0">
                <a:latin typeface="Angsana New" pitchFamily="18" charset="-34"/>
                <a:cs typeface="Angsana New" pitchFamily="18" charset="-34"/>
              </a:rPr>
              <a:t>) ได้แก่ เครื่องมือที่ใช้ทบทวนและตรวจสอบคุณภาพของซอฟต์แวร์</a:t>
            </a:r>
          </a:p>
          <a:p>
            <a:pPr marL="1365250" lvl="4" indent="0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619250" algn="l"/>
              </a:tabLst>
            </a:pPr>
            <a:r>
              <a:rPr lang="th-TH" sz="2200" b="1" dirty="0"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2200" b="1" dirty="0" smtClean="0">
                <a:latin typeface="Angsana New" pitchFamily="18" charset="-34"/>
                <a:cs typeface="Angsana New" pitchFamily="18" charset="-34"/>
              </a:rPr>
              <a:t>-   </a:t>
            </a:r>
            <a:r>
              <a:rPr lang="th-TH" sz="2200" b="1" dirty="0" smtClean="0">
                <a:latin typeface="Angsana New" pitchFamily="18" charset="-34"/>
                <a:cs typeface="Angsana New" pitchFamily="18" charset="-34"/>
              </a:rPr>
              <a:t>เครื่องมือวิเคราะห์คุณภาพ (</a:t>
            </a:r>
            <a:r>
              <a:rPr lang="en-US" sz="2200" b="1" dirty="0" smtClean="0">
                <a:latin typeface="Angsana New" pitchFamily="18" charset="-34"/>
                <a:cs typeface="Angsana New" pitchFamily="18" charset="-34"/>
              </a:rPr>
              <a:t>Static Analysis Tools</a:t>
            </a:r>
            <a:r>
              <a:rPr lang="th-TH" sz="2200" b="1" dirty="0" smtClean="0">
                <a:latin typeface="Angsana New" pitchFamily="18" charset="-34"/>
                <a:cs typeface="Angsana New" pitchFamily="18" charset="-34"/>
              </a:rPr>
              <a:t>) ได้แก่ เครื่องมือที่ใช้วิเคราะห์</a:t>
            </a:r>
            <a:r>
              <a:rPr lang="th-TH" sz="2200" b="1" spc="-100" dirty="0" smtClean="0">
                <a:latin typeface="Angsana New" pitchFamily="18" charset="-34"/>
                <a:cs typeface="Angsana New" pitchFamily="18" charset="-34"/>
              </a:rPr>
              <a:t>คุณลักษณะด้านต่าง ๆ ของ ซอฟต์แวร์ เช่น วิเคราะห์ </a:t>
            </a:r>
            <a:r>
              <a:rPr lang="en-US" sz="2200" b="1" spc="-100" dirty="0" smtClean="0">
                <a:latin typeface="Angsana New" pitchFamily="18" charset="-34"/>
                <a:cs typeface="Angsana New" pitchFamily="18" charset="-34"/>
              </a:rPr>
              <a:t>Control Flow </a:t>
            </a:r>
            <a:r>
              <a:rPr lang="th-TH" sz="2200" b="1" spc="-100" dirty="0" smtClean="0">
                <a:latin typeface="Angsana New" pitchFamily="18" charset="-34"/>
                <a:cs typeface="Angsana New" pitchFamily="18" charset="-34"/>
              </a:rPr>
              <a:t>และโครงสร้างข้อมูล เป็นต้น</a:t>
            </a:r>
            <a:endParaRPr lang="en-US" sz="2200" b="1" spc="-100" dirty="0" smtClean="0">
              <a:latin typeface="Angsana New" pitchFamily="18" charset="-34"/>
              <a:cs typeface="Angsana New" pitchFamily="18" charset="-34"/>
            </a:endParaRP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</a:tabLst>
            </a:pPr>
            <a:r>
              <a:rPr lang="th-TH" sz="2200" b="1" dirty="0">
                <a:latin typeface="Angsana New" pitchFamily="18" charset="-34"/>
                <a:cs typeface="Angsana New" pitchFamily="18" charset="-34"/>
              </a:rPr>
              <a:t>	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619250" algn="l"/>
              </a:tabLst>
            </a:pPr>
            <a:endParaRPr lang="th-TH" sz="2200" b="1" dirty="0" smtClean="0">
              <a:latin typeface="Angsana New" pitchFamily="18" charset="-34"/>
              <a:cs typeface="Angsana New" pitchFamily="18" charset="-34"/>
            </a:endParaRP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619250" algn="l"/>
              </a:tabLst>
            </a:pPr>
            <a:endParaRPr lang="th-TH" sz="2200" b="1" dirty="0" smtClean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>
          <a:xfrm>
            <a:off x="7118920" y="6636717"/>
            <a:ext cx="2133600" cy="320675"/>
          </a:xfrm>
        </p:spPr>
        <p:txBody>
          <a:bodyPr/>
          <a:lstStyle/>
          <a:p>
            <a:fld id="{14EE761C-7BA3-4A2F-BE25-144FFC3295DE}" type="slidenum">
              <a:rPr lang="en-US" smtClean="0"/>
              <a:pPr/>
              <a:t>68</a:t>
            </a:fld>
            <a:endParaRPr lang="en-US" dirty="0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525802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/>
          </p:cNvSpPr>
          <p:nvPr>
            <p:ph type="title"/>
          </p:nvPr>
        </p:nvSpPr>
        <p:spPr>
          <a:xfrm>
            <a:off x="0" y="548680"/>
            <a:ext cx="9144000" cy="563563"/>
          </a:xfrm>
        </p:spPr>
        <p:txBody>
          <a:bodyPr/>
          <a:lstStyle/>
          <a:p>
            <a:pPr marL="400050" lvl="2" indent="-44450">
              <a:lnSpc>
                <a:spcPct val="80000"/>
              </a:lnSpc>
            </a:pPr>
            <a:r>
              <a:rPr lang="th-TH" sz="3200" b="1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เครื่องมือและระเบียบวิธีที่ใช้ในการวิศวกรรมซอฟต์แวร์</a:t>
            </a:r>
            <a:endParaRPr lang="en-US" sz="3200" b="1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134147" name="Rectangle 3"/>
          <p:cNvSpPr>
            <a:spLocks noGrp="1"/>
          </p:cNvSpPr>
          <p:nvPr>
            <p:ph type="body" idx="1"/>
          </p:nvPr>
        </p:nvSpPr>
        <p:spPr>
          <a:xfrm>
            <a:off x="92365" y="1412776"/>
            <a:ext cx="9051635" cy="4876800"/>
          </a:xfrm>
        </p:spPr>
        <p:txBody>
          <a:bodyPr>
            <a:normAutofit lnSpcReduction="10000"/>
          </a:bodyPr>
          <a:lstStyle/>
          <a:p>
            <a:pPr marL="7175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</a:tabLst>
            </a:pP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ประเด็นอื่น ๆ ที่เกี่ยวข้องกับ 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CASE Tools</a:t>
            </a:r>
          </a:p>
          <a:p>
            <a:pPr marL="7175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</a:tabLst>
            </a:pPr>
            <a:r>
              <a:rPr lang="en-US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Integrated CASE Environment</a:t>
            </a:r>
          </a:p>
          <a:p>
            <a:pPr marL="717550" lvl="4" indent="0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162050" algn="l"/>
              </a:tabLst>
            </a:pPr>
            <a:r>
              <a:rPr lang="en-US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- 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เป็น 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CASE Tool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ที่ประกอบไปด้วยฟังก์ชันการทำงานที่ครอบคลุมงานทุกด้านของวิศวกรรมซอฟต์แวร์</a:t>
            </a:r>
          </a:p>
          <a:p>
            <a:pPr marL="7175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162050" algn="l"/>
              </a:tabLst>
            </a:pPr>
            <a:r>
              <a:rPr lang="th-TH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- 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ประสานการทำงานเข้ากับ 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CASE Tool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สำหรับขั้นตอนพื้นฐานของการพัฒนาซอฟต์แวร์</a:t>
            </a:r>
          </a:p>
          <a:p>
            <a:pPr marL="7175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162050" algn="l"/>
              </a:tabLst>
            </a:pPr>
            <a:endParaRPr lang="th-TH" sz="105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7175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162050" algn="l"/>
              </a:tabLst>
            </a:pPr>
            <a:r>
              <a:rPr lang="th-TH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   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Meta Tools</a:t>
            </a:r>
          </a:p>
          <a:p>
            <a:pPr marL="7175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162050" algn="l"/>
              </a:tabLst>
            </a:pPr>
            <a:r>
              <a:rPr lang="en-US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- 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เป็นเครื่องมือที่ใช้สร้างเครื่องมือ เช่น 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Editor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ใช้สร้างโปรแกรมที่เป็นคอมไพเลอร์ เป็นต้น</a:t>
            </a:r>
            <a:r>
              <a:rPr lang="th-TH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	</a:t>
            </a: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619250" algn="l"/>
              </a:tabLst>
            </a:pPr>
            <a:endParaRPr lang="th-TH" sz="28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13652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619250" algn="l"/>
              </a:tabLst>
            </a:pPr>
            <a:endParaRPr lang="th-TH" sz="28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>
          <a:xfrm>
            <a:off x="7118920" y="6636717"/>
            <a:ext cx="2133600" cy="320675"/>
          </a:xfrm>
        </p:spPr>
        <p:txBody>
          <a:bodyPr/>
          <a:lstStyle/>
          <a:p>
            <a:fld id="{14EE761C-7BA3-4A2F-BE25-144FFC3295DE}" type="slidenum">
              <a:rPr lang="en-US" smtClean="0"/>
              <a:pPr/>
              <a:t>69</a:t>
            </a:fld>
            <a:endParaRPr lang="en-US" dirty="0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649453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96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332656"/>
            <a:ext cx="8229600" cy="1143000"/>
          </a:xfrm>
        </p:spPr>
        <p:txBody>
          <a:bodyPr/>
          <a:lstStyle/>
          <a:p>
            <a:r>
              <a:rPr lang="th-TH" dirty="0" smtClean="0">
                <a:solidFill>
                  <a:schemeClr val="accent2">
                    <a:lumMod val="75000"/>
                  </a:schemeClr>
                </a:solidFill>
              </a:rPr>
              <a:t>ข้อด้อยของ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Waterfall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24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1916832"/>
            <a:ext cx="8229600" cy="44958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h-TH" sz="3200" dirty="0" smtClean="0">
                <a:solidFill>
                  <a:srgbClr val="002060"/>
                </a:solidFill>
              </a:rPr>
              <a:t>ความต้องการทั้งหมดจะต้องถูกวิเคราะห์อย่างถูกต้องมาก่อน</a:t>
            </a:r>
            <a:endParaRPr lang="en-US" sz="3200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</a:pPr>
            <a:r>
              <a:rPr lang="th-TH" sz="3200" dirty="0" smtClean="0">
                <a:solidFill>
                  <a:srgbClr val="002060"/>
                </a:solidFill>
              </a:rPr>
              <a:t>เมื่อส่งมอบงานแล้ว การแก้ไขแต่ละขั้นตอนมีความยืดหยุ่นน้อย</a:t>
            </a:r>
            <a:endParaRPr lang="en-US" sz="3200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</a:pPr>
            <a:r>
              <a:rPr lang="th-TH" sz="3200" dirty="0" smtClean="0">
                <a:solidFill>
                  <a:srgbClr val="002060"/>
                </a:solidFill>
              </a:rPr>
              <a:t>อาจมีความผิดพลาดบ้างในแต่ละขั้นตอน</a:t>
            </a:r>
            <a:endParaRPr lang="en-US" sz="3200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</a:pPr>
            <a:r>
              <a:rPr lang="th-TH" sz="3200" dirty="0" smtClean="0">
                <a:solidFill>
                  <a:srgbClr val="002060"/>
                </a:solidFill>
              </a:rPr>
              <a:t>แก้ปัญหาการพัฒนาซอฟต์แวร์ไม่ได้ทั้งหมด</a:t>
            </a:r>
            <a:endParaRPr lang="en-US" sz="3200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</a:pPr>
            <a:r>
              <a:rPr lang="th-TH" sz="3200" dirty="0" smtClean="0">
                <a:solidFill>
                  <a:srgbClr val="002060"/>
                </a:solidFill>
              </a:rPr>
              <a:t>อาจมีปัญหาในตอนท้ายหากต้องทำการรวมกับ</a:t>
            </a:r>
            <a:r>
              <a:rPr lang="en-US" sz="3200" dirty="0" smtClean="0">
                <a:solidFill>
                  <a:srgbClr val="002060"/>
                </a:solidFill>
              </a:rPr>
              <a:t> Module</a:t>
            </a:r>
            <a:r>
              <a:rPr lang="th-TH" sz="3200" dirty="0" smtClean="0">
                <a:solidFill>
                  <a:srgbClr val="002060"/>
                </a:solidFill>
              </a:rPr>
              <a:t> อื่น</a:t>
            </a:r>
            <a:endParaRPr lang="en-US" sz="3200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</a:pPr>
            <a:r>
              <a:rPr lang="th-TH" sz="3200" dirty="0" smtClean="0">
                <a:solidFill>
                  <a:srgbClr val="002060"/>
                </a:solidFill>
              </a:rPr>
              <a:t>ลูกค้ามีโอกาสน้อยที่จะมองภาพระบบโดยรวมก่อนใช้งาน</a:t>
            </a:r>
            <a:endParaRPr lang="en-US" sz="3200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</a:pPr>
            <a:endParaRPr lang="en-US" sz="32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/>
          </p:cNvSpPr>
          <p:nvPr>
            <p:ph type="title"/>
          </p:nvPr>
        </p:nvSpPr>
        <p:spPr>
          <a:xfrm>
            <a:off x="0" y="836712"/>
            <a:ext cx="9144000" cy="563563"/>
          </a:xfrm>
        </p:spPr>
        <p:txBody>
          <a:bodyPr/>
          <a:lstStyle/>
          <a:p>
            <a:pPr marL="400050" lvl="2" indent="-44450">
              <a:lnSpc>
                <a:spcPct val="80000"/>
              </a:lnSpc>
            </a:pPr>
            <a:r>
              <a:rPr lang="th-TH" sz="4000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ระเบียบวิธีที่ใช้ในการวิศวกรรมซอฟต์แวร์</a:t>
            </a:r>
            <a:endParaRPr lang="en-US" sz="4000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134147" name="Rectangle 3"/>
          <p:cNvSpPr>
            <a:spLocks noGrp="1"/>
          </p:cNvSpPr>
          <p:nvPr>
            <p:ph type="body" idx="1"/>
          </p:nvPr>
        </p:nvSpPr>
        <p:spPr>
          <a:xfrm>
            <a:off x="119824" y="1484784"/>
            <a:ext cx="9051635" cy="4876800"/>
          </a:xfrm>
        </p:spPr>
        <p:txBody>
          <a:bodyPr/>
          <a:lstStyle/>
          <a:p>
            <a:pPr marL="7175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</a:tabLst>
            </a:pP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ระเบียบวิธี (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Methodologies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marL="7175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</a:tabLst>
            </a:pPr>
            <a:r>
              <a:rPr lang="th-TH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- 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ระเบียบวิธี หรือ กรรมวิธี ในการปฏิบัติงานวิศวกรรมซอฟต์แวร์ จะกำหนดนิยามของกิจกรรมต่าง ๆ ขั้นตอนการดำเนินกิจกรรม และข้อแนะนำการตรวจสอบการทำงาน</a:t>
            </a:r>
          </a:p>
          <a:p>
            <a:pPr marL="7175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</a:tabLst>
            </a:pPr>
            <a:r>
              <a:rPr lang="th-TH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- 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ระเบียบวิธีปฏิบัติงานวิศวกรรมซอฟต์แวร์ ได้แก่</a:t>
            </a:r>
          </a:p>
          <a:p>
            <a:pPr marL="7175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438275" algn="l"/>
              </a:tabLst>
            </a:pPr>
            <a:r>
              <a:rPr lang="th-TH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1. 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วิธีเชิงโครงสร้าง (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Structured Approach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marL="7175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438275" algn="l"/>
              </a:tabLst>
            </a:pPr>
            <a:r>
              <a:rPr lang="th-TH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2. 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วิธีเชิงวัตถุ (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Object – oriented Approach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marL="7175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438275" algn="l"/>
              </a:tabLst>
            </a:pPr>
            <a:r>
              <a:rPr lang="th-TH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3.  Heuristic Methodology</a:t>
            </a:r>
          </a:p>
          <a:p>
            <a:pPr marL="7175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438275" algn="l"/>
              </a:tabLst>
            </a:pPr>
            <a:r>
              <a:rPr lang="en-US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4.  Formal Methodology</a:t>
            </a:r>
            <a:endParaRPr lang="th-TH" sz="28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>
          <a:xfrm>
            <a:off x="7118920" y="6636717"/>
            <a:ext cx="2133600" cy="320675"/>
          </a:xfrm>
        </p:spPr>
        <p:txBody>
          <a:bodyPr/>
          <a:lstStyle/>
          <a:p>
            <a:fld id="{14EE761C-7BA3-4A2F-BE25-144FFC3295DE}" type="slidenum">
              <a:rPr lang="en-US" smtClean="0"/>
              <a:pPr/>
              <a:t>70</a:t>
            </a:fld>
            <a:endParaRPr lang="en-US" dirty="0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2382623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r>
              <a:rPr lang="th-TH" sz="4400" dirty="0" smtClean="0">
                <a:solidFill>
                  <a:schemeClr val="tx1"/>
                </a:solidFill>
              </a:rPr>
              <a:t>ระเบียบวิธีปฏิบัติของวิศวกรรมซอฟต์แวร์</a:t>
            </a:r>
            <a:endParaRPr lang="th-TH" sz="4400" dirty="0" smtClean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20483" name="Rectangle 3"/>
          <p:cNvSpPr>
            <a:spLocks noGrp="1"/>
          </p:cNvSpPr>
          <p:nvPr>
            <p:ph type="body" idx="1"/>
          </p:nvPr>
        </p:nvSpPr>
        <p:spPr>
          <a:xfrm>
            <a:off x="250825" y="1628775"/>
            <a:ext cx="8893175" cy="5229225"/>
          </a:xfrm>
        </p:spPr>
        <p:txBody>
          <a:bodyPr/>
          <a:lstStyle/>
          <a:p>
            <a:pPr marL="0" lvl="2" indent="0">
              <a:buFontTx/>
              <a:buNone/>
              <a:defRPr/>
            </a:pP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1.  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แนวทางเชิงโครงสร้าง (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Structured Approach)</a:t>
            </a:r>
          </a:p>
          <a:p>
            <a:pPr marL="630238" lvl="2" indent="0">
              <a:defRPr/>
            </a:pP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	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แบ่งระบบและความต้องการออกเป็นระบบย่อย (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Sub-System) </a:t>
            </a:r>
            <a:endParaRPr lang="th-TH" sz="32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630238" lvl="2" indent="0">
              <a:defRPr/>
            </a:pP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  ลักษณะของระบบจึงเป็นโครงสร้างแบบลำดับชั้น</a:t>
            </a:r>
          </a:p>
          <a:p>
            <a:pPr marL="630238" lvl="2" indent="0">
              <a:defRPr/>
            </a:pP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  ระเบียบวิธีปฏิบัติชนิดหนึ่งที่นิยมนำมาใช้ในขั้นตอนการวิเคราะห์และออกแบบระบบ คือ “การวิเคราะห์และออกแบบระบบเชิงโครงสร้าง (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Structured System Analysis and Design: SSAD)” 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คิดค้นโดย </a:t>
            </a:r>
            <a:r>
              <a:rPr lang="en-US" sz="3200" b="1" dirty="0" err="1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Yourdan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&amp; Demarco 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ปี ค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.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ศ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. 1978</a:t>
            </a:r>
          </a:p>
          <a:p>
            <a:pPr marL="630238" lvl="2" indent="0">
              <a:buFontTx/>
              <a:buNone/>
              <a:defRPr/>
            </a:pPr>
            <a:endParaRPr lang="th-TH" sz="32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6656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C9554897-508B-4A9B-B9C5-98C41DBAD385}" type="slidenum">
              <a:rPr lang="en-US" sz="1400" smtClean="0"/>
              <a:pPr eaLnBrk="1" hangingPunct="1"/>
              <a:t>71</a:t>
            </a:fld>
            <a:endParaRPr lang="en-US" sz="1400" smtClean="0"/>
          </a:p>
        </p:txBody>
      </p:sp>
    </p:spTree>
    <p:extLst>
      <p:ext uri="{BB962C8B-B14F-4D97-AF65-F5344CB8AC3E}">
        <p14:creationId xmlns:p14="http://schemas.microsoft.com/office/powerpoint/2010/main" xmlns="" val="1674016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/>
          </p:cNvSpPr>
          <p:nvPr>
            <p:ph type="title"/>
          </p:nvPr>
        </p:nvSpPr>
        <p:spPr>
          <a:xfrm>
            <a:off x="611560" y="260648"/>
            <a:ext cx="8229600" cy="1143000"/>
          </a:xfrm>
        </p:spPr>
        <p:txBody>
          <a:bodyPr/>
          <a:lstStyle/>
          <a:p>
            <a:r>
              <a:rPr lang="th-TH" sz="4400" dirty="0" smtClean="0">
                <a:solidFill>
                  <a:schemeClr val="tx1"/>
                </a:solidFill>
              </a:rPr>
              <a:t>ระเบียบวิธีปฏิบัติของวิศวกรรมซอฟต์แวร์</a:t>
            </a:r>
            <a:endParaRPr lang="th-TH" sz="4400" dirty="0" smtClean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20483" name="Rectangle 3"/>
          <p:cNvSpPr>
            <a:spLocks noGrp="1"/>
          </p:cNvSpPr>
          <p:nvPr>
            <p:ph type="body" idx="1"/>
          </p:nvPr>
        </p:nvSpPr>
        <p:spPr>
          <a:xfrm>
            <a:off x="250825" y="1628775"/>
            <a:ext cx="8893175" cy="5229225"/>
          </a:xfrm>
        </p:spPr>
        <p:txBody>
          <a:bodyPr/>
          <a:lstStyle/>
          <a:p>
            <a:pPr marL="0" lvl="2" indent="0">
              <a:buFontTx/>
              <a:buNone/>
              <a:defRPr/>
            </a:pP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1.  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แนวทางเชิงโครงสร้าง (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Structured Approach)</a:t>
            </a:r>
          </a:p>
          <a:p>
            <a:pPr marL="630238" lvl="2" indent="0">
              <a:defRPr/>
            </a:pP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 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ข้อเสีย</a:t>
            </a:r>
          </a:p>
          <a:p>
            <a:pPr marL="1087438" lvl="3" indent="0">
              <a:defRPr/>
            </a:pPr>
            <a:r>
              <a:rPr lang="en-US" sz="30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30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ต้องวิเคราะห์และออกแบบข้อมูลรวมถึงพฤติกรรมของระบบแยกกันคนละส่วน ทำให้ต้องใช้เวลานาน</a:t>
            </a:r>
          </a:p>
          <a:p>
            <a:pPr marL="1087438" lvl="3" indent="0">
              <a:defRPr/>
            </a:pPr>
            <a:r>
              <a:rPr lang="th-TH" sz="30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ใช้ต้นทุนมากเกินไป</a:t>
            </a:r>
          </a:p>
          <a:p>
            <a:pPr marL="1087438" lvl="3" indent="0">
              <a:defRPr/>
            </a:pPr>
            <a:r>
              <a:rPr lang="th-TH" sz="30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เสี่ยงต่อการเปลี่ยนแปลงความต้องการของผู้ใช้</a:t>
            </a:r>
          </a:p>
        </p:txBody>
      </p:sp>
      <p:sp>
        <p:nvSpPr>
          <p:cNvPr id="67588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5178237D-9D04-4DEC-A859-4DBD6B6FCE12}" type="slidenum">
              <a:rPr lang="en-US" sz="1400" smtClean="0"/>
              <a:pPr eaLnBrk="1" hangingPunct="1"/>
              <a:t>72</a:t>
            </a:fld>
            <a:endParaRPr lang="en-US" sz="1400" smtClean="0"/>
          </a:p>
        </p:txBody>
      </p:sp>
    </p:spTree>
    <p:extLst>
      <p:ext uri="{BB962C8B-B14F-4D97-AF65-F5344CB8AC3E}">
        <p14:creationId xmlns:p14="http://schemas.microsoft.com/office/powerpoint/2010/main" xmlns="" val="3604018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th-TH" sz="4400" dirty="0" smtClean="0">
                <a:solidFill>
                  <a:schemeClr val="tx1"/>
                </a:solidFill>
              </a:rPr>
              <a:t>ระเบียบวิธีปฏิบัติของวิศวกรรมซอฟต์แวร์</a:t>
            </a:r>
            <a:endParaRPr lang="th-TH" sz="4400" dirty="0" smtClean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20483" name="Rectangle 3"/>
          <p:cNvSpPr>
            <a:spLocks noGrp="1"/>
          </p:cNvSpPr>
          <p:nvPr>
            <p:ph type="body" idx="1"/>
          </p:nvPr>
        </p:nvSpPr>
        <p:spPr>
          <a:xfrm>
            <a:off x="250825" y="1628775"/>
            <a:ext cx="8893175" cy="5229225"/>
          </a:xfrm>
        </p:spPr>
        <p:txBody>
          <a:bodyPr/>
          <a:lstStyle/>
          <a:p>
            <a:pPr marL="0" lvl="2" indent="0">
              <a:buFontTx/>
              <a:buNone/>
              <a:defRPr/>
            </a:pPr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ตัวอย่างการวิเคราะห์และออกแบบระบบเชิงโครงสร้าง</a:t>
            </a:r>
          </a:p>
          <a:p>
            <a:pPr marL="0" lvl="2" indent="0">
              <a:buFontTx/>
              <a:buNone/>
              <a:defRPr/>
            </a:pPr>
            <a:endParaRPr lang="th-TH" sz="3200" b="1" dirty="0" smtClean="0">
              <a:latin typeface="Angsana New" pitchFamily="18" charset="-34"/>
              <a:cs typeface="Angsana New" pitchFamily="18" charset="-34"/>
            </a:endParaRPr>
          </a:p>
          <a:p>
            <a:pPr marL="0" lvl="2" indent="0">
              <a:buFontTx/>
              <a:buNone/>
              <a:defRPr/>
            </a:pPr>
            <a:endParaRPr lang="th-TH" sz="3200" b="1" dirty="0" smtClean="0">
              <a:latin typeface="Angsana New" pitchFamily="18" charset="-34"/>
              <a:cs typeface="Angsana New" pitchFamily="18" charset="-34"/>
            </a:endParaRPr>
          </a:p>
          <a:p>
            <a:pPr marL="0" lvl="2" indent="0">
              <a:buFontTx/>
              <a:buNone/>
              <a:defRPr/>
            </a:pPr>
            <a:endParaRPr lang="th-TH" sz="3200" b="1" dirty="0" smtClean="0">
              <a:latin typeface="Angsana New" pitchFamily="18" charset="-34"/>
              <a:cs typeface="Angsana New" pitchFamily="18" charset="-34"/>
            </a:endParaRPr>
          </a:p>
          <a:p>
            <a:pPr marL="0" lvl="2" indent="0">
              <a:buFontTx/>
              <a:buNone/>
              <a:defRPr/>
            </a:pPr>
            <a:endParaRPr lang="th-TH" sz="3200" b="1" dirty="0" smtClean="0">
              <a:latin typeface="Angsana New" pitchFamily="18" charset="-34"/>
              <a:cs typeface="Angsana New" pitchFamily="18" charset="-34"/>
            </a:endParaRPr>
          </a:p>
          <a:p>
            <a:pPr marL="0" lvl="2" indent="0">
              <a:buFontTx/>
              <a:buNone/>
              <a:defRPr/>
            </a:pPr>
            <a:endParaRPr lang="th-TH" sz="3200" b="1" dirty="0" smtClean="0">
              <a:latin typeface="Angsana New" pitchFamily="18" charset="-34"/>
              <a:cs typeface="Angsana New" pitchFamily="18" charset="-34"/>
            </a:endParaRPr>
          </a:p>
          <a:p>
            <a:pPr marL="0" lvl="2" indent="0">
              <a:buFontTx/>
              <a:buNone/>
              <a:defRPr/>
            </a:pPr>
            <a:endParaRPr lang="th-TH" sz="3200" b="1" dirty="0" smtClean="0">
              <a:latin typeface="Angsana New" pitchFamily="18" charset="-34"/>
              <a:cs typeface="Angsana New" pitchFamily="18" charset="-34"/>
            </a:endParaRPr>
          </a:p>
          <a:p>
            <a:pPr marL="0" lvl="2" indent="0">
              <a:buFontTx/>
              <a:buNone/>
              <a:defRPr/>
            </a:pPr>
            <a:endParaRPr lang="th-TH" sz="3200" b="1" dirty="0" smtClean="0">
              <a:latin typeface="Angsana New" pitchFamily="18" charset="-34"/>
              <a:cs typeface="Angsana New" pitchFamily="18" charset="-34"/>
            </a:endParaRPr>
          </a:p>
          <a:p>
            <a:pPr marL="0" lvl="2" indent="0" algn="ctr">
              <a:buFontTx/>
              <a:buNone/>
              <a:defRPr/>
            </a:pP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แสดงตัวอย่างการวิเคราะห์และออกแบบระบบเชิงโครงสร้าง</a:t>
            </a:r>
            <a:endParaRPr lang="en-US" sz="3200" b="1" dirty="0" smtClean="0">
              <a:latin typeface="Angsana New" pitchFamily="18" charset="-34"/>
              <a:cs typeface="Angsana New" pitchFamily="18" charset="-34"/>
            </a:endParaRPr>
          </a:p>
          <a:p>
            <a:pPr marL="0" lvl="2" indent="0">
              <a:buFontTx/>
              <a:buNone/>
              <a:defRPr/>
            </a:pPr>
            <a:endParaRPr lang="en-US" sz="3200" b="1" dirty="0" smtClean="0">
              <a:latin typeface="Angsana New" pitchFamily="18" charset="-34"/>
              <a:cs typeface="Angsana New" pitchFamily="18" charset="-34"/>
            </a:endParaRPr>
          </a:p>
          <a:p>
            <a:pPr marL="630238" lvl="2" indent="0">
              <a:defRPr/>
            </a:pPr>
            <a:endParaRPr lang="th-TH" sz="3000" b="1" dirty="0" smtClean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68612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18AF2632-A698-406B-BC8F-C09E0516202E}" type="slidenum">
              <a:rPr lang="en-US" sz="1400" smtClean="0"/>
              <a:pPr eaLnBrk="1" hangingPunct="1"/>
              <a:t>73</a:t>
            </a:fld>
            <a:endParaRPr lang="en-US" sz="1400" smtClean="0"/>
          </a:p>
        </p:txBody>
      </p:sp>
      <p:sp>
        <p:nvSpPr>
          <p:cNvPr id="5" name="สี่เหลี่ยมผืนผ้า 4"/>
          <p:cNvSpPr/>
          <p:nvPr/>
        </p:nvSpPr>
        <p:spPr>
          <a:xfrm>
            <a:off x="3347864" y="2276872"/>
            <a:ext cx="2232248" cy="576064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h-TH" sz="32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ระบบวางบิล</a:t>
            </a:r>
          </a:p>
        </p:txBody>
      </p:sp>
      <p:sp>
        <p:nvSpPr>
          <p:cNvPr id="6" name="สี่เหลี่ยมผืนผ้า 5"/>
          <p:cNvSpPr/>
          <p:nvPr/>
        </p:nvSpPr>
        <p:spPr>
          <a:xfrm>
            <a:off x="3347864" y="3140968"/>
            <a:ext cx="2232248" cy="57606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h-TH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จัดทำใบส่งสินค้า</a:t>
            </a:r>
          </a:p>
        </p:txBody>
      </p:sp>
      <p:sp>
        <p:nvSpPr>
          <p:cNvPr id="7" name="สี่เหลี่ยมผืนผ้า 6"/>
          <p:cNvSpPr/>
          <p:nvPr/>
        </p:nvSpPr>
        <p:spPr>
          <a:xfrm>
            <a:off x="3347864" y="3933056"/>
            <a:ext cx="2232248" cy="57606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h-TH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จัดทำรายการยอดขาย</a:t>
            </a:r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3347864" y="4653136"/>
            <a:ext cx="2232248" cy="57606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h-TH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จัดทำภาษีซื้อ </a:t>
            </a:r>
            <a:r>
              <a:rPr lang="en-US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- </a:t>
            </a:r>
            <a:r>
              <a:rPr lang="th-TH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ขาย</a:t>
            </a:r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3347864" y="5445224"/>
            <a:ext cx="2232248" cy="57606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h-TH" sz="32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จัดทำใบวางบิล</a:t>
            </a:r>
          </a:p>
        </p:txBody>
      </p:sp>
      <p:cxnSp>
        <p:nvCxnSpPr>
          <p:cNvPr id="12" name="ลูกศรเชื่อมต่อแบบตรง 11"/>
          <p:cNvCxnSpPr/>
          <p:nvPr/>
        </p:nvCxnSpPr>
        <p:spPr>
          <a:xfrm rot="5400000">
            <a:off x="4283869" y="3788569"/>
            <a:ext cx="288925" cy="158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3" name="ลูกศรเชื่อมต่อแบบตรง 12"/>
          <p:cNvCxnSpPr/>
          <p:nvPr/>
        </p:nvCxnSpPr>
        <p:spPr>
          <a:xfrm rot="5400000">
            <a:off x="4284663" y="4579938"/>
            <a:ext cx="287337" cy="158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4" name="ลูกศรเชื่อมต่อแบบตรง 13"/>
          <p:cNvCxnSpPr/>
          <p:nvPr/>
        </p:nvCxnSpPr>
        <p:spPr>
          <a:xfrm rot="5400000">
            <a:off x="4284663" y="5300663"/>
            <a:ext cx="287337" cy="158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5" name="สี่เหลี่ยมผืนผ้า 14"/>
          <p:cNvSpPr/>
          <p:nvPr/>
        </p:nvSpPr>
        <p:spPr>
          <a:xfrm>
            <a:off x="6012160" y="3140968"/>
            <a:ext cx="2520280" cy="57606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h-TH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ตรวจสอบ</a:t>
            </a:r>
            <a:r>
              <a:rPr lang="th-TH" sz="2400" b="1" dirty="0" err="1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สถานะการ</a:t>
            </a:r>
            <a:r>
              <a:rPr lang="th-TH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สั่งซื้อ</a:t>
            </a:r>
          </a:p>
        </p:txBody>
      </p:sp>
      <p:sp>
        <p:nvSpPr>
          <p:cNvPr id="16" name="สี่เหลี่ยมผืนผ้า 15"/>
          <p:cNvSpPr/>
          <p:nvPr/>
        </p:nvSpPr>
        <p:spPr>
          <a:xfrm>
            <a:off x="6012160" y="3933056"/>
            <a:ext cx="2520280" cy="57606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h-TH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ปรับปรุงยอดสั่งซื้อ</a:t>
            </a:r>
          </a:p>
        </p:txBody>
      </p:sp>
      <p:sp>
        <p:nvSpPr>
          <p:cNvPr id="17" name="สี่เหลี่ยมผืนผ้า 16"/>
          <p:cNvSpPr/>
          <p:nvPr/>
        </p:nvSpPr>
        <p:spPr>
          <a:xfrm>
            <a:off x="6012160" y="4653136"/>
            <a:ext cx="2520280" cy="57606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h-TH" sz="20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แก้ไขสถานะวิเคราะห์การขาย</a:t>
            </a:r>
          </a:p>
        </p:txBody>
      </p:sp>
      <p:sp>
        <p:nvSpPr>
          <p:cNvPr id="18" name="สี่เหลี่ยมผืนผ้า 17"/>
          <p:cNvSpPr/>
          <p:nvPr/>
        </p:nvSpPr>
        <p:spPr>
          <a:xfrm>
            <a:off x="323528" y="3140968"/>
            <a:ext cx="2520280" cy="57606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h-TH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ตรวจสอบการจัดส่งสินค้า</a:t>
            </a:r>
          </a:p>
        </p:txBody>
      </p:sp>
      <p:sp>
        <p:nvSpPr>
          <p:cNvPr id="20" name="สี่เหลี่ยมผืนผ้า 19"/>
          <p:cNvSpPr/>
          <p:nvPr/>
        </p:nvSpPr>
        <p:spPr>
          <a:xfrm>
            <a:off x="323528" y="3933056"/>
            <a:ext cx="2520280" cy="57606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h-TH" sz="24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ปรับปรุงสถานะคลังสินค้า</a:t>
            </a:r>
          </a:p>
        </p:txBody>
      </p:sp>
      <p:cxnSp>
        <p:nvCxnSpPr>
          <p:cNvPr id="11" name="ลูกศรเชื่อมต่อแบบตรง 10"/>
          <p:cNvCxnSpPr/>
          <p:nvPr/>
        </p:nvCxnSpPr>
        <p:spPr>
          <a:xfrm rot="5400000">
            <a:off x="1332706" y="3860007"/>
            <a:ext cx="288925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2" name="ลูกศรเชื่อมต่อแบบตรง 21"/>
          <p:cNvCxnSpPr/>
          <p:nvPr/>
        </p:nvCxnSpPr>
        <p:spPr>
          <a:xfrm rot="10800000">
            <a:off x="2843213" y="3429000"/>
            <a:ext cx="504825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ลูกศรเชื่อมต่อแบบตรง 22"/>
          <p:cNvCxnSpPr/>
          <p:nvPr/>
        </p:nvCxnSpPr>
        <p:spPr>
          <a:xfrm rot="10800000">
            <a:off x="5508625" y="3429000"/>
            <a:ext cx="503238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ตัวเชื่อมต่อตรง 24"/>
          <p:cNvCxnSpPr/>
          <p:nvPr/>
        </p:nvCxnSpPr>
        <p:spPr>
          <a:xfrm>
            <a:off x="1476375" y="2997200"/>
            <a:ext cx="583247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ตัวเชื่อมต่อตรง 26"/>
          <p:cNvCxnSpPr/>
          <p:nvPr/>
        </p:nvCxnSpPr>
        <p:spPr>
          <a:xfrm rot="5400000">
            <a:off x="1404143" y="3069432"/>
            <a:ext cx="144463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ตัวเชื่อมต่อตรง 31"/>
          <p:cNvCxnSpPr/>
          <p:nvPr/>
        </p:nvCxnSpPr>
        <p:spPr>
          <a:xfrm rot="5400000">
            <a:off x="4355307" y="2924969"/>
            <a:ext cx="14446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ตัวเชื่อมต่อตรง 32"/>
          <p:cNvCxnSpPr/>
          <p:nvPr/>
        </p:nvCxnSpPr>
        <p:spPr>
          <a:xfrm rot="5400000">
            <a:off x="7236618" y="3069432"/>
            <a:ext cx="144463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ลูกศรเชื่อมต่อแบบตรง 33"/>
          <p:cNvCxnSpPr/>
          <p:nvPr/>
        </p:nvCxnSpPr>
        <p:spPr>
          <a:xfrm rot="5400000">
            <a:off x="7165181" y="3788569"/>
            <a:ext cx="288925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5" name="ลูกศรเชื่อมต่อแบบตรง 34"/>
          <p:cNvCxnSpPr/>
          <p:nvPr/>
        </p:nvCxnSpPr>
        <p:spPr>
          <a:xfrm rot="5400000">
            <a:off x="7165975" y="4579938"/>
            <a:ext cx="287337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582069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36104"/>
          </a:xfrm>
        </p:spPr>
        <p:txBody>
          <a:bodyPr/>
          <a:lstStyle/>
          <a:p>
            <a:r>
              <a:rPr lang="th-TH" sz="4400" dirty="0" smtClean="0">
                <a:solidFill>
                  <a:schemeClr val="tx1"/>
                </a:solidFill>
              </a:rPr>
              <a:t>ระเบียบวิธีปฏิบัติของวิศวกรรมซอฟต์แวร์</a:t>
            </a:r>
            <a:endParaRPr lang="th-TH" sz="4400" dirty="0" smtClean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20483" name="Rectangle 3"/>
          <p:cNvSpPr>
            <a:spLocks noGrp="1"/>
          </p:cNvSpPr>
          <p:nvPr>
            <p:ph type="body" idx="1"/>
          </p:nvPr>
        </p:nvSpPr>
        <p:spPr>
          <a:xfrm>
            <a:off x="0" y="1628775"/>
            <a:ext cx="9144000" cy="5229225"/>
          </a:xfrm>
        </p:spPr>
        <p:txBody>
          <a:bodyPr/>
          <a:lstStyle/>
          <a:p>
            <a:pPr marL="0" lvl="2" indent="0">
              <a:buFontTx/>
              <a:buNone/>
              <a:defRPr/>
            </a:pP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2.  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แนวทางเชิงวัตถุ (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Object – Oriented Approach)</a:t>
            </a:r>
          </a:p>
          <a:p>
            <a:pPr marL="0" lvl="2" indent="0">
              <a:buFontTx/>
              <a:buNone/>
              <a:defRPr/>
            </a:pPr>
            <a:endParaRPr lang="en-US" sz="12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630238" lvl="2" indent="0">
              <a:defRPr/>
            </a:pP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 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คิดค้นโดย 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Grady </a:t>
            </a:r>
            <a:r>
              <a:rPr lang="en-US" sz="3200" b="1" dirty="0" err="1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Booch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, James </a:t>
            </a:r>
            <a:r>
              <a:rPr lang="en-US" sz="3200" b="1" dirty="0" err="1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Rumbaugh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และ </a:t>
            </a:r>
            <a:r>
              <a:rPr lang="en-US" sz="3200" b="1" dirty="0" err="1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Ivar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Jacobson</a:t>
            </a:r>
          </a:p>
          <a:p>
            <a:pPr marL="630238" lvl="2" indent="0">
              <a:defRPr/>
            </a:pP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 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การวิเคราะห์และออกแบบระบบเชิงวัตถุ (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Object-Oriented System </a:t>
            </a:r>
          </a:p>
          <a:p>
            <a:pPr marL="630238" lvl="2" indent="0">
              <a:buFontTx/>
              <a:buNone/>
              <a:defRPr/>
            </a:pP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   Analysis and Design) </a:t>
            </a:r>
            <a:endParaRPr lang="th-TH" sz="32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630238" lvl="2" indent="0">
              <a:defRPr/>
            </a:pP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 เป็นการวิเคราะห์ระบบโดยการมองทุกอย่างในระบบ</a:t>
            </a:r>
            <a:r>
              <a:rPr lang="th-TH" sz="3200" b="1" dirty="0" err="1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เป็นอ็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อบ</a:t>
            </a:r>
            <a:r>
              <a:rPr lang="th-TH" sz="3200" b="1" dirty="0" err="1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เจ็กต์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(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Object)</a:t>
            </a:r>
          </a:p>
          <a:p>
            <a:pPr marL="630238" lvl="2" indent="0">
              <a:defRPr/>
            </a:pPr>
            <a:endParaRPr lang="en-US" sz="3200" b="1" dirty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630238" lvl="2" indent="0">
              <a:defRPr/>
            </a:pPr>
            <a:endParaRPr lang="en-US" sz="32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630238" lvl="2" indent="0">
              <a:defRPr/>
            </a:pPr>
            <a:endParaRPr lang="en-US" sz="3200" b="1" dirty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630238" lvl="2" indent="0">
              <a:defRPr/>
            </a:pPr>
            <a:endParaRPr lang="en-US" sz="32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630238" lvl="2" indent="0">
              <a:defRPr/>
            </a:pPr>
            <a:endParaRPr lang="en-US" sz="3200" b="1" dirty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630238" lvl="2" indent="0">
              <a:defRPr/>
            </a:pPr>
            <a:endParaRPr lang="en-US" sz="32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630238" lvl="2" indent="0">
              <a:defRPr/>
            </a:pPr>
            <a:endParaRPr lang="en-US" sz="3200" b="1" dirty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630238" lvl="2" indent="0">
              <a:defRPr/>
            </a:pPr>
            <a:endParaRPr lang="en-US" sz="32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69636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F7ECF41F-7C79-4989-B6FB-C16D5B2C792D}" type="slidenum">
              <a:rPr lang="en-US" sz="1400" smtClean="0"/>
              <a:pPr eaLnBrk="1" hangingPunct="1"/>
              <a:t>74</a:t>
            </a:fld>
            <a:endParaRPr lang="en-US" sz="1400" smtClean="0"/>
          </a:p>
        </p:txBody>
      </p:sp>
    </p:spTree>
    <p:extLst>
      <p:ext uri="{BB962C8B-B14F-4D97-AF65-F5344CB8AC3E}">
        <p14:creationId xmlns:p14="http://schemas.microsoft.com/office/powerpoint/2010/main" xmlns="" val="161189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780696"/>
          </a:xfrm>
        </p:spPr>
        <p:txBody>
          <a:bodyPr/>
          <a:lstStyle/>
          <a:p>
            <a:r>
              <a:rPr lang="th-TH" sz="4400" dirty="0" smtClean="0">
                <a:solidFill>
                  <a:schemeClr val="tx1"/>
                </a:solidFill>
              </a:rPr>
              <a:t>ระเบียบวิธีปฏิบัติของวิศวกรรมซอฟต์แวร์</a:t>
            </a:r>
            <a:endParaRPr lang="th-TH" sz="4400" dirty="0" smtClean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20483" name="Rectangle 3"/>
          <p:cNvSpPr>
            <a:spLocks noGrp="1"/>
          </p:cNvSpPr>
          <p:nvPr>
            <p:ph type="body" idx="1"/>
          </p:nvPr>
        </p:nvSpPr>
        <p:spPr>
          <a:xfrm>
            <a:off x="395536" y="1628775"/>
            <a:ext cx="8748464" cy="5229225"/>
          </a:xfrm>
        </p:spPr>
        <p:txBody>
          <a:bodyPr/>
          <a:lstStyle/>
          <a:p>
            <a:pPr marL="0" lvl="2" indent="0">
              <a:buFontTx/>
              <a:buNone/>
              <a:defRPr/>
            </a:pP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2.  </a:t>
            </a: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แนวทางเชิงวัตถุ (</a:t>
            </a:r>
            <a:r>
              <a:rPr lang="en-US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Object – Oriented Approach)</a:t>
            </a:r>
          </a:p>
          <a:p>
            <a:pPr marL="630238" lvl="2" indent="0">
              <a:defRPr/>
            </a:pP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ข้อดี</a:t>
            </a:r>
            <a:endParaRPr lang="th-TH" sz="30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1087438" lvl="3" indent="0">
              <a:defRPr/>
            </a:pP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การวิเคราะห์และออกแบบระบบรวดเร็ว</a:t>
            </a:r>
          </a:p>
          <a:p>
            <a:pPr marL="1087438" lvl="3" indent="0">
              <a:defRPr/>
            </a:pP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 รองรับกับระบบงานที่มีความซับซ้อนสูง</a:t>
            </a:r>
          </a:p>
          <a:p>
            <a:pPr marL="1087438" lvl="3" indent="0">
              <a:defRPr/>
            </a:pPr>
            <a:r>
              <a:rPr lang="th-TH" sz="32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 ทันต่อการเปลี่ยนแปลงความต้องการของผู้ใช้</a:t>
            </a:r>
          </a:p>
        </p:txBody>
      </p:sp>
      <p:sp>
        <p:nvSpPr>
          <p:cNvPr id="70660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1DACBBA6-B955-43FE-A59E-B7A3F4D64AB3}" type="slidenum">
              <a:rPr lang="en-US" sz="1400" smtClean="0"/>
              <a:pPr eaLnBrk="1" hangingPunct="1"/>
              <a:t>75</a:t>
            </a:fld>
            <a:endParaRPr lang="en-US" sz="1400" smtClean="0"/>
          </a:p>
        </p:txBody>
      </p:sp>
    </p:spTree>
    <p:extLst>
      <p:ext uri="{BB962C8B-B14F-4D97-AF65-F5344CB8AC3E}">
        <p14:creationId xmlns:p14="http://schemas.microsoft.com/office/powerpoint/2010/main" xmlns="" val="477819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th-TH" sz="4400" dirty="0" smtClean="0">
                <a:solidFill>
                  <a:schemeClr val="tx1"/>
                </a:solidFill>
              </a:rPr>
              <a:t>ระเบียบวิธีปฏิบัติของวิศวกรรมซอฟต์แวร์</a:t>
            </a:r>
            <a:endParaRPr lang="th-TH" sz="4400" dirty="0" smtClean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71683" name="Rectangle 3"/>
          <p:cNvSpPr>
            <a:spLocks noGrp="1"/>
          </p:cNvSpPr>
          <p:nvPr>
            <p:ph type="body" idx="1"/>
          </p:nvPr>
        </p:nvSpPr>
        <p:spPr>
          <a:xfrm>
            <a:off x="0" y="1628775"/>
            <a:ext cx="9144000" cy="5229225"/>
          </a:xfrm>
        </p:spPr>
        <p:txBody>
          <a:bodyPr/>
          <a:lstStyle/>
          <a:p>
            <a:pPr marL="0" lvl="2" indent="0">
              <a:buFontTx/>
              <a:buNone/>
            </a:pPr>
            <a:r>
              <a:rPr lang="th-TH" sz="3200" b="1" smtClean="0">
                <a:latin typeface="Angsana New" pitchFamily="18" charset="-34"/>
                <a:cs typeface="Angsana New" pitchFamily="18" charset="-34"/>
              </a:rPr>
              <a:t> ตัวอย่างอ็อบเจ็กต์</a:t>
            </a:r>
          </a:p>
          <a:p>
            <a:pPr marL="0" lvl="2" indent="0">
              <a:buFontTx/>
              <a:buNone/>
            </a:pPr>
            <a:endParaRPr lang="th-TH" sz="3200" b="1" smtClean="0">
              <a:latin typeface="Angsana New" pitchFamily="18" charset="-34"/>
              <a:cs typeface="Angsana New" pitchFamily="18" charset="-34"/>
            </a:endParaRPr>
          </a:p>
          <a:p>
            <a:pPr marL="0" lvl="2" indent="0">
              <a:buFontTx/>
              <a:buNone/>
            </a:pPr>
            <a:endParaRPr lang="th-TH" sz="3200" b="1" smtClean="0">
              <a:latin typeface="Angsana New" pitchFamily="18" charset="-34"/>
              <a:cs typeface="Angsana New" pitchFamily="18" charset="-34"/>
            </a:endParaRPr>
          </a:p>
          <a:p>
            <a:pPr marL="0" lvl="2" indent="0">
              <a:buFontTx/>
              <a:buNone/>
            </a:pPr>
            <a:endParaRPr lang="th-TH" sz="3200" b="1" smtClean="0">
              <a:latin typeface="Angsana New" pitchFamily="18" charset="-34"/>
              <a:cs typeface="Angsana New" pitchFamily="18" charset="-34"/>
            </a:endParaRPr>
          </a:p>
          <a:p>
            <a:pPr marL="0" lvl="2" indent="0">
              <a:buFontTx/>
              <a:buNone/>
            </a:pPr>
            <a:endParaRPr lang="th-TH" sz="3200" b="1" smtClean="0">
              <a:latin typeface="Angsana New" pitchFamily="18" charset="-34"/>
              <a:cs typeface="Angsana New" pitchFamily="18" charset="-34"/>
            </a:endParaRPr>
          </a:p>
          <a:p>
            <a:pPr marL="0" lvl="2" indent="0">
              <a:buFontTx/>
              <a:buNone/>
            </a:pPr>
            <a:endParaRPr lang="th-TH" sz="3200" b="1" smtClean="0">
              <a:latin typeface="Angsana New" pitchFamily="18" charset="-34"/>
              <a:cs typeface="Angsana New" pitchFamily="18" charset="-34"/>
            </a:endParaRPr>
          </a:p>
          <a:p>
            <a:pPr marL="0" lvl="2" indent="0">
              <a:buFontTx/>
              <a:buNone/>
            </a:pPr>
            <a:endParaRPr lang="th-TH" sz="3200" b="1" smtClean="0">
              <a:latin typeface="Angsana New" pitchFamily="18" charset="-34"/>
              <a:cs typeface="Angsana New" pitchFamily="18" charset="-34"/>
            </a:endParaRPr>
          </a:p>
          <a:p>
            <a:pPr marL="0" lvl="2" indent="0">
              <a:buFontTx/>
              <a:buNone/>
            </a:pPr>
            <a:endParaRPr lang="th-TH" sz="1800" b="1" smtClean="0">
              <a:latin typeface="Angsana New" pitchFamily="18" charset="-34"/>
              <a:cs typeface="Angsana New" pitchFamily="18" charset="-34"/>
            </a:endParaRPr>
          </a:p>
          <a:p>
            <a:pPr marL="0" lvl="2" indent="0" algn="ctr">
              <a:buFontTx/>
              <a:buNone/>
            </a:pPr>
            <a:r>
              <a:rPr lang="th-TH" sz="3200" b="1" smtClean="0">
                <a:latin typeface="Angsana New" pitchFamily="18" charset="-34"/>
                <a:cs typeface="Angsana New" pitchFamily="18" charset="-34"/>
              </a:rPr>
              <a:t>แสดงตัวอย่างอ็อบเจ็กต์  </a:t>
            </a:r>
          </a:p>
        </p:txBody>
      </p:sp>
      <p:sp>
        <p:nvSpPr>
          <p:cNvPr id="7168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88AC44E7-1324-4573-8248-2072826936D0}" type="slidenum">
              <a:rPr lang="en-US" sz="1400" smtClean="0"/>
              <a:pPr eaLnBrk="1" hangingPunct="1"/>
              <a:t>76</a:t>
            </a:fld>
            <a:endParaRPr lang="en-US" sz="1400" smtClean="0"/>
          </a:p>
        </p:txBody>
      </p:sp>
      <p:sp>
        <p:nvSpPr>
          <p:cNvPr id="6" name="สี่เหลี่ยมผืนผ้า 5"/>
          <p:cNvSpPr/>
          <p:nvPr/>
        </p:nvSpPr>
        <p:spPr>
          <a:xfrm>
            <a:off x="1331640" y="2348880"/>
            <a:ext cx="3456384" cy="57606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Invoice</a:t>
            </a:r>
            <a:endParaRPr lang="th-TH" sz="3200" b="1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7" name="สี่เหลี่ยมผืนผ้า 6"/>
          <p:cNvSpPr/>
          <p:nvPr/>
        </p:nvSpPr>
        <p:spPr>
          <a:xfrm>
            <a:off x="1331640" y="2924944"/>
            <a:ext cx="3456384" cy="2736304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50000"/>
              </a:lnSpc>
              <a:defRPr/>
            </a:pPr>
            <a:r>
              <a:rPr lang="en-US" sz="32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ID</a:t>
            </a:r>
          </a:p>
          <a:p>
            <a:pPr>
              <a:lnSpc>
                <a:spcPct val="50000"/>
              </a:lnSpc>
              <a:defRPr/>
            </a:pPr>
            <a:r>
              <a:rPr lang="en-US" sz="32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No.</a:t>
            </a:r>
          </a:p>
          <a:p>
            <a:pPr>
              <a:lnSpc>
                <a:spcPct val="50000"/>
              </a:lnSpc>
              <a:defRPr/>
            </a:pPr>
            <a:r>
              <a:rPr lang="en-US" sz="32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Address</a:t>
            </a:r>
          </a:p>
          <a:p>
            <a:pPr>
              <a:lnSpc>
                <a:spcPct val="50000"/>
              </a:lnSpc>
              <a:defRPr/>
            </a:pPr>
            <a:r>
              <a:rPr lang="en-US" sz="32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A/C No.</a:t>
            </a:r>
          </a:p>
          <a:p>
            <a:pPr>
              <a:lnSpc>
                <a:spcPct val="50000"/>
              </a:lnSpc>
              <a:defRPr/>
            </a:pPr>
            <a:r>
              <a:rPr lang="en-US" sz="32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Amount</a:t>
            </a:r>
          </a:p>
          <a:p>
            <a:pPr>
              <a:lnSpc>
                <a:spcPct val="50000"/>
              </a:lnSpc>
              <a:defRPr/>
            </a:pPr>
            <a:endParaRPr lang="en-US" sz="3200" b="1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  <a:p>
            <a:pPr>
              <a:lnSpc>
                <a:spcPct val="50000"/>
              </a:lnSpc>
              <a:defRPr/>
            </a:pPr>
            <a:r>
              <a:rPr lang="en-US" sz="32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Computer value of goods</a:t>
            </a:r>
          </a:p>
          <a:p>
            <a:pPr>
              <a:lnSpc>
                <a:spcPct val="50000"/>
              </a:lnSpc>
              <a:defRPr/>
            </a:pPr>
            <a:r>
              <a:rPr lang="en-US" sz="32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Computer discount</a:t>
            </a:r>
          </a:p>
          <a:p>
            <a:pPr>
              <a:lnSpc>
                <a:spcPct val="50000"/>
              </a:lnSpc>
              <a:defRPr/>
            </a:pPr>
            <a:r>
              <a:rPr lang="en-US" sz="32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Computer </a:t>
            </a:r>
            <a:r>
              <a:rPr lang="en-US" sz="3200" b="1" dirty="0" err="1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Ad.</a:t>
            </a:r>
            <a:r>
              <a:rPr lang="en-US" sz="32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 Charge</a:t>
            </a:r>
          </a:p>
          <a:p>
            <a:pPr>
              <a:lnSpc>
                <a:spcPct val="50000"/>
              </a:lnSpc>
              <a:defRPr/>
            </a:pPr>
            <a:r>
              <a:rPr lang="en-US" sz="32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Computer Invoice Amount</a:t>
            </a:r>
            <a:endParaRPr lang="th-TH" sz="3200" b="1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cxnSp>
        <p:nvCxnSpPr>
          <p:cNvPr id="9" name="ตัวเชื่อมต่อตรง 8"/>
          <p:cNvCxnSpPr/>
          <p:nvPr/>
        </p:nvCxnSpPr>
        <p:spPr>
          <a:xfrm rot="10800000" flipH="1">
            <a:off x="1331913" y="4292600"/>
            <a:ext cx="3455987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1692" name="TextBox 9"/>
          <p:cNvSpPr txBox="1">
            <a:spLocks noChangeArrowheads="1"/>
          </p:cNvSpPr>
          <p:nvPr/>
        </p:nvSpPr>
        <p:spPr bwMode="auto">
          <a:xfrm>
            <a:off x="5292725" y="2205038"/>
            <a:ext cx="16557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000" b="1" dirty="0">
                <a:latin typeface="Angsana New" pitchFamily="18" charset="-34"/>
              </a:rPr>
              <a:t>object</a:t>
            </a:r>
            <a:endParaRPr lang="th-TH" sz="4000" b="1" dirty="0">
              <a:latin typeface="Angsana New" pitchFamily="18" charset="-34"/>
            </a:endParaRPr>
          </a:p>
        </p:txBody>
      </p:sp>
      <p:sp>
        <p:nvSpPr>
          <p:cNvPr id="71693" name="TextBox 10"/>
          <p:cNvSpPr txBox="1">
            <a:spLocks noChangeArrowheads="1"/>
          </p:cNvSpPr>
          <p:nvPr/>
        </p:nvSpPr>
        <p:spPr bwMode="auto">
          <a:xfrm>
            <a:off x="5292725" y="3284538"/>
            <a:ext cx="16557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000" b="1">
                <a:latin typeface="Angsana New" pitchFamily="18" charset="-34"/>
              </a:rPr>
              <a:t>Attributes</a:t>
            </a:r>
            <a:endParaRPr lang="th-TH" sz="4000" b="1">
              <a:latin typeface="Angsana New" pitchFamily="18" charset="-34"/>
            </a:endParaRPr>
          </a:p>
        </p:txBody>
      </p:sp>
      <p:sp>
        <p:nvSpPr>
          <p:cNvPr id="71694" name="TextBox 11"/>
          <p:cNvSpPr txBox="1">
            <a:spLocks noChangeArrowheads="1"/>
          </p:cNvSpPr>
          <p:nvPr/>
        </p:nvSpPr>
        <p:spPr bwMode="auto">
          <a:xfrm>
            <a:off x="5364163" y="4652963"/>
            <a:ext cx="16557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4000" b="1">
                <a:latin typeface="Angsana New" pitchFamily="18" charset="-34"/>
              </a:rPr>
              <a:t>Methods</a:t>
            </a:r>
            <a:endParaRPr lang="th-TH" sz="4000" b="1">
              <a:latin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90261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780696"/>
          </a:xfrm>
        </p:spPr>
        <p:txBody>
          <a:bodyPr/>
          <a:lstStyle/>
          <a:p>
            <a:r>
              <a:rPr lang="th-TH" sz="4400" dirty="0" smtClean="0">
                <a:solidFill>
                  <a:schemeClr val="tx1"/>
                </a:solidFill>
              </a:rPr>
              <a:t>ระเบียบวิธีปฏิบัติของวิศวกรรมซอฟต์แวร์</a:t>
            </a:r>
            <a:endParaRPr lang="th-TH" sz="4400" dirty="0" smtClean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20483" name="Rectangle 3"/>
          <p:cNvSpPr>
            <a:spLocks noGrp="1"/>
          </p:cNvSpPr>
          <p:nvPr>
            <p:ph type="body" idx="1"/>
          </p:nvPr>
        </p:nvSpPr>
        <p:spPr>
          <a:xfrm>
            <a:off x="0" y="1628775"/>
            <a:ext cx="9144000" cy="5229225"/>
          </a:xfrm>
        </p:spPr>
        <p:txBody>
          <a:bodyPr/>
          <a:lstStyle/>
          <a:p>
            <a:pPr marL="7175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438275" algn="l"/>
              </a:tabLst>
            </a:pP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3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. </a:t>
            </a:r>
            <a:r>
              <a:rPr lang="en-US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Heuristic 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Methodology</a:t>
            </a:r>
          </a:p>
          <a:p>
            <a:pPr marL="630238" lvl="2" indent="0">
              <a:buNone/>
              <a:tabLst>
                <a:tab pos="1076325" algn="l"/>
              </a:tabLst>
              <a:defRPr/>
            </a:pPr>
            <a:r>
              <a:rPr lang="en-US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- 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เป็นระเบียบวิธีที่ไม่เป็นแบบแผน (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Informal Method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 </a:t>
            </a:r>
          </a:p>
          <a:p>
            <a:pPr marL="630238" lvl="2" indent="0">
              <a:buNone/>
              <a:tabLst>
                <a:tab pos="1076325" algn="l"/>
              </a:tabLst>
              <a:defRPr/>
            </a:pPr>
            <a:r>
              <a:rPr lang="th-TH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	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- 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ไม่มีการนำวิธีการทางคณิตศาสตร์เข้าไปใช้ในขั้นตอนต่าง ๆ </a:t>
            </a:r>
          </a:p>
          <a:p>
            <a:pPr marL="630238" lvl="2" indent="0">
              <a:buNone/>
              <a:tabLst>
                <a:tab pos="1076325" algn="l"/>
              </a:tabLst>
              <a:defRPr/>
            </a:pPr>
            <a:r>
              <a:rPr lang="th-TH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	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-  Methodology </a:t>
            </a:r>
            <a:endParaRPr lang="th-TH" sz="28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630238" lvl="2" indent="0">
              <a:buNone/>
              <a:tabLst>
                <a:tab pos="1076325" algn="l"/>
                <a:tab pos="2238375" algn="l"/>
              </a:tabLst>
              <a:defRPr/>
            </a:pPr>
            <a:r>
              <a:rPr lang="th-TH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	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-  Structured Methodology/Approach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มุ่งเน้นที่หน้าที่การทำงานของ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 </a:t>
            </a:r>
          </a:p>
          <a:p>
            <a:pPr marL="630238" lvl="2" indent="0">
              <a:buNone/>
              <a:tabLst>
                <a:tab pos="1076325" algn="l"/>
                <a:tab pos="2238375" algn="l"/>
              </a:tabLst>
              <a:defRPr/>
            </a:pP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                             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โปรแกรม</a:t>
            </a:r>
            <a:endParaRPr lang="en-US" sz="28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630238" lvl="2" indent="0">
              <a:buNone/>
              <a:tabLst>
                <a:tab pos="1076325" algn="l"/>
                <a:tab pos="2238375" algn="l"/>
              </a:tabLst>
              <a:defRPr/>
            </a:pPr>
            <a:r>
              <a:rPr lang="en-US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	-  Object-oriented Methodology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พิจารณาทั้งข้อมูลและหน้าที่การ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/>
            </a:r>
            <a:b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</a:b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                            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ทำงานไป พร้อม ๆ กัน</a:t>
            </a:r>
            <a:endParaRPr lang="en-US" sz="28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630238" lvl="2" indent="0">
              <a:buNone/>
              <a:tabLst>
                <a:tab pos="1076325" algn="l"/>
                <a:tab pos="2238375" algn="l"/>
              </a:tabLst>
              <a:defRPr/>
            </a:pPr>
            <a:r>
              <a:rPr lang="en-US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	-  Data-oriented Methodology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เป็นวิธีการที่มุ่งเน้นที่ข้อมูลที่โปรแกรม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/>
            </a:r>
            <a:b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</a:b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                             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จะต้องเข้าไปดำเนินการ</a:t>
            </a:r>
            <a:endParaRPr lang="en-US" sz="2800" b="1" dirty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2001838" lvl="5" indent="0">
              <a:defRPr/>
            </a:pPr>
            <a:endParaRPr lang="en-US" sz="26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630238" lvl="2" indent="0">
              <a:defRPr/>
            </a:pPr>
            <a:endParaRPr lang="en-US" sz="2800" b="1" dirty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630238" lvl="2" indent="0">
              <a:defRPr/>
            </a:pPr>
            <a:endParaRPr lang="en-US" sz="28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630238" lvl="2" indent="0">
              <a:defRPr/>
            </a:pPr>
            <a:endParaRPr lang="en-US" sz="2800" b="1" dirty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630238" lvl="2" indent="0">
              <a:defRPr/>
            </a:pPr>
            <a:endParaRPr lang="en-US" sz="28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630238" lvl="2" indent="0">
              <a:defRPr/>
            </a:pPr>
            <a:endParaRPr lang="en-US" sz="2800" b="1" dirty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630238" lvl="2" indent="0">
              <a:defRPr/>
            </a:pPr>
            <a:endParaRPr lang="en-US" sz="28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69636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F7ECF41F-7C79-4989-B6FB-C16D5B2C792D}" type="slidenum">
              <a:rPr lang="en-US" sz="1400" smtClean="0"/>
              <a:pPr eaLnBrk="1" hangingPunct="1"/>
              <a:t>77</a:t>
            </a:fld>
            <a:endParaRPr lang="en-US" sz="1400" smtClean="0"/>
          </a:p>
        </p:txBody>
      </p:sp>
    </p:spTree>
    <p:extLst>
      <p:ext uri="{BB962C8B-B14F-4D97-AF65-F5344CB8AC3E}">
        <p14:creationId xmlns:p14="http://schemas.microsoft.com/office/powerpoint/2010/main" xmlns="" val="3848038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924712"/>
          </a:xfrm>
        </p:spPr>
        <p:txBody>
          <a:bodyPr/>
          <a:lstStyle/>
          <a:p>
            <a:r>
              <a:rPr lang="th-TH" sz="4400" dirty="0" smtClean="0">
                <a:solidFill>
                  <a:schemeClr val="tx1"/>
                </a:solidFill>
              </a:rPr>
              <a:t>ระเบียบวิธีปฏิบัติของวิศวกรรมซอฟต์แวร์</a:t>
            </a:r>
            <a:endParaRPr lang="th-TH" sz="4400" dirty="0" smtClean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20483" name="Rectangle 3"/>
          <p:cNvSpPr>
            <a:spLocks noGrp="1"/>
          </p:cNvSpPr>
          <p:nvPr>
            <p:ph type="body" idx="1"/>
          </p:nvPr>
        </p:nvSpPr>
        <p:spPr>
          <a:xfrm>
            <a:off x="0" y="1628775"/>
            <a:ext cx="9144000" cy="5229225"/>
          </a:xfrm>
        </p:spPr>
        <p:txBody>
          <a:bodyPr/>
          <a:lstStyle/>
          <a:p>
            <a:pPr marL="717550" lvl="4" indent="0" algn="thaiDist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438275" algn="l"/>
              </a:tabLst>
            </a:pP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4. Formal Methodology</a:t>
            </a:r>
          </a:p>
          <a:p>
            <a:pPr marL="630238" lvl="2" indent="0">
              <a:buNone/>
              <a:tabLst>
                <a:tab pos="1076325" algn="l"/>
              </a:tabLst>
              <a:defRPr/>
            </a:pPr>
            <a:r>
              <a:rPr lang="en-US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- 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เป็นระเบียบวิธีอาศัยวิธีการทางคณิตศาสตร์เป็นพื้นฐานการทำงาน 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2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ชนิดได้</a:t>
            </a:r>
          </a:p>
          <a:p>
            <a:pPr marL="630238" lvl="2" indent="0">
              <a:buNone/>
              <a:tabLst>
                <a:tab pos="1076325" algn="l"/>
                <a:tab pos="1438275" algn="l"/>
              </a:tabLst>
              <a:defRPr/>
            </a:pPr>
            <a:r>
              <a:rPr lang="th-TH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	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  </a:t>
            </a:r>
            <a:r>
              <a:rPr lang="th-TH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1. 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การระบุข้อกำหนดอย่างมีแบบแผน (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Formal Specification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 เป็นวิธีการอธิบายข้อกำหนดด้วยภาษาชนิดใดชนิดหนึ่ง เช่น พีชคณิต และแบบจำลองทางคณิตศาสตร์</a:t>
            </a:r>
          </a:p>
          <a:p>
            <a:pPr marL="630238" lvl="2" indent="0">
              <a:buNone/>
              <a:tabLst>
                <a:tab pos="1076325" algn="l"/>
                <a:tab pos="1438275" algn="l"/>
              </a:tabLst>
              <a:defRPr/>
            </a:pPr>
            <a:r>
              <a:rPr lang="th-TH" sz="2800" b="1" dirty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	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2. 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การทวนสอบอย่างมีแบบแผน (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Formal Verification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) เป็นวิธีการทวนสอบโดยใช้การพิสูจน์ทางตรรกะ ช่วยให้การทวนสอบซอฟต์แวร์มีประสิทธิภาพมากขึ้น</a:t>
            </a:r>
            <a:endParaRPr lang="en-US" sz="28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69636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F7ECF41F-7C79-4989-B6FB-C16D5B2C792D}" type="slidenum">
              <a:rPr lang="en-US" sz="1400" smtClean="0"/>
              <a:pPr eaLnBrk="1" hangingPunct="1"/>
              <a:t>78</a:t>
            </a:fld>
            <a:endParaRPr lang="en-US" sz="1400" smtClean="0"/>
          </a:p>
        </p:txBody>
      </p:sp>
    </p:spTree>
    <p:extLst>
      <p:ext uri="{BB962C8B-B14F-4D97-AF65-F5344CB8AC3E}">
        <p14:creationId xmlns:p14="http://schemas.microsoft.com/office/powerpoint/2010/main" xmlns="" val="3919834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492664"/>
          </a:xfrm>
        </p:spPr>
        <p:txBody>
          <a:bodyPr>
            <a:normAutofit fontScale="90000"/>
          </a:bodyPr>
          <a:lstStyle/>
          <a:p>
            <a:pPr marL="717550" lvl="4" indent="-717550">
              <a:lnSpc>
                <a:spcPct val="125000"/>
              </a:lnSpc>
              <a:spcBef>
                <a:spcPts val="0"/>
              </a:spcBef>
              <a:tabLst>
                <a:tab pos="1438275" algn="l"/>
              </a:tabLst>
            </a:pPr>
            <a:r>
              <a:rPr lang="th-TH" sz="40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สรุป</a:t>
            </a:r>
          </a:p>
        </p:txBody>
      </p:sp>
      <p:sp>
        <p:nvSpPr>
          <p:cNvPr id="20483" name="Rectangle 3"/>
          <p:cNvSpPr>
            <a:spLocks noGrp="1"/>
          </p:cNvSpPr>
          <p:nvPr>
            <p:ph type="body" idx="1"/>
          </p:nvPr>
        </p:nvSpPr>
        <p:spPr>
          <a:xfrm>
            <a:off x="0" y="1052736"/>
            <a:ext cx="9144000" cy="5229225"/>
          </a:xfrm>
        </p:spPr>
        <p:txBody>
          <a:bodyPr>
            <a:normAutofit lnSpcReduction="10000"/>
          </a:bodyPr>
          <a:lstStyle/>
          <a:p>
            <a:pPr marL="717550" lvl="4" indent="0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076325" algn="l"/>
                <a:tab pos="1438275" algn="l"/>
              </a:tabLst>
            </a:pP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-  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Angsana New" pitchFamily="18" charset="-34"/>
                <a:cs typeface="Angsana New" pitchFamily="18" charset="-34"/>
              </a:rPr>
              <a:t>Agile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เน้น 4 เรื่อง หลัก ๆ คือ ความสำคัญของทีมจัดระเบียบตนเองที่ควบคุมงานที่ตนทำอยู่ การสื่อสารและความร่วมมือระหว่างสมาชิกในทีม ผู้ปฏิบัติงานและลูกค้า การระลึกไว้ว่าการเปลี่ยนแปลงเป็นตัวแทนของโอกาสดี ๆ และการเน้นการส่งมอบซอฟต์แวร์ที่ทำให้ลูกค้าพอใจอย่างรวดเร็ว</a:t>
            </a:r>
            <a:endParaRPr lang="en-US" sz="28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  <a:p>
            <a:pPr marL="717550" lvl="4" indent="0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076325" algn="l"/>
                <a:tab pos="1438275" algn="l"/>
              </a:tabLst>
            </a:pP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	- 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Angsana New" pitchFamily="18" charset="-34"/>
                <a:cs typeface="Angsana New" pitchFamily="18" charset="-34"/>
              </a:rPr>
              <a:t>Extreme Programming (XP) 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เป็นกระบวนการ 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Agile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ที่ใช้กันมากที่สุด ได้จัดระเบียบกิจกรรมกรอบงานไว้ 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4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อย่าง คือ</a:t>
            </a:r>
          </a:p>
          <a:p>
            <a:pPr marL="717550" lvl="4" indent="0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076325" algn="l"/>
                <a:tab pos="1438275" algn="l"/>
              </a:tabLst>
            </a:pP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		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-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การวางแผน</a:t>
            </a:r>
          </a:p>
          <a:p>
            <a:pPr marL="717550" lvl="4" indent="0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076325" algn="l"/>
                <a:tab pos="1438275" algn="l"/>
              </a:tabLst>
            </a:pP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		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-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การออกแบบ</a:t>
            </a:r>
          </a:p>
          <a:p>
            <a:pPr marL="717550" lvl="4" indent="0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076325" algn="l"/>
                <a:tab pos="1438275" algn="l"/>
              </a:tabLst>
            </a:pP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		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-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การเขียนโค้ด</a:t>
            </a:r>
          </a:p>
          <a:p>
            <a:pPr marL="717550" lvl="4" indent="0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076325" algn="l"/>
                <a:tab pos="1438275" algn="l"/>
              </a:tabLst>
            </a:pP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		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-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การทดสอบ</a:t>
            </a:r>
            <a:endParaRPr lang="en-US" sz="28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69636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F7ECF41F-7C79-4989-B6FB-C16D5B2C792D}" type="slidenum">
              <a:rPr lang="en-US" sz="1400" smtClean="0"/>
              <a:pPr eaLnBrk="1" hangingPunct="1"/>
              <a:t>79</a:t>
            </a:fld>
            <a:endParaRPr lang="en-US" sz="1400" smtClean="0"/>
          </a:p>
        </p:txBody>
      </p:sp>
    </p:spTree>
    <p:extLst>
      <p:ext uri="{BB962C8B-B14F-4D97-AF65-F5344CB8AC3E}">
        <p14:creationId xmlns:p14="http://schemas.microsoft.com/office/powerpoint/2010/main" xmlns="" val="719819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r>
              <a:rPr lang="th-TH" sz="4000" b="1" dirty="0" smtClean="0">
                <a:solidFill>
                  <a:schemeClr val="accent2">
                    <a:lumMod val="75000"/>
                  </a:schemeClr>
                </a:solidFill>
              </a:rPr>
              <a:t>จะใช้</a:t>
            </a:r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4000" b="1" dirty="0">
                <a:solidFill>
                  <a:schemeClr val="accent2">
                    <a:lumMod val="75000"/>
                  </a:schemeClr>
                </a:solidFill>
              </a:rPr>
              <a:t>Waterfall </a:t>
            </a:r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</a:rPr>
              <a:t>Model</a:t>
            </a:r>
            <a:r>
              <a:rPr lang="th-TH" sz="4000" b="1" dirty="0" smtClean="0">
                <a:solidFill>
                  <a:schemeClr val="accent2">
                    <a:lumMod val="75000"/>
                  </a:schemeClr>
                </a:solidFill>
              </a:rPr>
              <a:t> เมื่อไร</a:t>
            </a:r>
            <a:endParaRPr lang="en-US" sz="4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25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h-TH" sz="3200" dirty="0" smtClean="0">
                <a:solidFill>
                  <a:srgbClr val="002060"/>
                </a:solidFill>
              </a:rPr>
              <a:t>ความต้องการของ</a:t>
            </a:r>
            <a:r>
              <a:rPr lang="en-US" sz="3200" dirty="0" smtClean="0">
                <a:solidFill>
                  <a:srgbClr val="002060"/>
                </a:solidFill>
              </a:rPr>
              <a:t> User </a:t>
            </a:r>
            <a:r>
              <a:rPr lang="th-TH" sz="3200" dirty="0" smtClean="0">
                <a:solidFill>
                  <a:srgbClr val="002060"/>
                </a:solidFill>
              </a:rPr>
              <a:t>มีความแน่นอนไม่เปลี่ยนแปลง</a:t>
            </a:r>
            <a:endParaRPr lang="en-US" sz="3200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</a:pPr>
            <a:r>
              <a:rPr lang="th-TH" sz="3200" dirty="0" smtClean="0">
                <a:solidFill>
                  <a:srgbClr val="002060"/>
                </a:solidFill>
              </a:rPr>
              <a:t>ระบบมีความเสถียร</a:t>
            </a:r>
            <a:endParaRPr lang="en-US" sz="3200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3200" dirty="0" smtClean="0">
                <a:solidFill>
                  <a:srgbClr val="002060"/>
                </a:solidFill>
              </a:rPr>
              <a:t>User </a:t>
            </a:r>
            <a:r>
              <a:rPr lang="th-TH" sz="3200" dirty="0" smtClean="0">
                <a:solidFill>
                  <a:srgbClr val="002060"/>
                </a:solidFill>
              </a:rPr>
              <a:t>ยอมรับเทคโนโลยีใหม่ ๆ</a:t>
            </a:r>
            <a:endParaRPr lang="en-US" sz="3200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</a:pPr>
            <a:r>
              <a:rPr lang="th-TH" sz="3200" dirty="0" smtClean="0">
                <a:solidFill>
                  <a:srgbClr val="002060"/>
                </a:solidFill>
              </a:rPr>
              <a:t>การถ่ายโอนซอฟต์แวร์จาก</a:t>
            </a:r>
            <a:r>
              <a:rPr lang="en-US" sz="3200" dirty="0" smtClean="0">
                <a:solidFill>
                  <a:srgbClr val="002060"/>
                </a:solidFill>
              </a:rPr>
              <a:t> platform</a:t>
            </a:r>
            <a:r>
              <a:rPr lang="th-TH" sz="3200" dirty="0" smtClean="0">
                <a:solidFill>
                  <a:srgbClr val="002060"/>
                </a:solidFill>
              </a:rPr>
              <a:t> เดิมไป </a:t>
            </a:r>
            <a:r>
              <a:rPr lang="en-US" sz="3200" dirty="0" smtClean="0">
                <a:solidFill>
                  <a:srgbClr val="002060"/>
                </a:solidFill>
              </a:rPr>
              <a:t>platform </a:t>
            </a:r>
            <a:r>
              <a:rPr lang="th-TH" sz="3200" dirty="0" smtClean="0">
                <a:solidFill>
                  <a:srgbClr val="002060"/>
                </a:solidFill>
              </a:rPr>
              <a:t>ใหม่</a:t>
            </a:r>
            <a:endParaRPr lang="en-US" sz="3200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</a:pPr>
            <a:endParaRPr lang="en-US" sz="32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708688"/>
          </a:xfrm>
        </p:spPr>
        <p:txBody>
          <a:bodyPr>
            <a:normAutofit fontScale="90000"/>
          </a:bodyPr>
          <a:lstStyle/>
          <a:p>
            <a:pPr marL="717550" lvl="4" indent="-717550">
              <a:lnSpc>
                <a:spcPct val="125000"/>
              </a:lnSpc>
              <a:spcBef>
                <a:spcPts val="0"/>
              </a:spcBef>
              <a:tabLst>
                <a:tab pos="1438275" algn="l"/>
              </a:tabLst>
            </a:pPr>
            <a:r>
              <a:rPr lang="th-TH" sz="40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สรุป</a:t>
            </a:r>
          </a:p>
        </p:txBody>
      </p:sp>
      <p:sp>
        <p:nvSpPr>
          <p:cNvPr id="20483" name="Rectangle 3"/>
          <p:cNvSpPr>
            <a:spLocks noGrp="1"/>
          </p:cNvSpPr>
          <p:nvPr>
            <p:ph type="body" idx="1"/>
          </p:nvPr>
        </p:nvSpPr>
        <p:spPr>
          <a:xfrm>
            <a:off x="0" y="1268760"/>
            <a:ext cx="9144000" cy="5229225"/>
          </a:xfrm>
        </p:spPr>
        <p:txBody>
          <a:bodyPr/>
          <a:lstStyle/>
          <a:p>
            <a:pPr marL="717550" lvl="4" indent="0">
              <a:lnSpc>
                <a:spcPct val="125000"/>
              </a:lnSpc>
              <a:spcBef>
                <a:spcPts val="0"/>
              </a:spcBef>
              <a:buFontTx/>
              <a:buChar char="-"/>
              <a:tabLst>
                <a:tab pos="712788" algn="l"/>
                <a:tab pos="1076325" algn="l"/>
                <a:tab pos="1438275" algn="l"/>
              </a:tabLst>
            </a:pP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Angsana New" pitchFamily="18" charset="-34"/>
                <a:cs typeface="Angsana New" pitchFamily="18" charset="-34"/>
              </a:rPr>
              <a:t>Adaptive Software Development (ASD)</a:t>
            </a:r>
          </a:p>
          <a:p>
            <a:pPr marL="1174750" lvl="5" indent="0">
              <a:lnSpc>
                <a:spcPct val="125000"/>
              </a:lnSpc>
              <a:spcBef>
                <a:spcPts val="0"/>
              </a:spcBef>
              <a:buFontTx/>
              <a:buChar char="-"/>
              <a:tabLst>
                <a:tab pos="712788" algn="l"/>
                <a:tab pos="1076325" algn="l"/>
                <a:tab pos="1438275" algn="l"/>
              </a:tabLst>
            </a:pP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เน้นความร่วมมือของมนุษย์และทีมจัดระเบียบตนเอง</a:t>
            </a:r>
          </a:p>
          <a:p>
            <a:pPr marL="1174750" lvl="5" indent="0">
              <a:lnSpc>
                <a:spcPct val="125000"/>
              </a:lnSpc>
              <a:spcBef>
                <a:spcPts val="0"/>
              </a:spcBef>
              <a:buFontTx/>
              <a:buChar char="-"/>
              <a:tabLst>
                <a:tab pos="712788" algn="l"/>
                <a:tab pos="1076325" algn="l"/>
                <a:tab pos="1438275" algn="l"/>
              </a:tabLst>
            </a:pP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กำหนดกรอบงาน 3 อย่าง คือ การคาดเดา การร่วมมือ การเรียนรู้</a:t>
            </a:r>
          </a:p>
          <a:p>
            <a:pPr marL="1174750" lvl="5" indent="0">
              <a:lnSpc>
                <a:spcPct val="125000"/>
              </a:lnSpc>
              <a:spcBef>
                <a:spcPts val="0"/>
              </a:spcBef>
              <a:buFontTx/>
              <a:buChar char="-"/>
              <a:tabLst>
                <a:tab pos="712788" algn="l"/>
                <a:tab pos="1076325" algn="l"/>
                <a:tab pos="1438275" algn="l"/>
              </a:tabLst>
            </a:pP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ASD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ใช้กระบวนการวนซ้ำที่รวมหลักการวางแผนวงจรการปรับตัว วิธีรวบรวมความต้องการอย่างกระตือรือร้น และวงจรการพัฒนาแบบทำวนซ้ำที่มีการประชุมร่วมกับกลุ่มลูกค้าเป้าหมาย และใช้การตรวจทานด้านเทคนิคอย่างเป็นทางการ</a:t>
            </a:r>
          </a:p>
          <a:p>
            <a:pPr marL="1174750" lvl="5" indent="0">
              <a:lnSpc>
                <a:spcPct val="125000"/>
              </a:lnSpc>
              <a:spcBef>
                <a:spcPts val="0"/>
              </a:spcBef>
              <a:buFontTx/>
              <a:buChar char="-"/>
              <a:tabLst>
                <a:tab pos="712788" algn="l"/>
                <a:tab pos="1076325" algn="l"/>
                <a:tab pos="1438275" algn="l"/>
              </a:tabLst>
            </a:pP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 เป็นกลไกในการตอบสนองย้อนกลับในเวลาจริง</a:t>
            </a:r>
            <a:endParaRPr lang="en-US" sz="28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69636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F7ECF41F-7C79-4989-B6FB-C16D5B2C792D}" type="slidenum">
              <a:rPr lang="en-US" sz="1400" smtClean="0"/>
              <a:pPr eaLnBrk="1" hangingPunct="1"/>
              <a:t>80</a:t>
            </a:fld>
            <a:endParaRPr lang="en-US" sz="1400" smtClean="0"/>
          </a:p>
        </p:txBody>
      </p:sp>
    </p:spTree>
    <p:extLst>
      <p:ext uri="{BB962C8B-B14F-4D97-AF65-F5344CB8AC3E}">
        <p14:creationId xmlns:p14="http://schemas.microsoft.com/office/powerpoint/2010/main" xmlns="" val="719819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708688"/>
          </a:xfrm>
        </p:spPr>
        <p:txBody>
          <a:bodyPr>
            <a:normAutofit fontScale="90000"/>
          </a:bodyPr>
          <a:lstStyle/>
          <a:p>
            <a:pPr marL="717550" lvl="4" indent="-717550">
              <a:lnSpc>
                <a:spcPct val="125000"/>
              </a:lnSpc>
              <a:spcBef>
                <a:spcPts val="0"/>
              </a:spcBef>
              <a:tabLst>
                <a:tab pos="1438275" algn="l"/>
              </a:tabLst>
            </a:pPr>
            <a:r>
              <a:rPr lang="th-TH" sz="40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สรุป</a:t>
            </a:r>
          </a:p>
        </p:txBody>
      </p:sp>
      <p:sp>
        <p:nvSpPr>
          <p:cNvPr id="20483" name="Rectangle 3"/>
          <p:cNvSpPr>
            <a:spLocks noGrp="1"/>
          </p:cNvSpPr>
          <p:nvPr>
            <p:ph type="body" idx="1"/>
          </p:nvPr>
        </p:nvSpPr>
        <p:spPr>
          <a:xfrm>
            <a:off x="-252536" y="1628775"/>
            <a:ext cx="9144000" cy="5229225"/>
          </a:xfrm>
        </p:spPr>
        <p:txBody>
          <a:bodyPr/>
          <a:lstStyle/>
          <a:p>
            <a:pPr marL="717550" lvl="4" indent="0">
              <a:lnSpc>
                <a:spcPct val="125000"/>
              </a:lnSpc>
              <a:spcBef>
                <a:spcPts val="0"/>
              </a:spcBef>
              <a:buFontTx/>
              <a:buChar char="-"/>
              <a:tabLst>
                <a:tab pos="712788" algn="l"/>
                <a:tab pos="1076325" algn="l"/>
                <a:tab pos="1438275" algn="l"/>
              </a:tabLst>
            </a:pPr>
            <a:r>
              <a:rPr lang="en-US" sz="2800" b="1" dirty="0" smtClean="0"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Angsana New" pitchFamily="18" charset="-34"/>
                <a:cs typeface="Angsana New" pitchFamily="18" charset="-34"/>
              </a:rPr>
              <a:t>Dynamic Systems Development Method (DSDM) </a:t>
            </a:r>
          </a:p>
          <a:p>
            <a:pPr marL="1174750" lvl="5" indent="0">
              <a:lnSpc>
                <a:spcPct val="125000"/>
              </a:lnSpc>
              <a:spcBef>
                <a:spcPts val="0"/>
              </a:spcBef>
              <a:buFontTx/>
              <a:buChar char="-"/>
              <a:tabLst>
                <a:tab pos="712788" algn="l"/>
                <a:tab pos="1076325" algn="l"/>
                <a:tab pos="1438275" algn="l"/>
              </a:tabLst>
            </a:pP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นิยามวงจรวนซ้ำ  </a:t>
            </a:r>
          </a:p>
          <a:p>
            <a:pPr marL="1631950" lvl="6" indent="0">
              <a:lnSpc>
                <a:spcPct val="125000"/>
              </a:lnSpc>
              <a:spcBef>
                <a:spcPts val="0"/>
              </a:spcBef>
              <a:buFontTx/>
              <a:buChar char="-"/>
              <a:tabLst>
                <a:tab pos="712788" algn="l"/>
                <a:tab pos="1076325" algn="l"/>
                <a:tab pos="1438275" algn="l"/>
              </a:tabLst>
            </a:pP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การวนซ้ำการจำลองเชิงหน้าที่ การวนซ้ำการออกแบบและการสร้าง และการอิน</a:t>
            </a:r>
            <a:r>
              <a:rPr lang="th-TH" sz="2800" b="1" dirty="0" err="1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พีลเม้นต์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</a:p>
          <a:p>
            <a:pPr marL="1631950" lvl="6" indent="0">
              <a:lnSpc>
                <a:spcPct val="125000"/>
              </a:lnSpc>
              <a:spcBef>
                <a:spcPts val="0"/>
              </a:spcBef>
              <a:buFontTx/>
              <a:buChar char="-"/>
              <a:tabLst>
                <a:tab pos="712788" algn="l"/>
                <a:tab pos="1076325" algn="l"/>
                <a:tab pos="1438275" algn="l"/>
              </a:tabLst>
            </a:pP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นำหน้าด้วยวงจรเพิ่มเติมสองกิจกรรม คือการศึกษาความเป็นไปได้ และการศึกษาด้านธุรกิจ</a:t>
            </a:r>
          </a:p>
          <a:p>
            <a:pPr marL="1631950" lvl="6" indent="0">
              <a:lnSpc>
                <a:spcPct val="125000"/>
              </a:lnSpc>
              <a:spcBef>
                <a:spcPts val="0"/>
              </a:spcBef>
              <a:buFontTx/>
              <a:buChar char="-"/>
              <a:tabLst>
                <a:tab pos="712788" algn="l"/>
                <a:tab pos="1076325" algn="l"/>
                <a:tab pos="1438275" algn="l"/>
              </a:tabLst>
            </a:pP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DSDM </a:t>
            </a:r>
            <a:r>
              <a:rPr lang="th-TH" sz="2800" b="1" dirty="0" smtClean="0">
                <a:solidFill>
                  <a:srgbClr val="002060"/>
                </a:solidFill>
                <a:latin typeface="Angsana New" pitchFamily="18" charset="-34"/>
                <a:cs typeface="Angsana New" pitchFamily="18" charset="-34"/>
              </a:rPr>
              <a:t>จัดตารางงานโดยใช้กล่องเวลา และแนะนำให้ทำงานเพียงแค่พอเท่าที่จำเป็นสำหรับแต่ละรุ่นของซอฟต์แวร์ เพื่อให้ความสะดวกแก่การเคลื่อนไปสู่รุ่นถัดไป</a:t>
            </a:r>
            <a:endParaRPr lang="en-US" sz="2800" b="1" dirty="0" smtClean="0">
              <a:solidFill>
                <a:srgbClr val="002060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69636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F7ECF41F-7C79-4989-B6FB-C16D5B2C792D}" type="slidenum">
              <a:rPr lang="en-US" sz="1400" smtClean="0"/>
              <a:pPr eaLnBrk="1" hangingPunct="1"/>
              <a:t>81</a:t>
            </a:fld>
            <a:endParaRPr lang="en-US" sz="1400" smtClean="0"/>
          </a:p>
        </p:txBody>
      </p:sp>
    </p:spTree>
    <p:extLst>
      <p:ext uri="{BB962C8B-B14F-4D97-AF65-F5344CB8AC3E}">
        <p14:creationId xmlns:p14="http://schemas.microsoft.com/office/powerpoint/2010/main" xmlns="" val="719819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564672"/>
          </a:xfrm>
        </p:spPr>
        <p:txBody>
          <a:bodyPr>
            <a:normAutofit fontScale="90000"/>
          </a:bodyPr>
          <a:lstStyle/>
          <a:p>
            <a:pPr marL="717550" lvl="4" indent="-717550">
              <a:lnSpc>
                <a:spcPct val="125000"/>
              </a:lnSpc>
              <a:spcBef>
                <a:spcPts val="0"/>
              </a:spcBef>
              <a:tabLst>
                <a:tab pos="1438275" algn="l"/>
              </a:tabLst>
            </a:pPr>
            <a:r>
              <a:rPr lang="th-TH" sz="40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สรุป</a:t>
            </a:r>
          </a:p>
        </p:txBody>
      </p:sp>
      <p:sp>
        <p:nvSpPr>
          <p:cNvPr id="20483" name="Rectangle 3"/>
          <p:cNvSpPr>
            <a:spLocks noGrp="1"/>
          </p:cNvSpPr>
          <p:nvPr>
            <p:ph type="body" idx="1"/>
          </p:nvPr>
        </p:nvSpPr>
        <p:spPr>
          <a:xfrm>
            <a:off x="0" y="1268760"/>
            <a:ext cx="9144000" cy="5229225"/>
          </a:xfrm>
        </p:spPr>
        <p:txBody>
          <a:bodyPr/>
          <a:lstStyle/>
          <a:p>
            <a:pPr marL="717550" lvl="4" indent="0">
              <a:lnSpc>
                <a:spcPct val="125000"/>
              </a:lnSpc>
              <a:spcBef>
                <a:spcPts val="0"/>
              </a:spcBef>
              <a:buFontTx/>
              <a:buChar char="-"/>
              <a:tabLst>
                <a:tab pos="712788" algn="l"/>
                <a:tab pos="1076325" algn="l"/>
                <a:tab pos="1438275" algn="l"/>
              </a:tabLst>
            </a:pPr>
            <a:r>
              <a:rPr lang="en-US" sz="2800" b="1" dirty="0" smtClean="0"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Angsana New" pitchFamily="18" charset="-34"/>
                <a:cs typeface="Angsana New" pitchFamily="18" charset="-34"/>
              </a:rPr>
              <a:t>Scrum (</a:t>
            </a:r>
            <a:r>
              <a:rPr lang="th-TH" sz="2800" b="1" dirty="0" err="1" smtClean="0">
                <a:solidFill>
                  <a:schemeClr val="accent6">
                    <a:lumMod val="50000"/>
                  </a:schemeClr>
                </a:solidFill>
                <a:latin typeface="Angsana New" pitchFamily="18" charset="-34"/>
                <a:cs typeface="Angsana New" pitchFamily="18" charset="-34"/>
              </a:rPr>
              <a:t>สครัม</a:t>
            </a:r>
            <a:r>
              <a:rPr lang="th-TH" sz="2800" b="1" dirty="0" smtClean="0">
                <a:solidFill>
                  <a:schemeClr val="accent6">
                    <a:lumMod val="50000"/>
                  </a:schemeClr>
                </a:solidFill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marL="1174750" lvl="5" indent="0">
              <a:lnSpc>
                <a:spcPct val="125000"/>
              </a:lnSpc>
              <a:spcBef>
                <a:spcPts val="0"/>
              </a:spcBef>
              <a:buFontTx/>
              <a:buChar char="-"/>
              <a:tabLst>
                <a:tab pos="712788" algn="l"/>
                <a:tab pos="1076325" algn="l"/>
                <a:tab pos="1438275" algn="l"/>
              </a:tabLst>
            </a:pPr>
            <a:r>
              <a:rPr lang="th-TH" sz="2800" b="1" dirty="0" smtClean="0">
                <a:latin typeface="Angsana New" pitchFamily="18" charset="-34"/>
                <a:cs typeface="Angsana New" pitchFamily="18" charset="-34"/>
              </a:rPr>
              <a:t> เน้นการใช้ชุดแบบรูปกระบวนการซอฟต์แวร์ที่ได้ผลมาแล้ว สำหรับโครงการที่มีเวลาจำกัด มีการเปลี่ยนแปลงความต้องการ และมีความสำคัญยิ่งยวดทางธุรกิจ</a:t>
            </a:r>
          </a:p>
          <a:p>
            <a:pPr marL="717550" lvl="4" indent="0">
              <a:lnSpc>
                <a:spcPct val="125000"/>
              </a:lnSpc>
              <a:spcBef>
                <a:spcPts val="0"/>
              </a:spcBef>
              <a:buFontTx/>
              <a:buChar char="-"/>
              <a:tabLst>
                <a:tab pos="712788" algn="l"/>
                <a:tab pos="1076325" algn="l"/>
                <a:tab pos="1438275" algn="l"/>
              </a:tabLst>
            </a:pPr>
            <a:r>
              <a:rPr lang="en-US" sz="2800" b="1" dirty="0" smtClean="0"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Angsana New" pitchFamily="18" charset="-34"/>
                <a:cs typeface="Angsana New" pitchFamily="18" charset="-34"/>
              </a:rPr>
              <a:t>Crystal (</a:t>
            </a:r>
            <a:r>
              <a:rPr lang="th-TH" sz="2800" b="1" dirty="0" smtClean="0">
                <a:solidFill>
                  <a:schemeClr val="accent6">
                    <a:lumMod val="50000"/>
                  </a:schemeClr>
                </a:solidFill>
                <a:latin typeface="Angsana New" pitchFamily="18" charset="-34"/>
                <a:cs typeface="Angsana New" pitchFamily="18" charset="-34"/>
              </a:rPr>
              <a:t>คริสตัล)</a:t>
            </a:r>
          </a:p>
          <a:p>
            <a:pPr marL="1174750" lvl="5" indent="0">
              <a:lnSpc>
                <a:spcPct val="125000"/>
              </a:lnSpc>
              <a:spcBef>
                <a:spcPts val="0"/>
              </a:spcBef>
              <a:buFontTx/>
              <a:buChar char="-"/>
              <a:tabLst>
                <a:tab pos="712788" algn="l"/>
                <a:tab pos="1076325" algn="l"/>
                <a:tab pos="1438275" algn="l"/>
              </a:tabLst>
            </a:pPr>
            <a:r>
              <a:rPr lang="th-TH" sz="2800" b="1" dirty="0" smtClean="0">
                <a:latin typeface="Angsana New" pitchFamily="18" charset="-34"/>
                <a:cs typeface="Angsana New" pitchFamily="18" charset="-34"/>
              </a:rPr>
              <a:t> เป็นกลุ่มครอบครัวของแบบจำลองกระบวนการ </a:t>
            </a:r>
            <a:r>
              <a:rPr lang="en-US" sz="2800" b="1" dirty="0" smtClean="0">
                <a:latin typeface="Angsana New" pitchFamily="18" charset="-34"/>
                <a:cs typeface="Angsana New" pitchFamily="18" charset="-34"/>
              </a:rPr>
              <a:t>Agile </a:t>
            </a:r>
            <a:r>
              <a:rPr lang="th-TH" sz="2800" b="1" dirty="0" smtClean="0">
                <a:latin typeface="Angsana New" pitchFamily="18" charset="-34"/>
                <a:cs typeface="Angsana New" pitchFamily="18" charset="-34"/>
              </a:rPr>
              <a:t>ที่สามารถปรับตัวเข้ากัน ลักษณะเฉพาะตัวโครงการต่าง ๆ </a:t>
            </a:r>
          </a:p>
          <a:p>
            <a:pPr marL="1174750" lvl="5" indent="0">
              <a:lnSpc>
                <a:spcPct val="125000"/>
              </a:lnSpc>
              <a:spcBef>
                <a:spcPts val="0"/>
              </a:spcBef>
              <a:buFontTx/>
              <a:buChar char="-"/>
              <a:tabLst>
                <a:tab pos="712788" algn="l"/>
                <a:tab pos="1076325" algn="l"/>
                <a:tab pos="1438275" algn="l"/>
              </a:tabLst>
            </a:pPr>
            <a:r>
              <a:rPr lang="th-TH" sz="2800" b="1" dirty="0" smtClean="0">
                <a:latin typeface="Angsana New" pitchFamily="18" charset="-34"/>
                <a:cs typeface="Angsana New" pitchFamily="18" charset="-34"/>
              </a:rPr>
              <a:t> คริสตัลใช้กลยุทธ์การทำวนซ้ำ แต่ปรับความเข้มข้นของกระบวนการ ให้รองรับโครงการที่มีขนาดและความซับซ้อนระดับต่าง ๆ กัน</a:t>
            </a:r>
            <a:endParaRPr lang="en-US" sz="2800" b="1" dirty="0" smtClean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69636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F7ECF41F-7C79-4989-B6FB-C16D5B2C792D}" type="slidenum">
              <a:rPr lang="en-US" sz="1400" smtClean="0"/>
              <a:pPr eaLnBrk="1" hangingPunct="1"/>
              <a:t>82</a:t>
            </a:fld>
            <a:endParaRPr lang="en-US" sz="1400" smtClean="0"/>
          </a:p>
        </p:txBody>
      </p:sp>
    </p:spTree>
    <p:extLst>
      <p:ext uri="{BB962C8B-B14F-4D97-AF65-F5344CB8AC3E}">
        <p14:creationId xmlns:p14="http://schemas.microsoft.com/office/powerpoint/2010/main" xmlns="" val="719819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636680"/>
          </a:xfrm>
        </p:spPr>
        <p:txBody>
          <a:bodyPr>
            <a:normAutofit fontScale="90000"/>
          </a:bodyPr>
          <a:lstStyle/>
          <a:p>
            <a:pPr marL="717550" lvl="4" indent="-717550">
              <a:lnSpc>
                <a:spcPct val="125000"/>
              </a:lnSpc>
              <a:spcBef>
                <a:spcPts val="0"/>
              </a:spcBef>
              <a:tabLst>
                <a:tab pos="1438275" algn="l"/>
              </a:tabLst>
            </a:pPr>
            <a:r>
              <a:rPr lang="th-TH" sz="4000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สรุป</a:t>
            </a:r>
          </a:p>
        </p:txBody>
      </p:sp>
      <p:sp>
        <p:nvSpPr>
          <p:cNvPr id="20483" name="Rectangle 3"/>
          <p:cNvSpPr>
            <a:spLocks noGrp="1"/>
          </p:cNvSpPr>
          <p:nvPr>
            <p:ph type="body" idx="1"/>
          </p:nvPr>
        </p:nvSpPr>
        <p:spPr>
          <a:xfrm>
            <a:off x="0" y="1124744"/>
            <a:ext cx="9144000" cy="5229225"/>
          </a:xfrm>
        </p:spPr>
        <p:txBody>
          <a:bodyPr/>
          <a:lstStyle/>
          <a:p>
            <a:pPr marL="717550" lvl="4" indent="0">
              <a:lnSpc>
                <a:spcPct val="125000"/>
              </a:lnSpc>
              <a:spcBef>
                <a:spcPts val="0"/>
              </a:spcBef>
              <a:buFontTx/>
              <a:buChar char="-"/>
              <a:tabLst>
                <a:tab pos="712788" algn="l"/>
                <a:tab pos="1076325" algn="l"/>
                <a:tab pos="1438275" algn="l"/>
              </a:tabLst>
            </a:pPr>
            <a:r>
              <a:rPr lang="th-TH" sz="2800" b="1" dirty="0" smtClean="0"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Angsana New" pitchFamily="18" charset="-34"/>
                <a:cs typeface="Angsana New" pitchFamily="18" charset="-34"/>
              </a:rPr>
              <a:t>Feature Driven Development (FDD)</a:t>
            </a:r>
          </a:p>
          <a:p>
            <a:pPr marL="717550" lvl="4" indent="0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076325" algn="l"/>
                <a:tab pos="1438275" algn="l"/>
              </a:tabLst>
            </a:pPr>
            <a:r>
              <a:rPr lang="th-TH" sz="2800" b="1" dirty="0" smtClean="0"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-  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เป็นวิธี 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Agile 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ที่ค่อนข้างเป็นทางการกว่าวิธีการอื่น ๆ 	</a:t>
            </a:r>
          </a:p>
          <a:p>
            <a:pPr marL="717550" lvl="4" indent="0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076325" algn="l"/>
                <a:tab pos="1438275" algn="l"/>
              </a:tabLst>
            </a:pP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-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 แต่ยังคงความคล่องตัว </a:t>
            </a:r>
          </a:p>
          <a:p>
            <a:pPr marL="1079500" lvl="5" indent="0">
              <a:lnSpc>
                <a:spcPct val="125000"/>
              </a:lnSpc>
              <a:spcBef>
                <a:spcPts val="0"/>
              </a:spcBef>
              <a:buFontTx/>
              <a:buChar char="-"/>
              <a:tabLst>
                <a:tab pos="712788" algn="l"/>
                <a:tab pos="1076325" algn="l"/>
                <a:tab pos="1438275" algn="l"/>
              </a:tabLst>
            </a:pP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 เน้นความสนใจของทีมพัฒนาไปที่คุณลักษณะของซอฟต์แวร์ ที่นิยามไว้เป็นหน้าที่การทำงานอันมีคุณค่าแก่ลูกค้า ที่สามารถอินพลี</a:t>
            </a:r>
            <a:r>
              <a:rPr lang="th-TH" sz="2400" b="1" dirty="0" err="1" smtClean="0">
                <a:latin typeface="Angsana New" pitchFamily="18" charset="-34"/>
                <a:cs typeface="Angsana New" pitchFamily="18" charset="-34"/>
              </a:rPr>
              <a:t>เม้นต์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ให้เสร็จได้ภายในเวลาสองสัปดาห์หรือน้อยกว่า</a:t>
            </a:r>
          </a:p>
          <a:p>
            <a:pPr marL="1076325" lvl="5" indent="0">
              <a:lnSpc>
                <a:spcPct val="125000"/>
              </a:lnSpc>
              <a:spcBef>
                <a:spcPts val="0"/>
              </a:spcBef>
              <a:buFontTx/>
              <a:buChar char="-"/>
              <a:tabLst>
                <a:tab pos="712788" algn="l"/>
                <a:tab pos="1076325" algn="l"/>
                <a:tab pos="1438275" algn="l"/>
              </a:tabLst>
            </a:pP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 FDD 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ให้ความสำคัญแก่การบริหารโครงการมากว่าวิธีอื่น ๆ</a:t>
            </a:r>
          </a:p>
          <a:p>
            <a:pPr marL="717550" lvl="4" indent="0">
              <a:lnSpc>
                <a:spcPct val="125000"/>
              </a:lnSpc>
              <a:spcBef>
                <a:spcPts val="0"/>
              </a:spcBef>
              <a:buFontTx/>
              <a:buChar char="-"/>
              <a:tabLst>
                <a:tab pos="712788" algn="l"/>
                <a:tab pos="1076325" algn="l"/>
                <a:tab pos="1438275" algn="l"/>
              </a:tabLst>
            </a:pPr>
            <a:r>
              <a:rPr lang="th-TH" sz="2800" b="1" dirty="0" smtClean="0"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Angsana New" pitchFamily="18" charset="-34"/>
                <a:cs typeface="Angsana New" pitchFamily="18" charset="-34"/>
              </a:rPr>
              <a:t>Agile Modeling (AM)</a:t>
            </a:r>
          </a:p>
          <a:p>
            <a:pPr marL="1174750" lvl="5" indent="0">
              <a:lnSpc>
                <a:spcPct val="125000"/>
              </a:lnSpc>
              <a:spcBef>
                <a:spcPts val="0"/>
              </a:spcBef>
              <a:buFontTx/>
              <a:buChar char="-"/>
              <a:tabLst>
                <a:tab pos="712788" algn="l"/>
                <a:tab pos="1076325" algn="l"/>
                <a:tab pos="1438275" algn="l"/>
              </a:tabLst>
            </a:pPr>
            <a:r>
              <a:rPr lang="en-US" sz="2400" b="1" dirty="0" smtClean="0">
                <a:latin typeface="Angsana New" pitchFamily="18" charset="-34"/>
                <a:cs typeface="Angsana New" pitchFamily="18" charset="-34"/>
              </a:rPr>
              <a:t>  </a:t>
            </a: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แบบจำลองจำเป็นสำหรับทุกระบบ</a:t>
            </a:r>
          </a:p>
          <a:p>
            <a:pPr marL="1174750" lvl="5" indent="0">
              <a:lnSpc>
                <a:spcPct val="125000"/>
              </a:lnSpc>
              <a:spcBef>
                <a:spcPts val="0"/>
              </a:spcBef>
              <a:buFontTx/>
              <a:buChar char="-"/>
              <a:tabLst>
                <a:tab pos="712788" algn="l"/>
                <a:tab pos="1076325" algn="l"/>
                <a:tab pos="1438275" algn="l"/>
              </a:tabLst>
            </a:pPr>
            <a:r>
              <a:rPr lang="th-TH" sz="2400" b="1" dirty="0" smtClean="0">
                <a:latin typeface="Angsana New" pitchFamily="18" charset="-34"/>
                <a:cs typeface="Angsana New" pitchFamily="18" charset="-34"/>
              </a:rPr>
              <a:t> แต่ขนาด ประเภท และความซับซ้อนของแบบจำลอง ต้องปรับเข้ากับซอฟต์แวร์ที่จะสร้าง</a:t>
            </a:r>
            <a:endParaRPr lang="en-US" sz="2400" b="1" dirty="0" smtClean="0">
              <a:latin typeface="Angsana New" pitchFamily="18" charset="-34"/>
              <a:cs typeface="Angsana New" pitchFamily="18" charset="-34"/>
            </a:endParaRPr>
          </a:p>
          <a:p>
            <a:pPr marL="717550" lvl="4" indent="0">
              <a:lnSpc>
                <a:spcPct val="125000"/>
              </a:lnSpc>
              <a:spcBef>
                <a:spcPts val="0"/>
              </a:spcBef>
              <a:buFontTx/>
              <a:buChar char="-"/>
              <a:tabLst>
                <a:tab pos="712788" algn="l"/>
                <a:tab pos="1076325" algn="l"/>
                <a:tab pos="1438275" algn="l"/>
              </a:tabLst>
            </a:pPr>
            <a:endParaRPr lang="en-US" sz="2800" b="1" dirty="0" smtClean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69636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F7ECF41F-7C79-4989-B6FB-C16D5B2C792D}" type="slidenum">
              <a:rPr lang="en-US" sz="1400" smtClean="0"/>
              <a:pPr eaLnBrk="1" hangingPunct="1"/>
              <a:t>83</a:t>
            </a:fld>
            <a:endParaRPr lang="en-US" sz="1400" smtClean="0"/>
          </a:p>
        </p:txBody>
      </p:sp>
    </p:spTree>
    <p:extLst>
      <p:ext uri="{BB962C8B-B14F-4D97-AF65-F5344CB8AC3E}">
        <p14:creationId xmlns:p14="http://schemas.microsoft.com/office/powerpoint/2010/main" xmlns="" val="719819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492664"/>
          </a:xfrm>
        </p:spPr>
        <p:txBody>
          <a:bodyPr>
            <a:normAutofit fontScale="90000"/>
          </a:bodyPr>
          <a:lstStyle/>
          <a:p>
            <a:pPr marL="717550" lvl="4" indent="-717550">
              <a:lnSpc>
                <a:spcPct val="125000"/>
              </a:lnSpc>
              <a:spcBef>
                <a:spcPts val="0"/>
              </a:spcBef>
              <a:tabLst>
                <a:tab pos="1438275" algn="l"/>
              </a:tabLst>
            </a:pPr>
            <a:r>
              <a:rPr lang="th-TH" sz="40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สรุป</a:t>
            </a:r>
          </a:p>
        </p:txBody>
      </p:sp>
      <p:sp>
        <p:nvSpPr>
          <p:cNvPr id="20483" name="Rectangle 3"/>
          <p:cNvSpPr>
            <a:spLocks noGrp="1"/>
          </p:cNvSpPr>
          <p:nvPr>
            <p:ph type="body" idx="1"/>
          </p:nvPr>
        </p:nvSpPr>
        <p:spPr>
          <a:xfrm>
            <a:off x="-180528" y="1124744"/>
            <a:ext cx="9144000" cy="5229225"/>
          </a:xfrm>
        </p:spPr>
        <p:txBody>
          <a:bodyPr/>
          <a:lstStyle/>
          <a:p>
            <a:pPr marL="717550" lvl="4" indent="0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076325" algn="l"/>
                <a:tab pos="1438275" algn="l"/>
              </a:tabLst>
            </a:pPr>
            <a:r>
              <a:rPr lang="th-TH" sz="2800" b="1" dirty="0" smtClean="0"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2800" b="1" dirty="0" smtClean="0">
                <a:latin typeface="Angsana New" pitchFamily="18" charset="-34"/>
                <a:cs typeface="Angsana New" pitchFamily="18" charset="-34"/>
              </a:rPr>
              <a:t>-  </a:t>
            </a:r>
            <a:r>
              <a:rPr lang="th-TH" sz="2800" b="1" dirty="0" smtClean="0">
                <a:latin typeface="Angsana New" pitchFamily="18" charset="-34"/>
                <a:cs typeface="Angsana New" pitchFamily="18" charset="-34"/>
              </a:rPr>
              <a:t>การผลิตซอฟต์แวร์จำเป็นต้องดำเนินการในรูปแบบของ </a:t>
            </a:r>
            <a:r>
              <a:rPr lang="th-TH" sz="2800" b="1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กระบวนการ (</a:t>
            </a:r>
            <a:r>
              <a:rPr lang="en-US" sz="2800" b="1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Process</a:t>
            </a:r>
            <a:r>
              <a:rPr lang="th-TH" sz="2800" b="1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) </a:t>
            </a:r>
            <a:endParaRPr lang="en-US" sz="2800" b="1" dirty="0">
              <a:solidFill>
                <a:srgbClr val="FF0000"/>
              </a:solidFill>
              <a:latin typeface="Angsana New" pitchFamily="18" charset="-34"/>
              <a:cs typeface="Angsana New" pitchFamily="18" charset="-34"/>
            </a:endParaRPr>
          </a:p>
          <a:p>
            <a:pPr marL="717550" lvl="4" indent="0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076325" algn="l"/>
                <a:tab pos="1438275" algn="l"/>
              </a:tabLst>
            </a:pPr>
            <a:r>
              <a:rPr lang="en-US" sz="2800" b="1" dirty="0" smtClean="0">
                <a:latin typeface="Angsana New" pitchFamily="18" charset="-34"/>
                <a:cs typeface="Angsana New" pitchFamily="18" charset="-34"/>
              </a:rPr>
              <a:t>	-  </a:t>
            </a:r>
            <a:r>
              <a:rPr lang="th-TH" sz="2800" b="1" dirty="0" smtClean="0">
                <a:latin typeface="Angsana New" pitchFamily="18" charset="-34"/>
                <a:cs typeface="Angsana New" pitchFamily="18" charset="-34"/>
              </a:rPr>
              <a:t>กระบวนการที่ประกอบไปด้วยกลุ่มกิจกรรมที่สัมพันธ์กันในการผลิตซอฟต์แวร์ให้ได้คุณภาพ เรียกว่า </a:t>
            </a:r>
            <a:r>
              <a:rPr lang="en-US" sz="2800" b="1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Software Process </a:t>
            </a:r>
            <a:r>
              <a:rPr lang="th-TH" sz="2800" b="1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หรือ </a:t>
            </a:r>
            <a:r>
              <a:rPr lang="en-US" sz="2800" b="1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Software Development Process </a:t>
            </a:r>
          </a:p>
          <a:p>
            <a:pPr marL="717550" lvl="4" indent="0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076325" algn="l"/>
                <a:tab pos="1438275" algn="l"/>
              </a:tabLst>
            </a:pPr>
            <a:r>
              <a:rPr lang="en-US" sz="2800" b="1" dirty="0"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2800" b="1" dirty="0" smtClean="0">
                <a:latin typeface="Angsana New" pitchFamily="18" charset="-34"/>
                <a:cs typeface="Angsana New" pitchFamily="18" charset="-34"/>
              </a:rPr>
              <a:t>-  </a:t>
            </a:r>
            <a:r>
              <a:rPr lang="th-TH" sz="2800" b="1" dirty="0" smtClean="0">
                <a:latin typeface="Angsana New" pitchFamily="18" charset="-34"/>
                <a:cs typeface="Angsana New" pitchFamily="18" charset="-34"/>
              </a:rPr>
              <a:t>เพื่อให้ผลิตภัณฑ์ซอฟต์แวร์มีคุณภาพ ต้องนำหลักการวิศวกรรมซอฟต์แวร์เข้ามาดูแลกระบวนการผลิตซอฟต์แวร์</a:t>
            </a:r>
          </a:p>
          <a:p>
            <a:pPr marL="717550" lvl="4" indent="0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076325" algn="l"/>
                <a:tab pos="1438275" algn="l"/>
              </a:tabLst>
            </a:pPr>
            <a:r>
              <a:rPr lang="th-TH" sz="2800" b="1" dirty="0"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2800" b="1" dirty="0" smtClean="0">
                <a:latin typeface="Angsana New" pitchFamily="18" charset="-34"/>
                <a:cs typeface="Angsana New" pitchFamily="18" charset="-34"/>
              </a:rPr>
              <a:t>-  </a:t>
            </a:r>
            <a:r>
              <a:rPr lang="th-TH" sz="2800" b="1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กระบวนการวิศวกรรมซอฟต์แวร์ </a:t>
            </a:r>
            <a:r>
              <a:rPr lang="en-US" sz="2800" b="1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(Software Engineering Process) </a:t>
            </a:r>
            <a:r>
              <a:rPr lang="th-TH" sz="2800" b="1" dirty="0" smtClean="0">
                <a:latin typeface="Angsana New" pitchFamily="18" charset="-34"/>
                <a:cs typeface="Angsana New" pitchFamily="18" charset="-34"/>
              </a:rPr>
              <a:t>มีกระบวนการผลิตซอฟต์แวร์เป็นพื้นฐานสำคัญ</a:t>
            </a:r>
          </a:p>
          <a:p>
            <a:pPr marL="717550" lvl="4" indent="0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076325" algn="l"/>
                <a:tab pos="1438275" algn="l"/>
              </a:tabLst>
            </a:pPr>
            <a:r>
              <a:rPr lang="th-TH" sz="2800" b="1" dirty="0"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2800" b="1" dirty="0" smtClean="0">
                <a:latin typeface="Angsana New" pitchFamily="18" charset="-34"/>
                <a:cs typeface="Angsana New" pitchFamily="18" charset="-34"/>
              </a:rPr>
              <a:t>-  </a:t>
            </a:r>
            <a:r>
              <a:rPr lang="th-TH" sz="2800" b="1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แบบจำลองกระบวนการผลิตซอฟต์แวร์ (</a:t>
            </a:r>
            <a:r>
              <a:rPr lang="en-US" sz="2800" b="1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Software Process Model</a:t>
            </a:r>
            <a:r>
              <a:rPr lang="th-TH" sz="2800" b="1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) </a:t>
            </a:r>
            <a:r>
              <a:rPr lang="th-TH" sz="2800" b="1" dirty="0" smtClean="0">
                <a:latin typeface="Angsana New" pitchFamily="18" charset="-34"/>
                <a:cs typeface="Angsana New" pitchFamily="18" charset="-34"/>
              </a:rPr>
              <a:t>เป็นสิ่งที่ช่วยให้เห็นภาพของการกระบวนการผลิตซอฟต์แวร์ได้ชัดเจนที่สุด</a:t>
            </a:r>
            <a:endParaRPr lang="en-US" sz="2800" b="1" dirty="0" smtClean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69636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F7ECF41F-7C79-4989-B6FB-C16D5B2C792D}" type="slidenum">
              <a:rPr lang="en-US" sz="1400" smtClean="0"/>
              <a:pPr eaLnBrk="1" hangingPunct="1"/>
              <a:t>84</a:t>
            </a:fld>
            <a:endParaRPr lang="en-US" sz="1400" smtClean="0"/>
          </a:p>
        </p:txBody>
      </p:sp>
    </p:spTree>
    <p:extLst>
      <p:ext uri="{BB962C8B-B14F-4D97-AF65-F5344CB8AC3E}">
        <p14:creationId xmlns:p14="http://schemas.microsoft.com/office/powerpoint/2010/main" xmlns="" val="719819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636680"/>
          </a:xfrm>
        </p:spPr>
        <p:txBody>
          <a:bodyPr>
            <a:normAutofit fontScale="90000"/>
          </a:bodyPr>
          <a:lstStyle/>
          <a:p>
            <a:pPr marL="717550" lvl="4" indent="-717550">
              <a:lnSpc>
                <a:spcPct val="125000"/>
              </a:lnSpc>
              <a:spcBef>
                <a:spcPts val="0"/>
              </a:spcBef>
              <a:tabLst>
                <a:tab pos="1438275" algn="l"/>
              </a:tabLst>
            </a:pPr>
            <a:r>
              <a:rPr lang="th-TH" sz="4000" b="1" dirty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สรุป</a:t>
            </a:r>
          </a:p>
        </p:txBody>
      </p:sp>
      <p:sp>
        <p:nvSpPr>
          <p:cNvPr id="20483" name="Rectangle 3"/>
          <p:cNvSpPr>
            <a:spLocks noGrp="1"/>
          </p:cNvSpPr>
          <p:nvPr>
            <p:ph type="body" idx="1"/>
          </p:nvPr>
        </p:nvSpPr>
        <p:spPr>
          <a:xfrm>
            <a:off x="0" y="1628775"/>
            <a:ext cx="9144000" cy="5229225"/>
          </a:xfrm>
        </p:spPr>
        <p:txBody>
          <a:bodyPr/>
          <a:lstStyle/>
          <a:p>
            <a:pPr marL="717550" lvl="4" indent="0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076325" algn="l"/>
                <a:tab pos="1438275" algn="l"/>
              </a:tabLst>
            </a:pPr>
            <a:r>
              <a:rPr lang="th-TH" sz="2800" b="1" dirty="0" smtClean="0"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2800" b="1" dirty="0" smtClean="0">
                <a:latin typeface="Angsana New" pitchFamily="18" charset="-34"/>
                <a:cs typeface="Angsana New" pitchFamily="18" charset="-34"/>
              </a:rPr>
              <a:t>-  </a:t>
            </a:r>
            <a:r>
              <a:rPr lang="th-TH" sz="2800" b="1" dirty="0" smtClean="0">
                <a:latin typeface="Angsana New" pitchFamily="18" charset="-34"/>
                <a:cs typeface="Angsana New" pitchFamily="18" charset="-34"/>
              </a:rPr>
              <a:t>สิ่งที่เป็นหน้าที่สำคัญของวิศวกรซอฟต์แวร์ คือ </a:t>
            </a:r>
            <a:r>
              <a:rPr lang="th-TH" sz="2800" b="1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การปรับปรุงกระบวนการผลิต (</a:t>
            </a:r>
            <a:r>
              <a:rPr lang="en-US" sz="2800" b="1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Process Improvement</a:t>
            </a:r>
            <a:r>
              <a:rPr lang="th-TH" sz="2800" b="1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) </a:t>
            </a:r>
            <a:r>
              <a:rPr lang="th-TH" sz="2800" b="1" dirty="0" smtClean="0">
                <a:latin typeface="Angsana New" pitchFamily="18" charset="-34"/>
                <a:cs typeface="Angsana New" pitchFamily="18" charset="-34"/>
              </a:rPr>
              <a:t>เพื่อตอบสนองต่อแนวคิดประสิทธิภาพของกระบวนการ</a:t>
            </a:r>
          </a:p>
          <a:p>
            <a:pPr marL="717550" lvl="4" indent="0">
              <a:lnSpc>
                <a:spcPct val="125000"/>
              </a:lnSpc>
              <a:spcBef>
                <a:spcPts val="0"/>
              </a:spcBef>
              <a:buNone/>
              <a:tabLst>
                <a:tab pos="712788" algn="l"/>
                <a:tab pos="1076325" algn="l"/>
                <a:tab pos="1438275" algn="l"/>
              </a:tabLst>
            </a:pPr>
            <a:r>
              <a:rPr lang="th-TH" sz="2800" b="1" dirty="0">
                <a:latin typeface="Angsana New" pitchFamily="18" charset="-34"/>
                <a:cs typeface="Angsana New" pitchFamily="18" charset="-34"/>
              </a:rPr>
              <a:t>	</a:t>
            </a:r>
            <a:r>
              <a:rPr lang="en-US" sz="2800" b="1" dirty="0" smtClean="0">
                <a:latin typeface="Angsana New" pitchFamily="18" charset="-34"/>
                <a:cs typeface="Angsana New" pitchFamily="18" charset="-34"/>
              </a:rPr>
              <a:t>-  </a:t>
            </a:r>
            <a:r>
              <a:rPr lang="th-TH" sz="2800" b="1" dirty="0" smtClean="0">
                <a:latin typeface="Angsana New" pitchFamily="18" charset="-34"/>
                <a:cs typeface="Angsana New" pitchFamily="18" charset="-34"/>
              </a:rPr>
              <a:t>สถาบันวิศวกรรมแห่งสหรัฐอเมริกา (</a:t>
            </a:r>
            <a:r>
              <a:rPr lang="en-US" sz="2800" b="1" dirty="0" smtClean="0">
                <a:latin typeface="Angsana New" pitchFamily="18" charset="-34"/>
                <a:cs typeface="Angsana New" pitchFamily="18" charset="-34"/>
              </a:rPr>
              <a:t>SEI</a:t>
            </a:r>
            <a:r>
              <a:rPr lang="th-TH" sz="2800" b="1" dirty="0" smtClean="0">
                <a:latin typeface="Angsana New" pitchFamily="18" charset="-34"/>
                <a:cs typeface="Angsana New" pitchFamily="18" charset="-34"/>
              </a:rPr>
              <a:t>) ได้พัฒนา </a:t>
            </a:r>
            <a:r>
              <a:rPr lang="th-TH" sz="2800" b="1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แบบจำลองวุฒิภาวะความสามารถ (</a:t>
            </a:r>
            <a:r>
              <a:rPr lang="en-US" sz="2800" b="1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Capability Maturity Model : CMM</a:t>
            </a:r>
            <a:r>
              <a:rPr lang="th-TH" sz="2800" b="1" dirty="0" smtClean="0">
                <a:solidFill>
                  <a:srgbClr val="FF0000"/>
                </a:solidFill>
                <a:latin typeface="Angsana New" pitchFamily="18" charset="-34"/>
                <a:cs typeface="Angsana New" pitchFamily="18" charset="-34"/>
              </a:rPr>
              <a:t>) </a:t>
            </a:r>
            <a:r>
              <a:rPr lang="th-TH" sz="2800" b="1" dirty="0" smtClean="0">
                <a:latin typeface="Angsana New" pitchFamily="18" charset="-34"/>
                <a:cs typeface="Angsana New" pitchFamily="18" charset="-34"/>
              </a:rPr>
              <a:t>เพื่อใช้วัดระดับวุฒิภาวะความสามารถของกระบวนการผลิตของแต่ละองค์กร เพื่อปรับปรุงไปสู่วุฒิภาวะในระดับสูงขึ้น</a:t>
            </a:r>
            <a:endParaRPr lang="en-US" sz="2800" b="1" dirty="0" smtClean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69636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F7ECF41F-7C79-4989-B6FB-C16D5B2C792D}" type="slidenum">
              <a:rPr lang="en-US" sz="1400" smtClean="0"/>
              <a:pPr eaLnBrk="1" hangingPunct="1"/>
              <a:t>85</a:t>
            </a:fld>
            <a:endParaRPr lang="en-US" sz="1400" smtClean="0"/>
          </a:p>
        </p:txBody>
      </p:sp>
    </p:spTree>
    <p:extLst>
      <p:ext uri="{BB962C8B-B14F-4D97-AF65-F5344CB8AC3E}">
        <p14:creationId xmlns:p14="http://schemas.microsoft.com/office/powerpoint/2010/main" xmlns="" val="824171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Adapted Waterfall model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026" name="Picture 2" descr="http://tccom.lannapoly.ac.th/tc53/Ebook/se/images/w0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052736"/>
            <a:ext cx="7037803" cy="3384376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611560" y="4542076"/>
            <a:ext cx="788953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2060"/>
                </a:solidFill>
              </a:rPr>
              <a:t>SDLC </a:t>
            </a:r>
            <a:r>
              <a:rPr lang="th-TH" sz="2800" dirty="0" smtClean="0">
                <a:solidFill>
                  <a:srgbClr val="002060"/>
                </a:solidFill>
              </a:rPr>
              <a:t>แบบ </a:t>
            </a:r>
            <a:r>
              <a:rPr lang="en-US" sz="2800" dirty="0" smtClean="0">
                <a:solidFill>
                  <a:srgbClr val="002060"/>
                </a:solidFill>
              </a:rPr>
              <a:t>Adapted </a:t>
            </a:r>
            <a:r>
              <a:rPr lang="en-US" sz="2800" dirty="0" smtClean="0">
                <a:solidFill>
                  <a:srgbClr val="002060"/>
                </a:solidFill>
              </a:rPr>
              <a:t>Waterfall </a:t>
            </a:r>
            <a:r>
              <a:rPr lang="th-TH" sz="2800" dirty="0" smtClean="0">
                <a:solidFill>
                  <a:srgbClr val="002060"/>
                </a:solidFill>
              </a:rPr>
              <a:t>เป็นรูปแบบในการพัฒนาระบบงานที่ปรับปรุงมาจากแบบ </a:t>
            </a:r>
            <a:r>
              <a:rPr lang="en-US" sz="2800" dirty="0" smtClean="0">
                <a:solidFill>
                  <a:srgbClr val="002060"/>
                </a:solidFill>
              </a:rPr>
              <a:t>waterfall </a:t>
            </a:r>
            <a:r>
              <a:rPr lang="th-TH" sz="2800" dirty="0" smtClean="0">
                <a:solidFill>
                  <a:srgbClr val="002060"/>
                </a:solidFill>
              </a:rPr>
              <a:t>โดยในแต่ละขั้นตอนเมื่อ</a:t>
            </a:r>
            <a:br>
              <a:rPr lang="th-TH" sz="2800" dirty="0" smtClean="0">
                <a:solidFill>
                  <a:srgbClr val="002060"/>
                </a:solidFill>
              </a:rPr>
            </a:br>
            <a:r>
              <a:rPr lang="th-TH" sz="2800" dirty="0" smtClean="0">
                <a:solidFill>
                  <a:srgbClr val="002060"/>
                </a:solidFill>
              </a:rPr>
              <a:t>ดำเนินงานอยู่ สามารถย้อนกลับมายังขั้นตอนก่อนหน้าเพื่อแก้ไขข้อผิดพลาดหรือสามารถย้อนกลับข้ามขั้น โดยไม่จำเป็นต้อง</a:t>
            </a:r>
            <a:r>
              <a:rPr lang="th-TH" sz="2800" dirty="0" smtClean="0">
                <a:solidFill>
                  <a:srgbClr val="002060"/>
                </a:solidFill>
              </a:rPr>
              <a:t>เป็นขั้นตอน</a:t>
            </a:r>
            <a:r>
              <a:rPr lang="th-TH" sz="2800" dirty="0" smtClean="0">
                <a:solidFill>
                  <a:srgbClr val="002060"/>
                </a:solidFill>
              </a:rPr>
              <a:t>ที่ติดกันได้</a:t>
            </a: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23" name="ตัวยึดหมายเลขภาพนิ่ง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E8CB0-6CA7-42D8-AE09-C8BF00B6D9C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ไหลเวียน">
  <a:themeElements>
    <a:clrScheme name="ไหลเวียน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ไหลเวียน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ไหลเวียน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341</TotalTime>
  <Words>5422</Words>
  <Application>Microsoft Office PowerPoint</Application>
  <PresentationFormat>นำเสนอทางหน้าจอ (4:3)</PresentationFormat>
  <Paragraphs>919</Paragraphs>
  <Slides>85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85</vt:i4>
      </vt:variant>
    </vt:vector>
  </HeadingPairs>
  <TitlesOfParts>
    <vt:vector size="86" baseType="lpstr">
      <vt:lpstr>ไหลเวียน</vt:lpstr>
      <vt:lpstr>กระบวนการผลิตซอฟต์แวร์ (Software Process)</vt:lpstr>
      <vt:lpstr>SDLC (Software Development Life Cycle)</vt:lpstr>
      <vt:lpstr>ประเภทของ SDLC</vt:lpstr>
      <vt:lpstr>Waterfall model</vt:lpstr>
      <vt:lpstr>Waterfall model</vt:lpstr>
      <vt:lpstr>ข้อดีของ Waterfall </vt:lpstr>
      <vt:lpstr>ข้อด้อยของ Waterfall</vt:lpstr>
      <vt:lpstr>จะใช้ Waterfall Model เมื่อไร</vt:lpstr>
      <vt:lpstr>Adapted Waterfall model</vt:lpstr>
      <vt:lpstr>V-Shaped model</vt:lpstr>
      <vt:lpstr>V-Shaped model</vt:lpstr>
      <vt:lpstr>ข้อดีของ V-Shaped model</vt:lpstr>
      <vt:lpstr>ข้อด้อยของ V-Shaped Model</vt:lpstr>
      <vt:lpstr>จะใช้ V-shaped Model เมื่อไร</vt:lpstr>
      <vt:lpstr>Spiral model</vt:lpstr>
      <vt:lpstr>Spiral model</vt:lpstr>
      <vt:lpstr>Spiral model</vt:lpstr>
      <vt:lpstr>Spiral model</vt:lpstr>
      <vt:lpstr>Spiral model</vt:lpstr>
      <vt:lpstr>Spiral model</vt:lpstr>
      <vt:lpstr>Iterative and Incremental Model</vt:lpstr>
      <vt:lpstr>Iterative and Incremental Model</vt:lpstr>
      <vt:lpstr>Agile Process</vt:lpstr>
      <vt:lpstr>Agile Process</vt:lpstr>
      <vt:lpstr>Agile Process</vt:lpstr>
      <vt:lpstr>Extreme Programming (XP)</vt:lpstr>
      <vt:lpstr>Extreme Programming (XP)</vt:lpstr>
      <vt:lpstr> Adaptive Software Development (ASD)</vt:lpstr>
      <vt:lpstr> Adaptive Software Development (ASD)</vt:lpstr>
      <vt:lpstr> Adaptive Software Development (ASD)</vt:lpstr>
      <vt:lpstr> Adaptive Software Development (ASD)</vt:lpstr>
      <vt:lpstr> Adaptive Software Development (ASD)</vt:lpstr>
      <vt:lpstr>Scrum</vt:lpstr>
      <vt:lpstr>Scrum</vt:lpstr>
      <vt:lpstr>Scrum</vt:lpstr>
      <vt:lpstr>Dynamic System Development Method (DSDM)</vt:lpstr>
      <vt:lpstr>Dynamic System Development Method (DSDM)</vt:lpstr>
      <vt:lpstr>Dynamic System Development Method (DSDM)</vt:lpstr>
      <vt:lpstr>Crystal </vt:lpstr>
      <vt:lpstr>Crystal </vt:lpstr>
      <vt:lpstr>Crystal </vt:lpstr>
      <vt:lpstr>Feature Driven Development (FDD)</vt:lpstr>
      <vt:lpstr>Feature Driven Development (FDD)</vt:lpstr>
      <vt:lpstr>Agile Modeling (AM)</vt:lpstr>
      <vt:lpstr>Agile Modeling (AM)</vt:lpstr>
      <vt:lpstr>CMM (ปรับปรุงกระบวนการผลิตซอฟต์แวร์ด้วยแบบจำลองวุฒิภาวะความสามารถ)</vt:lpstr>
      <vt:lpstr>CMM(ปรับปรุงกระบวนการผลิตซอฟต์แวร์ด้วยแบบจำลองวุฒิภาวะความสามารถ)</vt:lpstr>
      <vt:lpstr>ปรับปรุงกระบวนการผลิตซอฟต์แวร์ด้วยแบบจำลองวุฒิภาวะความสามารถ</vt:lpstr>
      <vt:lpstr>ปรับปรุงกระบวนการผลิตซอฟต์แวร์ด้วยแบบจำลองวุฒิภาวะความสามารถ</vt:lpstr>
      <vt:lpstr>ปรับปรุงกระบวนการผลิตซอฟต์แวร์ด้วยแบบจำลองวุฒิภาวะความสามารถ</vt:lpstr>
      <vt:lpstr>ปรับปรุงกระบวนการผลิตซอฟต์แวร์ด้วยแบบจำลองวุฒิภาวะความสามารถ</vt:lpstr>
      <vt:lpstr>ปรับปรุงกระบวนการผลิตซอฟต์แวร์ด้วยแบบจำลองวุฒิภาวะความสามารถ</vt:lpstr>
      <vt:lpstr>ปรับปรุงกระบวนการผลิตซอฟต์แวร์ด้วยแบบจำลองวุฒิภาวะความสามารถ</vt:lpstr>
      <vt:lpstr>ปรับปรุงกระบวนการผลิตซอฟต์แวร์ด้วยแบบจำลองวุฒิภาวะความสามารถ</vt:lpstr>
      <vt:lpstr>ปรับปรุงกระบวนการผลิตซอฟต์แวร์ด้วยแบบจำลองวุฒิภาวะความสามารถ</vt:lpstr>
      <vt:lpstr>ปรับปรุงกระบวนการผลิตซอฟต์แวร์ด้วยแบบจำลองวุฒิภาวะความสามารถ</vt:lpstr>
      <vt:lpstr>ปรับปรุงกระบวนการผลิตซอฟต์แวร์ด้วยแบบจำลองวุฒิภาวะความสามารถ</vt:lpstr>
      <vt:lpstr>ภาพนิ่ง 58</vt:lpstr>
      <vt:lpstr>เครื่องมือที่ใช้ในการวิศวกรรมซอฟต์แวร์</vt:lpstr>
      <vt:lpstr>เครื่องมือที่ใช้ในการวิศวกรรมซอฟต์แวร์</vt:lpstr>
      <vt:lpstr>เครื่องมือที่ใช้ในการวิศวกรรมซอฟต์แวร์</vt:lpstr>
      <vt:lpstr>เครื่องมือที่ใช้ในการวิศวกรรมซอฟต์แวร์</vt:lpstr>
      <vt:lpstr>เครื่องมือที่ใช้ในการวิศวกรรมซอฟต์แวร์</vt:lpstr>
      <vt:lpstr>เครื่องมือที่ใช้ในการวิศวกรรมซอฟต์แวร์</vt:lpstr>
      <vt:lpstr>เครื่องมือที่ใช้ในการวิศวกรรมซอฟต์แวร์</vt:lpstr>
      <vt:lpstr>เครื่องมือที่ใช้ในการวิศวกรรมซอฟต์แวร์</vt:lpstr>
      <vt:lpstr>เครื่องมือที่ใช้ในการวิศวกรรมซอฟต์แวร์</vt:lpstr>
      <vt:lpstr>เครื่องมือที่ใช้ในการวิศวกรรมซอฟต์แวร์</vt:lpstr>
      <vt:lpstr>เครื่องมือและระเบียบวิธีที่ใช้ในการวิศวกรรมซอฟต์แวร์</vt:lpstr>
      <vt:lpstr>ระเบียบวิธีที่ใช้ในการวิศวกรรมซอฟต์แวร์</vt:lpstr>
      <vt:lpstr>ระเบียบวิธีปฏิบัติของวิศวกรรมซอฟต์แวร์</vt:lpstr>
      <vt:lpstr>ระเบียบวิธีปฏิบัติของวิศวกรรมซอฟต์แวร์</vt:lpstr>
      <vt:lpstr>ระเบียบวิธีปฏิบัติของวิศวกรรมซอฟต์แวร์</vt:lpstr>
      <vt:lpstr>ระเบียบวิธีปฏิบัติของวิศวกรรมซอฟต์แวร์</vt:lpstr>
      <vt:lpstr>ระเบียบวิธีปฏิบัติของวิศวกรรมซอฟต์แวร์</vt:lpstr>
      <vt:lpstr>ระเบียบวิธีปฏิบัติของวิศวกรรมซอฟต์แวร์</vt:lpstr>
      <vt:lpstr>ระเบียบวิธีปฏิบัติของวิศวกรรมซอฟต์แวร์</vt:lpstr>
      <vt:lpstr>ระเบียบวิธีปฏิบัติของวิศวกรรมซอฟต์แวร์</vt:lpstr>
      <vt:lpstr>สรุป</vt:lpstr>
      <vt:lpstr>สรุป</vt:lpstr>
      <vt:lpstr>สรุป</vt:lpstr>
      <vt:lpstr>สรุป</vt:lpstr>
      <vt:lpstr>สรุป</vt:lpstr>
      <vt:lpstr>สรุป</vt:lpstr>
      <vt:lpstr>สรุป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กระบวนการผลิตซอฟต์แวร์ (Software Process)</dc:title>
  <dc:creator>kedkarn</dc:creator>
  <cp:lastModifiedBy>Administrators</cp:lastModifiedBy>
  <cp:revision>41</cp:revision>
  <dcterms:created xsi:type="dcterms:W3CDTF">2012-06-19T21:07:13Z</dcterms:created>
  <dcterms:modified xsi:type="dcterms:W3CDTF">2013-03-29T22:10:57Z</dcterms:modified>
</cp:coreProperties>
</file>