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256" r:id="rId2"/>
    <p:sldId id="261" r:id="rId3"/>
    <p:sldId id="316" r:id="rId4"/>
    <p:sldId id="293" r:id="rId5"/>
    <p:sldId id="307" r:id="rId6"/>
    <p:sldId id="305" r:id="rId7"/>
    <p:sldId id="304" r:id="rId8"/>
    <p:sldId id="301" r:id="rId9"/>
    <p:sldId id="317" r:id="rId10"/>
    <p:sldId id="294" r:id="rId11"/>
    <p:sldId id="318" r:id="rId12"/>
    <p:sldId id="297" r:id="rId13"/>
    <p:sldId id="309" r:id="rId14"/>
    <p:sldId id="310" r:id="rId15"/>
    <p:sldId id="306" r:id="rId16"/>
    <p:sldId id="308" r:id="rId17"/>
    <p:sldId id="334" r:id="rId18"/>
    <p:sldId id="335" r:id="rId19"/>
    <p:sldId id="343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4" r:id="rId28"/>
    <p:sldId id="311" r:id="rId29"/>
    <p:sldId id="319" r:id="rId30"/>
    <p:sldId id="314" r:id="rId31"/>
    <p:sldId id="320" r:id="rId32"/>
    <p:sldId id="312" r:id="rId33"/>
    <p:sldId id="315" r:id="rId34"/>
    <p:sldId id="313" r:id="rId35"/>
    <p:sldId id="321" r:id="rId36"/>
    <p:sldId id="328" r:id="rId37"/>
    <p:sldId id="329" r:id="rId38"/>
    <p:sldId id="330" r:id="rId39"/>
    <p:sldId id="331" r:id="rId40"/>
    <p:sldId id="332" r:id="rId41"/>
    <p:sldId id="323" r:id="rId42"/>
    <p:sldId id="324" r:id="rId43"/>
    <p:sldId id="325" r:id="rId44"/>
    <p:sldId id="326" r:id="rId45"/>
    <p:sldId id="327" r:id="rId46"/>
  </p:sldIdLst>
  <p:sldSz cx="9144000" cy="6858000" type="screen4x3"/>
  <p:notesSz cx="6858000" cy="9144000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ngsana New" pitchFamily="18" charset="-3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3333CC"/>
    <a:srgbClr val="996633"/>
    <a:srgbClr val="FF9900"/>
    <a:srgbClr val="CC66FF"/>
    <a:srgbClr val="CC99FF"/>
    <a:srgbClr val="FF6600"/>
    <a:srgbClr val="66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213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endParaRPr lang="th-TH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54510B2F-5EA1-4754-AD53-E6167B6421E3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181200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endParaRPr lang="th-TH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คลิกเพื่อแก้ไขลักษณะข้อความหลัก</a:t>
            </a:r>
          </a:p>
          <a:p>
            <a:pPr lvl="1"/>
            <a:r>
              <a:rPr lang="th-TH" smtClean="0"/>
              <a:t>ระดับสอง</a:t>
            </a:r>
          </a:p>
          <a:p>
            <a:pPr lvl="2"/>
            <a:r>
              <a:rPr lang="th-TH" smtClean="0"/>
              <a:t>ระดับสาม</a:t>
            </a:r>
          </a:p>
          <a:p>
            <a:pPr lvl="3"/>
            <a:r>
              <a:rPr lang="th-TH" smtClean="0"/>
              <a:t>ระดับสี่</a:t>
            </a:r>
          </a:p>
          <a:p>
            <a:pPr lvl="4"/>
            <a:r>
              <a:rPr lang="th-TH" smtClean="0"/>
              <a:t>ระดับห้า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A9A7D5C1-FE8E-44E2-9582-04BC763F4CF2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674006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E6D2D-C463-40B6-A969-23B394999F68}" type="slidenum">
              <a:rPr lang="th-TH"/>
              <a:pPr/>
              <a:t>1</a:t>
            </a:fld>
            <a:endParaRPr lang="th-TH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D5C1-FE8E-44E2-9582-04BC763F4CF2}" type="slidenum">
              <a:rPr lang="th-TH" smtClean="0"/>
              <a:pPr/>
              <a:t>2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20EDC-C6C5-4205-93BE-4B5EC3466390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186908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84654-848E-467F-B17A-DC5BB15FCDAD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85492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6C390-91AF-47E6-A3EA-BAE04D9C9F64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20249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BA672-B831-46EB-85EC-572C73FBC8F8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33751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D3B04-CF63-4DB7-97FB-BAB6BC68438A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14284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27B2D-D5B5-4432-8471-F5367634F796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20815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313D3-BDA9-4F92-AA6D-D9B6F9AC623E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80690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37017-86F2-489D-A51C-094040E17853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7719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6CF4C-5C5C-4B87-983D-5CA14449CA77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74497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18834-6DD0-4271-9947-574576D8936A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78921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07519-28A3-4857-A920-A55AC484BDDB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74699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BFA"/>
            </a:gs>
            <a:gs pos="100000">
              <a:srgbClr val="CC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คลิกเพื่อแก้ไขลักษณะชื่อเรื่องหลัก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คลิกเพื่อแก้ไขลักษณะข้อความหลัก</a:t>
            </a:r>
          </a:p>
          <a:p>
            <a:pPr lvl="1"/>
            <a:r>
              <a:rPr lang="th-TH" smtClean="0"/>
              <a:t>ระดับสอง</a:t>
            </a:r>
          </a:p>
          <a:p>
            <a:pPr lvl="2"/>
            <a:r>
              <a:rPr lang="th-TH" smtClean="0"/>
              <a:t>ระดับสาม</a:t>
            </a:r>
          </a:p>
          <a:p>
            <a:pPr lvl="3"/>
            <a:r>
              <a:rPr lang="th-TH" smtClean="0"/>
              <a:t>ระดับสี่</a:t>
            </a:r>
          </a:p>
          <a:p>
            <a:pPr lvl="4"/>
            <a:r>
              <a:rPr lang="th-TH" smtClean="0"/>
              <a:t>ระดับห้า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BFF16CC-2FDC-46AB-ADF1-AAEC6FA1F26E}" type="slidenum">
              <a:rPr lang="th-TH"/>
              <a:pPr/>
              <a:t>‹#›</a:t>
            </a:fld>
            <a:endParaRPr lang="th-TH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1524000"/>
            <a:ext cx="7772400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5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hlink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D6FE-96F6-4F46-B1BB-1E21AE62922B}" type="slidenum">
              <a:rPr lang="th-TH"/>
              <a:pPr/>
              <a:t>1</a:t>
            </a:fld>
            <a:endParaRPr lang="th-TH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914400"/>
          </a:xfrm>
        </p:spPr>
        <p:txBody>
          <a:bodyPr/>
          <a:lstStyle/>
          <a:p>
            <a:r>
              <a:rPr lang="en-US" sz="4400"/>
              <a:t>Class Diagram</a:t>
            </a:r>
            <a:endParaRPr lang="th-TH"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C9637-44C0-4F4F-8B46-767C0220D92D}" type="slidenum">
              <a:rPr lang="th-TH"/>
              <a:pPr/>
              <a:t>10</a:t>
            </a:fld>
            <a:endParaRPr lang="th-TH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หลักการในการสร้าง </a:t>
            </a:r>
            <a:r>
              <a:rPr lang="en-US"/>
              <a:t>Class Diagram</a:t>
            </a:r>
            <a:endParaRPr lang="th-TH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76800"/>
          </a:xfrm>
        </p:spPr>
        <p:txBody>
          <a:bodyPr/>
          <a:lstStyle/>
          <a:p>
            <a:r>
              <a:rPr lang="th-TH"/>
              <a:t>กำหนดกรอบของ </a:t>
            </a:r>
            <a:r>
              <a:rPr lang="en-US"/>
              <a:t>Problem Domain </a:t>
            </a:r>
            <a:r>
              <a:rPr lang="th-TH"/>
              <a:t>ให้ชัดเจน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เขียน </a:t>
            </a:r>
            <a:r>
              <a:rPr lang="en-US">
                <a:solidFill>
                  <a:srgbClr val="3333CC"/>
                </a:solidFill>
              </a:rPr>
              <a:t>use case diagram </a:t>
            </a:r>
            <a:r>
              <a:rPr lang="th-TH">
                <a:solidFill>
                  <a:srgbClr val="3333CC"/>
                </a:solidFill>
              </a:rPr>
              <a:t>ของ p</a:t>
            </a:r>
            <a:r>
              <a:rPr lang="en-US">
                <a:solidFill>
                  <a:srgbClr val="3333CC"/>
                </a:solidFill>
              </a:rPr>
              <a:t>roblem domain </a:t>
            </a:r>
            <a:r>
              <a:rPr lang="th-TH">
                <a:solidFill>
                  <a:srgbClr val="3333CC"/>
                </a:solidFill>
              </a:rPr>
              <a:t>ที่กำหนดไว้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พิจารณาว่าในแต่ละ u</a:t>
            </a:r>
            <a:r>
              <a:rPr lang="en-US">
                <a:solidFill>
                  <a:srgbClr val="3333CC"/>
                </a:solidFill>
              </a:rPr>
              <a:t>se case </a:t>
            </a:r>
            <a:r>
              <a:rPr lang="th-TH">
                <a:solidFill>
                  <a:srgbClr val="3333CC"/>
                </a:solidFill>
              </a:rPr>
              <a:t>มี </a:t>
            </a:r>
            <a:r>
              <a:rPr lang="en-US">
                <a:solidFill>
                  <a:srgbClr val="3333CC"/>
                </a:solidFill>
              </a:rPr>
              <a:t>object </a:t>
            </a:r>
            <a:r>
              <a:rPr lang="th-TH">
                <a:solidFill>
                  <a:srgbClr val="3333CC"/>
                </a:solidFill>
              </a:rPr>
              <a:t>ใดอยู่บ้าง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ทำให้ครบทุก </a:t>
            </a:r>
            <a:r>
              <a:rPr lang="en-US">
                <a:solidFill>
                  <a:srgbClr val="3333CC"/>
                </a:solidFill>
              </a:rPr>
              <a:t>use case</a:t>
            </a:r>
            <a:endParaRPr lang="th-TH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890C-84D5-4E25-8E3F-9BA9040C51F8}" type="slidenum">
              <a:rPr lang="th-TH"/>
              <a:pPr/>
              <a:t>11</a:t>
            </a:fld>
            <a:endParaRPr lang="th-TH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หลักการ...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76800"/>
          </a:xfrm>
        </p:spPr>
        <p:txBody>
          <a:bodyPr/>
          <a:lstStyle/>
          <a:p>
            <a:r>
              <a:rPr lang="th-TH"/>
              <a:t>พิจารณาหา </a:t>
            </a:r>
            <a:r>
              <a:rPr lang="en-US"/>
              <a:t>Tangible objects </a:t>
            </a:r>
            <a:r>
              <a:rPr lang="th-TH"/>
              <a:t>ให้ครบทุกตัว</a:t>
            </a:r>
          </a:p>
          <a:p>
            <a:pPr lvl="1"/>
            <a:r>
              <a:rPr lang="en-US">
                <a:solidFill>
                  <a:srgbClr val="3333CC"/>
                </a:solidFill>
              </a:rPr>
              <a:t>ในกรณีที่มีหลายตัวใน problem domain </a:t>
            </a:r>
            <a:r>
              <a:rPr lang="th-TH">
                <a:solidFill>
                  <a:srgbClr val="3333CC"/>
                </a:solidFill>
              </a:rPr>
              <a:t>เดียวกัน ให้หาตัวแทน </a:t>
            </a:r>
            <a:r>
              <a:rPr lang="en-US">
                <a:solidFill>
                  <a:srgbClr val="3333CC"/>
                </a:solidFill>
              </a:rPr>
              <a:t>object </a:t>
            </a:r>
            <a:r>
              <a:rPr lang="th-TH">
                <a:solidFill>
                  <a:srgbClr val="3333CC"/>
                </a:solidFill>
              </a:rPr>
              <a:t>นั้น</a:t>
            </a:r>
            <a:endParaRPr lang="en-US"/>
          </a:p>
          <a:p>
            <a:r>
              <a:rPr lang="th-TH"/>
              <a:t>พิจารณาหา Intangible </a:t>
            </a:r>
            <a:r>
              <a:rPr lang="en-US"/>
              <a:t>objects </a:t>
            </a:r>
            <a:r>
              <a:rPr lang="th-TH"/>
              <a:t>ให้ครบทุกตัว</a:t>
            </a:r>
          </a:p>
          <a:p>
            <a:pPr lvl="1"/>
            <a:r>
              <a:rPr lang="en-US">
                <a:solidFill>
                  <a:srgbClr val="3333CC"/>
                </a:solidFill>
              </a:rPr>
              <a:t>ในกรณีที่มีหลายตัวใน problem domain </a:t>
            </a:r>
            <a:r>
              <a:rPr lang="th-TH">
                <a:solidFill>
                  <a:srgbClr val="3333CC"/>
                </a:solidFill>
              </a:rPr>
              <a:t>เดียวกัน ให้หาตัวแทน </a:t>
            </a:r>
            <a:r>
              <a:rPr lang="en-US">
                <a:solidFill>
                  <a:srgbClr val="3333CC"/>
                </a:solidFill>
              </a:rPr>
              <a:t>object </a:t>
            </a:r>
            <a:r>
              <a:rPr lang="th-TH">
                <a:solidFill>
                  <a:srgbClr val="3333CC"/>
                </a:solidFill>
              </a:rPr>
              <a:t>นั้น</a:t>
            </a:r>
            <a:endParaRPr lang="en-US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96F34-C181-4939-8DF1-7D845451E4B3}" type="slidenum">
              <a:rPr lang="th-TH"/>
              <a:pPr/>
              <a:t>12</a:t>
            </a:fld>
            <a:endParaRPr lang="th-TH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หลักการ...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ใช้ </a:t>
            </a:r>
            <a:r>
              <a:rPr lang="en-US"/>
              <a:t>Classification Abstraction </a:t>
            </a:r>
            <a:r>
              <a:rPr lang="th-TH"/>
              <a:t>เพื่อแยกแยะและสร้าง </a:t>
            </a:r>
            <a:r>
              <a:rPr lang="en-US"/>
              <a:t>class </a:t>
            </a:r>
            <a:r>
              <a:rPr lang="th-TH"/>
              <a:t>จาก </a:t>
            </a:r>
            <a:r>
              <a:rPr lang="en-US"/>
              <a:t>object </a:t>
            </a:r>
            <a:r>
              <a:rPr lang="th-TH"/>
              <a:t>ที่มีอยู่ 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หา </a:t>
            </a:r>
            <a:r>
              <a:rPr lang="en-US">
                <a:solidFill>
                  <a:srgbClr val="3333CC"/>
                </a:solidFill>
              </a:rPr>
              <a:t>attributes </a:t>
            </a:r>
            <a:r>
              <a:rPr lang="th-TH">
                <a:solidFill>
                  <a:srgbClr val="3333CC"/>
                </a:solidFill>
              </a:rPr>
              <a:t>และ </a:t>
            </a:r>
            <a:r>
              <a:rPr lang="en-US">
                <a:solidFill>
                  <a:srgbClr val="3333CC"/>
                </a:solidFill>
              </a:rPr>
              <a:t>functions </a:t>
            </a:r>
            <a:r>
              <a:rPr lang="th-TH">
                <a:solidFill>
                  <a:srgbClr val="3333CC"/>
                </a:solidFill>
              </a:rPr>
              <a:t>ที่มีอยู่ใน </a:t>
            </a:r>
            <a:r>
              <a:rPr lang="en-US">
                <a:solidFill>
                  <a:srgbClr val="3333CC"/>
                </a:solidFill>
              </a:rPr>
              <a:t>class </a:t>
            </a:r>
            <a:r>
              <a:rPr lang="th-TH">
                <a:solidFill>
                  <a:srgbClr val="3333CC"/>
                </a:solidFill>
              </a:rPr>
              <a:t>นั้น ๆ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วาด </a:t>
            </a:r>
            <a:r>
              <a:rPr lang="en-US">
                <a:solidFill>
                  <a:srgbClr val="3333CC"/>
                </a:solidFill>
              </a:rPr>
              <a:t>class </a:t>
            </a:r>
            <a:r>
              <a:rPr lang="th-TH">
                <a:solidFill>
                  <a:srgbClr val="3333CC"/>
                </a:solidFill>
              </a:rPr>
              <a:t>ที่ได้ลงใน </a:t>
            </a:r>
            <a:r>
              <a:rPr lang="en-US">
                <a:solidFill>
                  <a:srgbClr val="3333CC"/>
                </a:solidFill>
              </a:rPr>
              <a:t>class diagram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C3CB1-571E-4EE4-915C-D2224F4BD348}" type="slidenum">
              <a:rPr lang="th-TH"/>
              <a:pPr/>
              <a:t>13</a:t>
            </a:fld>
            <a:endParaRPr lang="th-TH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หลักการ...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หา A</a:t>
            </a:r>
            <a:r>
              <a:rPr lang="en-US" dirty="0" err="1" smtClean="0"/>
              <a:t>ggregation</a:t>
            </a:r>
            <a:r>
              <a:rPr lang="th-TH" dirty="0" smtClean="0"/>
              <a:t>(การรวมกลุ่ม)</a:t>
            </a:r>
            <a:r>
              <a:rPr lang="en-US" dirty="0" smtClean="0"/>
              <a:t> Abstraction </a:t>
            </a:r>
            <a:r>
              <a:rPr lang="th-TH" dirty="0"/>
              <a:t>โดยพิจารณา </a:t>
            </a:r>
            <a:r>
              <a:rPr lang="en-US" dirty="0"/>
              <a:t>class </a:t>
            </a:r>
            <a:r>
              <a:rPr lang="th-TH" dirty="0"/>
              <a:t>ที่มีความสัมพันธ์แบบเป็นส่วนหนึ่งหรือประกอบด้วยกับ </a:t>
            </a:r>
            <a:r>
              <a:rPr lang="en-US" dirty="0"/>
              <a:t>class </a:t>
            </a:r>
            <a:r>
              <a:rPr lang="th-TH" dirty="0"/>
              <a:t>อื่น ๆ</a:t>
            </a:r>
          </a:p>
          <a:p>
            <a:pPr lvl="1"/>
            <a:r>
              <a:rPr lang="th-TH" dirty="0">
                <a:solidFill>
                  <a:srgbClr val="3333CC"/>
                </a:solidFill>
              </a:rPr>
              <a:t>ระบุชนิด </a:t>
            </a:r>
            <a:r>
              <a:rPr lang="en-US" dirty="0">
                <a:solidFill>
                  <a:srgbClr val="3333CC"/>
                </a:solidFill>
              </a:rPr>
              <a:t>aggregation </a:t>
            </a:r>
            <a:r>
              <a:rPr lang="th-TH" dirty="0">
                <a:solidFill>
                  <a:srgbClr val="3333CC"/>
                </a:solidFill>
              </a:rPr>
              <a:t>ได้แก่</a:t>
            </a:r>
            <a:endParaRPr lang="en-US" dirty="0">
              <a:solidFill>
                <a:srgbClr val="3333CC"/>
              </a:solidFill>
            </a:endParaRPr>
          </a:p>
          <a:p>
            <a:pPr lvl="2"/>
            <a:r>
              <a:rPr lang="en-US" dirty="0">
                <a:solidFill>
                  <a:srgbClr val="CC0000"/>
                </a:solidFill>
              </a:rPr>
              <a:t>One to One </a:t>
            </a:r>
            <a:r>
              <a:rPr lang="th-TH" dirty="0">
                <a:solidFill>
                  <a:srgbClr val="CC0000"/>
                </a:solidFill>
              </a:rPr>
              <a:t>หรือ</a:t>
            </a:r>
          </a:p>
          <a:p>
            <a:pPr lvl="2"/>
            <a:r>
              <a:rPr lang="en-US" dirty="0">
                <a:solidFill>
                  <a:srgbClr val="CC0000"/>
                </a:solidFill>
              </a:rPr>
              <a:t>Many to </a:t>
            </a:r>
            <a:r>
              <a:rPr lang="en-US" dirty="0" smtClean="0">
                <a:solidFill>
                  <a:srgbClr val="CC0000"/>
                </a:solidFill>
              </a:rPr>
              <a:t>One</a:t>
            </a:r>
            <a:endParaRPr lang="en-US" dirty="0">
              <a:solidFill>
                <a:srgbClr val="CC0000"/>
              </a:solidFill>
            </a:endParaRPr>
          </a:p>
          <a:p>
            <a:pPr lvl="1"/>
            <a:r>
              <a:rPr lang="th-TH" dirty="0">
                <a:solidFill>
                  <a:srgbClr val="3333CC"/>
                </a:solidFill>
              </a:rPr>
              <a:t>ใส่ </a:t>
            </a:r>
            <a:r>
              <a:rPr lang="en-US" dirty="0" smtClean="0">
                <a:solidFill>
                  <a:srgbClr val="3333CC"/>
                </a:solidFill>
              </a:rPr>
              <a:t>Cardinality</a:t>
            </a:r>
            <a:r>
              <a:rPr lang="th-TH" dirty="0" smtClean="0">
                <a:solidFill>
                  <a:srgbClr val="3333CC"/>
                </a:solidFill>
              </a:rPr>
              <a:t>(สาระสำคัญ)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th-TH" dirty="0">
                <a:solidFill>
                  <a:srgbClr val="3333CC"/>
                </a:solidFill>
              </a:rPr>
              <a:t>ให้ถูกต้อง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FD65-E63E-4ED6-ADD4-D37B5235C9C0}" type="slidenum">
              <a:rPr lang="th-TH"/>
              <a:pPr/>
              <a:t>14</a:t>
            </a:fld>
            <a:endParaRPr lang="th-TH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หลักการ...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ใช้ </a:t>
            </a:r>
            <a:r>
              <a:rPr lang="en-US" dirty="0" smtClean="0"/>
              <a:t>Generalization</a:t>
            </a:r>
            <a:r>
              <a:rPr lang="th-TH" dirty="0" smtClean="0"/>
              <a:t>(ลักษณะทั่วไป)</a:t>
            </a:r>
            <a:r>
              <a:rPr lang="en-US" dirty="0" smtClean="0"/>
              <a:t> </a:t>
            </a:r>
            <a:r>
              <a:rPr lang="th-TH" dirty="0"/>
              <a:t>มาพิจารณา </a:t>
            </a:r>
            <a:r>
              <a:rPr lang="en-US" dirty="0"/>
              <a:t>class </a:t>
            </a:r>
            <a:r>
              <a:rPr lang="th-TH" dirty="0"/>
              <a:t>ต่าง ๆ ใน</a:t>
            </a:r>
            <a:r>
              <a:rPr lang="en-US" dirty="0"/>
              <a:t> class diagram</a:t>
            </a:r>
          </a:p>
          <a:p>
            <a:pPr lvl="1"/>
            <a:r>
              <a:rPr lang="th-TH" dirty="0">
                <a:solidFill>
                  <a:srgbClr val="3333CC"/>
                </a:solidFill>
              </a:rPr>
              <a:t>หากมีความสัมพันธ์แบบ </a:t>
            </a:r>
            <a:r>
              <a:rPr lang="en-US" dirty="0" smtClean="0">
                <a:solidFill>
                  <a:srgbClr val="3333CC"/>
                </a:solidFill>
              </a:rPr>
              <a:t>generalization</a:t>
            </a:r>
            <a:r>
              <a:rPr lang="th-TH" dirty="0" smtClean="0">
                <a:solidFill>
                  <a:srgbClr val="3333CC"/>
                </a:solidFill>
              </a:rPr>
              <a:t>(ทั่วไป)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th-TH" dirty="0">
                <a:solidFill>
                  <a:srgbClr val="3333CC"/>
                </a:solidFill>
              </a:rPr>
              <a:t>หรือ s</a:t>
            </a:r>
            <a:r>
              <a:rPr lang="en-US" dirty="0" err="1" smtClean="0">
                <a:solidFill>
                  <a:srgbClr val="3333CC"/>
                </a:solidFill>
              </a:rPr>
              <a:t>pecialization</a:t>
            </a:r>
            <a:r>
              <a:rPr lang="th-TH" dirty="0" smtClean="0">
                <a:solidFill>
                  <a:srgbClr val="3333CC"/>
                </a:solidFill>
              </a:rPr>
              <a:t>(พิเศษ)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ให้เพิ่มลงไปใน</a:t>
            </a:r>
            <a:r>
              <a:rPr lang="en-US" dirty="0">
                <a:solidFill>
                  <a:srgbClr val="3333CC"/>
                </a:solidFill>
              </a:rPr>
              <a:t> class diagram</a:t>
            </a:r>
          </a:p>
          <a:p>
            <a:pPr lvl="1"/>
            <a:r>
              <a:rPr lang="th-TH" dirty="0">
                <a:solidFill>
                  <a:srgbClr val="3333CC"/>
                </a:solidFill>
              </a:rPr>
              <a:t>อาจมีการสร้าง </a:t>
            </a:r>
            <a:r>
              <a:rPr lang="en-US" dirty="0">
                <a:solidFill>
                  <a:srgbClr val="3333CC"/>
                </a:solidFill>
              </a:rPr>
              <a:t>class </a:t>
            </a:r>
            <a:r>
              <a:rPr lang="th-TH" dirty="0">
                <a:solidFill>
                  <a:srgbClr val="3333CC"/>
                </a:solidFill>
              </a:rPr>
              <a:t>ใหม่เพื่อเป็น </a:t>
            </a:r>
            <a:r>
              <a:rPr lang="en-US" dirty="0">
                <a:solidFill>
                  <a:srgbClr val="3333CC"/>
                </a:solidFill>
              </a:rPr>
              <a:t>generalized </a:t>
            </a:r>
            <a:r>
              <a:rPr lang="en-US" dirty="0" smtClean="0">
                <a:solidFill>
                  <a:srgbClr val="3333CC"/>
                </a:solidFill>
              </a:rPr>
              <a:t>class </a:t>
            </a:r>
            <a:r>
              <a:rPr lang="th-TH" dirty="0" smtClean="0">
                <a:solidFill>
                  <a:srgbClr val="3333CC"/>
                </a:solidFill>
              </a:rPr>
              <a:t>(คลา</a:t>
            </a:r>
            <a:r>
              <a:rPr lang="th-TH" dirty="0" smtClean="0">
                <a:solidFill>
                  <a:srgbClr val="3333CC"/>
                </a:solidFill>
              </a:rPr>
              <a:t>สทั่วไป)</a:t>
            </a:r>
            <a:r>
              <a:rPr lang="en-US" dirty="0" smtClean="0">
                <a:solidFill>
                  <a:srgbClr val="3333CC"/>
                </a:solidFill>
              </a:rPr>
              <a:t> </a:t>
            </a:r>
            <a:r>
              <a:rPr lang="th-TH" dirty="0">
                <a:solidFill>
                  <a:srgbClr val="3333CC"/>
                </a:solidFill>
              </a:rPr>
              <a:t>ได้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6C18-CE38-4514-A0FD-FCD0C23879B2}" type="slidenum">
              <a:rPr lang="th-TH"/>
              <a:pPr/>
              <a:t>15</a:t>
            </a:fld>
            <a:endParaRPr lang="th-TH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หลักการ...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ใช้ </a:t>
            </a:r>
            <a:r>
              <a:rPr lang="en-US" dirty="0" smtClean="0"/>
              <a:t>Association</a:t>
            </a:r>
            <a:r>
              <a:rPr lang="th-TH" dirty="0" smtClean="0"/>
              <a:t>(ความสัมพันธ์)</a:t>
            </a:r>
            <a:r>
              <a:rPr lang="en-US" dirty="0" smtClean="0"/>
              <a:t> </a:t>
            </a:r>
            <a:r>
              <a:rPr lang="th-TH" dirty="0"/>
              <a:t>มาพิจารณา </a:t>
            </a:r>
            <a:r>
              <a:rPr lang="en-US" dirty="0"/>
              <a:t>class </a:t>
            </a:r>
            <a:r>
              <a:rPr lang="th-TH" dirty="0"/>
              <a:t>ต่าง ๆ ใน</a:t>
            </a:r>
            <a:r>
              <a:rPr lang="en-US" dirty="0"/>
              <a:t> class diagram</a:t>
            </a:r>
          </a:p>
          <a:p>
            <a:pPr lvl="1"/>
            <a:r>
              <a:rPr lang="th-TH" dirty="0">
                <a:solidFill>
                  <a:srgbClr val="3333CC"/>
                </a:solidFill>
              </a:rPr>
              <a:t>เพิ่มเติมสัญลักษณ์ของ </a:t>
            </a:r>
            <a:r>
              <a:rPr lang="en-US" dirty="0">
                <a:solidFill>
                  <a:srgbClr val="3333CC"/>
                </a:solidFill>
              </a:rPr>
              <a:t>Association </a:t>
            </a:r>
            <a:r>
              <a:rPr lang="th-TH" dirty="0">
                <a:solidFill>
                  <a:srgbClr val="3333CC"/>
                </a:solidFill>
              </a:rPr>
              <a:t>ลงใน </a:t>
            </a:r>
            <a:r>
              <a:rPr lang="en-US" dirty="0">
                <a:solidFill>
                  <a:srgbClr val="3333CC"/>
                </a:solidFill>
              </a:rPr>
              <a:t>Class Diagram</a:t>
            </a:r>
          </a:p>
          <a:p>
            <a:pPr lvl="1"/>
            <a:r>
              <a:rPr lang="th-TH" dirty="0">
                <a:solidFill>
                  <a:srgbClr val="3333CC"/>
                </a:solidFill>
              </a:rPr>
              <a:t>พิจารณาประเภทของความสัมพันธ์และ </a:t>
            </a:r>
            <a:r>
              <a:rPr lang="en-US" dirty="0">
                <a:solidFill>
                  <a:srgbClr val="3333CC"/>
                </a:solidFill>
              </a:rPr>
              <a:t>Cardinality </a:t>
            </a:r>
            <a:r>
              <a:rPr lang="th-TH" dirty="0">
                <a:solidFill>
                  <a:srgbClr val="3333CC"/>
                </a:solidFill>
              </a:rPr>
              <a:t>ให้ถูกต้อง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BC9A-333E-44F7-A47D-1C2D01D53D9C}" type="slidenum">
              <a:rPr lang="th-TH"/>
              <a:pPr/>
              <a:t>16</a:t>
            </a:fld>
            <a:endParaRPr lang="th-TH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หลักการ...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พิจารณาว่าทุก </a:t>
            </a:r>
            <a:r>
              <a:rPr lang="en-US"/>
              <a:t>class </a:t>
            </a:r>
            <a:r>
              <a:rPr lang="th-TH"/>
              <a:t>ควรมีความสัมพันธ์ </a:t>
            </a:r>
            <a:r>
              <a:rPr lang="en-US"/>
              <a:t>แบบใดแบบหนึ่งกับ class </a:t>
            </a:r>
            <a:r>
              <a:rPr lang="th-TH"/>
              <a:t>อื่น</a:t>
            </a:r>
          </a:p>
          <a:p>
            <a:r>
              <a:rPr lang="th-TH"/>
              <a:t>หากพบ </a:t>
            </a:r>
            <a:r>
              <a:rPr lang="en-US"/>
              <a:t>class </a:t>
            </a:r>
            <a:r>
              <a:rPr lang="th-TH"/>
              <a:t>ที่ยังไม่มีความสัมพันธ์กับ </a:t>
            </a:r>
            <a:r>
              <a:rPr lang="en-US"/>
              <a:t>class </a:t>
            </a:r>
            <a:r>
              <a:rPr lang="th-TH"/>
              <a:t>อื่น อาจมีสาเหตุจาก</a:t>
            </a:r>
          </a:p>
          <a:p>
            <a:pPr lvl="1"/>
            <a:r>
              <a:rPr lang="en-US">
                <a:solidFill>
                  <a:srgbClr val="3333CC"/>
                </a:solidFill>
              </a:rPr>
              <a:t>class </a:t>
            </a:r>
            <a:r>
              <a:rPr lang="th-TH">
                <a:solidFill>
                  <a:srgbClr val="3333CC"/>
                </a:solidFill>
              </a:rPr>
              <a:t>นั้นเป็น </a:t>
            </a:r>
            <a:r>
              <a:rPr lang="en-US">
                <a:solidFill>
                  <a:srgbClr val="3333CC"/>
                </a:solidFill>
              </a:rPr>
              <a:t>class </a:t>
            </a:r>
            <a:r>
              <a:rPr lang="th-TH">
                <a:solidFill>
                  <a:srgbClr val="3333CC"/>
                </a:solidFill>
              </a:rPr>
              <a:t>ที่เกินความจำเป็น ซึ่งไม่จำเป็นต้องมีในระบบได้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หรือต้องเพิ่มเติม </a:t>
            </a:r>
            <a:r>
              <a:rPr lang="en-US">
                <a:solidFill>
                  <a:srgbClr val="3333CC"/>
                </a:solidFill>
              </a:rPr>
              <a:t>class </a:t>
            </a:r>
            <a:r>
              <a:rPr lang="th-TH">
                <a:solidFill>
                  <a:srgbClr val="3333CC"/>
                </a:solidFill>
              </a:rPr>
              <a:t>อื่นที่มีความสัมพันธ์กับ </a:t>
            </a:r>
            <a:r>
              <a:rPr lang="en-US">
                <a:solidFill>
                  <a:srgbClr val="3333CC"/>
                </a:solidFill>
              </a:rPr>
              <a:t>class </a:t>
            </a:r>
            <a:r>
              <a:rPr lang="th-TH">
                <a:solidFill>
                  <a:srgbClr val="3333CC"/>
                </a:solidFill>
              </a:rPr>
              <a:t>ดังกล่าวเข้าไป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7772400" cy="857256"/>
          </a:xfrm>
        </p:spPr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1214422"/>
            <a:ext cx="8429652" cy="43434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3333CC"/>
                </a:solidFill>
              </a:rPr>
              <a:t>Cardinality Ratio </a:t>
            </a:r>
            <a:r>
              <a:rPr lang="th-TH" sz="2800" b="1" dirty="0" smtClean="0"/>
              <a:t>ใน </a:t>
            </a:r>
            <a:r>
              <a:rPr lang="en-US" sz="2800" b="1" dirty="0" smtClean="0"/>
              <a:t>Class Diagram</a:t>
            </a:r>
            <a:endParaRPr lang="th-TH" sz="2800" dirty="0" smtClean="0"/>
          </a:p>
          <a:p>
            <a:pPr>
              <a:buNone/>
            </a:pPr>
            <a:r>
              <a:rPr lang="th-TH" sz="2800" dirty="0" smtClean="0"/>
              <a:t>  -</a:t>
            </a:r>
            <a:r>
              <a:rPr lang="en-US" sz="2800" dirty="0" smtClean="0"/>
              <a:t> Multiplicity </a:t>
            </a:r>
            <a:r>
              <a:rPr lang="th-TH" sz="2800" dirty="0" smtClean="0"/>
              <a:t>หมายถึง การพิจารณาจำนวน </a:t>
            </a:r>
            <a:r>
              <a:rPr lang="en-US" sz="2800" dirty="0" smtClean="0"/>
              <a:t>instances (objects) </a:t>
            </a:r>
            <a:r>
              <a:rPr lang="th-TH" sz="2800" dirty="0" smtClean="0"/>
              <a:t>ของคลาสหนึ่ง ที่สามารถเชื่อมโยงกับ</a:t>
            </a:r>
            <a:r>
              <a:rPr lang="en-US" sz="2800" dirty="0" smtClean="0"/>
              <a:t>instance (object) </a:t>
            </a:r>
            <a:r>
              <a:rPr lang="th-TH" sz="2800" dirty="0" smtClean="0"/>
              <a:t>ของคลาสที่เกี่ยวข้อง</a:t>
            </a:r>
            <a:br>
              <a:rPr lang="th-TH" sz="2800" dirty="0" smtClean="0"/>
            </a:br>
            <a:r>
              <a:rPr lang="th-TH" sz="2800" dirty="0" smtClean="0"/>
              <a:t>- </a:t>
            </a:r>
            <a:r>
              <a:rPr lang="en-US" sz="2800" dirty="0" smtClean="0"/>
              <a:t>Multiplicity </a:t>
            </a:r>
            <a:r>
              <a:rPr lang="th-TH" sz="2800" dirty="0" smtClean="0"/>
              <a:t>คือ </a:t>
            </a:r>
            <a:r>
              <a:rPr lang="en-US" sz="2800" dirty="0" smtClean="0"/>
              <a:t>Cardinality ratio </a:t>
            </a:r>
            <a:r>
              <a:rPr lang="th-TH" sz="2800" dirty="0" smtClean="0"/>
              <a:t>ได้แก่ </a:t>
            </a:r>
            <a:r>
              <a:rPr lang="en-US" sz="2800" dirty="0" smtClean="0"/>
              <a:t>0..n,0..1,</a:t>
            </a:r>
            <a:r>
              <a:rPr lang="th-TH" sz="2800" dirty="0" smtClean="0"/>
              <a:t>1</a:t>
            </a:r>
            <a:r>
              <a:rPr lang="en-US" sz="2800" dirty="0" smtClean="0"/>
              <a:t>..</a:t>
            </a:r>
            <a:r>
              <a:rPr lang="th-TH" sz="2800" dirty="0" smtClean="0"/>
              <a:t>1, </a:t>
            </a:r>
            <a:br>
              <a:rPr lang="th-TH" sz="2800" dirty="0" smtClean="0"/>
            </a:br>
            <a:r>
              <a:rPr lang="th-TH" sz="2800" dirty="0" smtClean="0"/>
              <a:t>1</a:t>
            </a:r>
            <a:r>
              <a:rPr lang="en-US" sz="2800" dirty="0" smtClean="0"/>
              <a:t>..N, M-N</a:t>
            </a:r>
            <a:r>
              <a:rPr lang="th-TH" sz="2800" dirty="0" smtClean="0"/>
              <a:t>ซึ่งเขียนให้อยู่ในรูป </a:t>
            </a:r>
            <a:r>
              <a:rPr lang="en-US" sz="2800" dirty="0" smtClean="0"/>
              <a:t>Min..Max </a:t>
            </a:r>
            <a:br>
              <a:rPr lang="en-US" sz="2800" dirty="0" smtClean="0"/>
            </a:br>
            <a:r>
              <a:rPr lang="en-US" sz="2800" dirty="0" smtClean="0"/>
              <a:t>- Cardinality ratio </a:t>
            </a:r>
            <a:r>
              <a:rPr lang="th-TH" sz="2800" dirty="0" smtClean="0"/>
              <a:t>คือ การระบุจำนวนสมาชิกของ </a:t>
            </a:r>
            <a:r>
              <a:rPr lang="en-US" sz="2800" dirty="0" smtClean="0"/>
              <a:t>Entity </a:t>
            </a:r>
            <a:r>
              <a:rPr lang="th-TH" sz="2800" dirty="0" smtClean="0"/>
              <a:t>ที่สัมพันธ์กัน</a:t>
            </a:r>
            <a:br>
              <a:rPr lang="th-TH" sz="2800" dirty="0" smtClean="0"/>
            </a:br>
            <a:r>
              <a:rPr lang="th-TH" sz="2800" dirty="0" smtClean="0"/>
              <a:t>- </a:t>
            </a:r>
            <a:r>
              <a:rPr lang="en-US" sz="2800" dirty="0" smtClean="0"/>
              <a:t>Multiplicity </a:t>
            </a:r>
            <a:r>
              <a:rPr lang="th-TH" sz="2800" dirty="0" smtClean="0"/>
              <a:t>ในความสัมพันธ์ (</a:t>
            </a:r>
            <a:r>
              <a:rPr lang="en-US" sz="2800" dirty="0" smtClean="0"/>
              <a:t>Relationship) </a:t>
            </a:r>
            <a:r>
              <a:rPr lang="th-TH" sz="2800" dirty="0" smtClean="0"/>
              <a:t>เป็นการแสดงจำนวน </a:t>
            </a:r>
            <a:r>
              <a:rPr lang="en-US" sz="2800" dirty="0" smtClean="0"/>
              <a:t>Object </a:t>
            </a:r>
            <a:r>
              <a:rPr lang="th-TH" sz="2800" dirty="0" smtClean="0"/>
              <a:t>ของ </a:t>
            </a:r>
            <a:r>
              <a:rPr lang="en-US" sz="2800" dirty="0" smtClean="0"/>
              <a:t>Class </a:t>
            </a:r>
            <a:r>
              <a:rPr lang="th-TH" sz="2800" dirty="0" smtClean="0"/>
              <a:t>หนึ่ง ซึ่งมีความสัมพันธ์กับ </a:t>
            </a:r>
            <a:r>
              <a:rPr lang="en-US" sz="2800" dirty="0" smtClean="0"/>
              <a:t>Objects </a:t>
            </a:r>
            <a:r>
              <a:rPr lang="th-TH" sz="2800" dirty="0" smtClean="0"/>
              <a:t>ของอีก </a:t>
            </a:r>
            <a:r>
              <a:rPr lang="en-US" sz="2800" dirty="0" smtClean="0"/>
              <a:t>Class </a:t>
            </a:r>
            <a:r>
              <a:rPr lang="th-TH" sz="2800" dirty="0" smtClean="0"/>
              <a:t>หนึ่ง บนเส้นความสัมพันธ์โดยใช้รูปแบบ</a:t>
            </a:r>
            <a:br>
              <a:rPr lang="th-TH" sz="2800" dirty="0" smtClean="0"/>
            </a:br>
            <a:r>
              <a:rPr lang="en-US" sz="2800" dirty="0" smtClean="0">
                <a:solidFill>
                  <a:srgbClr val="3333CC"/>
                </a:solidFill>
              </a:rPr>
              <a:t>Minimum </a:t>
            </a:r>
            <a:r>
              <a:rPr lang="en-US" sz="2800" dirty="0" smtClean="0">
                <a:solidFill>
                  <a:srgbClr val="3333CC"/>
                </a:solidFill>
              </a:rPr>
              <a:t>Cardinality .. Maximum Cardinality </a:t>
            </a:r>
            <a:r>
              <a:rPr lang="th-TH" sz="2800" dirty="0" smtClean="0"/>
              <a:t/>
            </a:r>
            <a:br>
              <a:rPr lang="th-TH" sz="2800" dirty="0" smtClean="0"/>
            </a:br>
            <a:endParaRPr lang="th-TH" sz="2800" dirty="0" smtClean="0"/>
          </a:p>
          <a:p>
            <a:pPr>
              <a:buNone/>
            </a:pPr>
            <a:endParaRPr lang="th-TH" sz="28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17</a:t>
            </a:fld>
            <a:endParaRPr lang="th-TH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ความสัมพันธ์ระหว่าง </a:t>
            </a:r>
            <a:r>
              <a:rPr lang="en-US" dirty="0" smtClean="0"/>
              <a:t>Object </a:t>
            </a:r>
            <a:r>
              <a:rPr lang="th-TH" dirty="0" smtClean="0"/>
              <a:t>ประกอบด้วย</a:t>
            </a:r>
            <a:br>
              <a:rPr lang="th-TH" dirty="0" smtClean="0"/>
            </a:br>
            <a:r>
              <a:rPr lang="th-TH" dirty="0" smtClean="0"/>
              <a:t>- </a:t>
            </a:r>
            <a:r>
              <a:rPr lang="en-US" dirty="0" smtClean="0"/>
              <a:t>Association</a:t>
            </a:r>
            <a:br>
              <a:rPr lang="en-US" dirty="0" smtClean="0"/>
            </a:br>
            <a:r>
              <a:rPr lang="en-US" dirty="0" smtClean="0"/>
              <a:t>- Aggregation</a:t>
            </a:r>
            <a:br>
              <a:rPr lang="en-US" dirty="0" smtClean="0"/>
            </a:br>
            <a:r>
              <a:rPr lang="en-US" dirty="0" smtClean="0"/>
              <a:t>- Composition</a:t>
            </a:r>
            <a:br>
              <a:rPr lang="en-US" dirty="0" smtClean="0"/>
            </a:br>
            <a:r>
              <a:rPr lang="en-US" dirty="0" smtClean="0"/>
              <a:t>- Inheritance/Generalization</a:t>
            </a:r>
            <a:br>
              <a:rPr lang="en-US" dirty="0" smtClean="0"/>
            </a:br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18</a:t>
            </a:fld>
            <a:endParaRPr lang="th-TH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pic>
        <p:nvPicPr>
          <p:cNvPr id="5" name="ตัวยึดเนื้อหา 4" descr="UML04T01b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0364" y="2928934"/>
            <a:ext cx="3071834" cy="3039499"/>
          </a:xfrm>
        </p:spPr>
      </p:pic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19</a:t>
            </a:fld>
            <a:endParaRPr lang="th-TH"/>
          </a:p>
        </p:txBody>
      </p:sp>
      <p:sp>
        <p:nvSpPr>
          <p:cNvPr id="6" name="TextBox 5"/>
          <p:cNvSpPr txBox="1"/>
          <p:nvPr/>
        </p:nvSpPr>
        <p:spPr>
          <a:xfrm>
            <a:off x="961952" y="1071546"/>
            <a:ext cx="818204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Association</a:t>
            </a:r>
            <a:br>
              <a:rPr lang="en-US" sz="3600" b="1" dirty="0" smtClean="0"/>
            </a:br>
            <a:r>
              <a:rPr lang="th-TH" sz="3600" b="1" dirty="0" smtClean="0"/>
              <a:t>มีไว้สำหรับระบุความสัมพันธ์ระหว่าง</a:t>
            </a:r>
            <a:r>
              <a:rPr lang="en-US" sz="3600" b="1" dirty="0" smtClean="0"/>
              <a:t> Class </a:t>
            </a:r>
            <a:r>
              <a:rPr lang="th-TH" sz="3600" b="1" dirty="0" smtClean="0"/>
              <a:t>ใช้หัวลูกศรขนาดเล็ก</a:t>
            </a:r>
            <a:br>
              <a:rPr lang="th-TH" sz="3600" b="1" dirty="0" smtClean="0"/>
            </a:br>
            <a:r>
              <a:rPr lang="th-TH" sz="3600" b="1" dirty="0" smtClean="0"/>
              <a:t>ทึบ หรือเป็นลูกศรหัวเป็นเส้นเดี่ยว</a:t>
            </a:r>
            <a:endParaRPr lang="th-TH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84DF1-BEFF-430C-9B81-BE3960414FB4}" type="slidenum">
              <a:rPr lang="th-TH"/>
              <a:pPr/>
              <a:t>2</a:t>
            </a:fld>
            <a:endParaRPr lang="th-TH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ความหมาย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Class diagram </a:t>
            </a:r>
            <a:r>
              <a:rPr lang="th-TH"/>
              <a:t>คือ แผนภาพที่ใช้แสดง </a:t>
            </a:r>
            <a:r>
              <a:rPr lang="en-US"/>
              <a:t>class </a:t>
            </a:r>
            <a:r>
              <a:rPr lang="th-TH"/>
              <a:t>และความสัมพันธ์ (</a:t>
            </a:r>
            <a:r>
              <a:rPr lang="en-US"/>
              <a:t>relationship) </a:t>
            </a:r>
            <a:r>
              <a:rPr lang="th-TH"/>
              <a:t>ระหว่าง </a:t>
            </a:r>
            <a:r>
              <a:rPr lang="en-US"/>
              <a:t>class</a:t>
            </a:r>
            <a:endParaRPr lang="th-TH"/>
          </a:p>
          <a:p>
            <a:r>
              <a:rPr lang="th-TH"/>
              <a:t>ความสัมพันธ์ที่แสดงเป็นความสัมพันธ์เชิงสถิตย์ (</a:t>
            </a:r>
            <a:r>
              <a:rPr lang="en-US"/>
              <a:t>static</a:t>
            </a:r>
            <a:r>
              <a:rPr lang="th-TH"/>
              <a:t>) ไม่ใช่ความสัมพันธ์ที่เกิดขึ้นเนื่องจากกิจกรรม (</a:t>
            </a:r>
            <a:r>
              <a:rPr lang="en-US"/>
              <a:t>dynamic</a:t>
            </a:r>
            <a:r>
              <a:rPr lang="th-TH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480994"/>
          </a:xfrm>
        </p:spPr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14348" y="928670"/>
            <a:ext cx="7772400" cy="4343400"/>
          </a:xfrm>
        </p:spPr>
        <p:txBody>
          <a:bodyPr/>
          <a:lstStyle/>
          <a:p>
            <a:r>
              <a:rPr lang="en-US" sz="2800" b="1" dirty="0" smtClean="0"/>
              <a:t>Aggregation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- Aggregation </a:t>
            </a:r>
            <a:r>
              <a:rPr lang="th-TH" sz="2800" dirty="0" smtClean="0"/>
              <a:t>เป็นความสัมพันธ์ระหว่างคลาสแบบต่างระดับ ในลักษณะของ</a:t>
            </a:r>
            <a:r>
              <a:rPr lang="th-TH" sz="2800" dirty="0" err="1" smtClean="0"/>
              <a:t>การป็นองค์</a:t>
            </a:r>
            <a:r>
              <a:rPr lang="th-TH" sz="2800" dirty="0" smtClean="0"/>
              <a:t>ประกอบต่าง ๆ เรียกว่า “</a:t>
            </a:r>
            <a:r>
              <a:rPr lang="en-US" sz="2800" dirty="0" smtClean="0"/>
              <a:t>Part Class” </a:t>
            </a:r>
            <a:r>
              <a:rPr lang="th-TH" sz="2800" dirty="0" smtClean="0"/>
              <a:t>ส่วน คลาสที่เกิดจากการรวมกันขององค์ประกอบต่าง ๆ เรียกว่า “</a:t>
            </a:r>
            <a:r>
              <a:rPr lang="en-US" sz="2800" dirty="0" smtClean="0"/>
              <a:t>Whole Class” </a:t>
            </a:r>
            <a:r>
              <a:rPr lang="th-TH" sz="2800" dirty="0" smtClean="0"/>
              <a:t/>
            </a:r>
            <a:br>
              <a:rPr lang="th-TH" sz="2800" dirty="0" smtClean="0"/>
            </a:br>
            <a:r>
              <a:rPr lang="th-TH" sz="2800" dirty="0" smtClean="0"/>
              <a:t>โดยข้อสังเกตของความสัมพันธ์ชนิดนี้คือ </a:t>
            </a:r>
            <a:r>
              <a:rPr lang="en-US" sz="2800" dirty="0" smtClean="0"/>
              <a:t>Part Class </a:t>
            </a:r>
            <a:r>
              <a:rPr lang="th-TH" sz="2800" dirty="0" smtClean="0"/>
              <a:t>มีอิสระ ไม่จำเป็นต้องพึ่งพา </a:t>
            </a:r>
            <a:r>
              <a:rPr lang="en-US" sz="2800" dirty="0" smtClean="0"/>
              <a:t>Whole Class </a:t>
            </a:r>
            <a:r>
              <a:rPr lang="th-TH" sz="2800" dirty="0" smtClean="0"/>
              <a:t>หาก </a:t>
            </a:r>
            <a:r>
              <a:rPr lang="en-US" sz="2800" dirty="0" smtClean="0"/>
              <a:t>Whole Class </a:t>
            </a:r>
            <a:r>
              <a:rPr lang="th-TH" sz="2800" dirty="0" smtClean="0"/>
              <a:t>ถูกทำลาย หรือเสียหาย </a:t>
            </a:r>
            <a:r>
              <a:rPr lang="en-US" sz="2800" dirty="0" smtClean="0"/>
              <a:t>Part Class </a:t>
            </a:r>
            <a:r>
              <a:rPr lang="th-TH" sz="2800" dirty="0" smtClean="0"/>
              <a:t>ก็ยังคงอยู่ เช่น </a:t>
            </a:r>
            <a:br>
              <a:rPr lang="th-TH" sz="2800" dirty="0" smtClean="0"/>
            </a:br>
            <a:r>
              <a:rPr lang="th-TH" sz="2800" dirty="0" smtClean="0">
                <a:solidFill>
                  <a:srgbClr val="3333CC"/>
                </a:solidFill>
              </a:rPr>
              <a:t>ความสัมพันธ์ระหว่างคลาส “</a:t>
            </a:r>
            <a:r>
              <a:rPr lang="en-US" sz="2800" dirty="0" smtClean="0">
                <a:solidFill>
                  <a:srgbClr val="3333CC"/>
                </a:solidFill>
              </a:rPr>
              <a:t>Team” </a:t>
            </a:r>
            <a:r>
              <a:rPr lang="th-TH" sz="2800" dirty="0" smtClean="0">
                <a:solidFill>
                  <a:srgbClr val="3333CC"/>
                </a:solidFill>
              </a:rPr>
              <a:t>กับ </a:t>
            </a:r>
            <a:r>
              <a:rPr lang="en-US" sz="2800" dirty="0" smtClean="0">
                <a:solidFill>
                  <a:srgbClr val="3333CC"/>
                </a:solidFill>
              </a:rPr>
              <a:t>Person” </a:t>
            </a:r>
            <a:r>
              <a:rPr lang="th-TH" sz="2800" dirty="0" smtClean="0">
                <a:solidFill>
                  <a:srgbClr val="3333CC"/>
                </a:solidFill>
              </a:rPr>
              <a:t>โดยที่ </a:t>
            </a:r>
            <a:r>
              <a:rPr lang="en-US" sz="2800" dirty="0" smtClean="0">
                <a:solidFill>
                  <a:srgbClr val="3333CC"/>
                </a:solidFill>
              </a:rPr>
              <a:t>Team </a:t>
            </a:r>
            <a:r>
              <a:rPr lang="th-TH" sz="2800" dirty="0" smtClean="0">
                <a:solidFill>
                  <a:srgbClr val="3333CC"/>
                </a:solidFill>
              </a:rPr>
              <a:t>จะต้องมี </a:t>
            </a:r>
            <a:r>
              <a:rPr lang="en-US" sz="2800" dirty="0" smtClean="0">
                <a:solidFill>
                  <a:srgbClr val="3333CC"/>
                </a:solidFill>
              </a:rPr>
              <a:t>Person </a:t>
            </a:r>
            <a:r>
              <a:rPr lang="th-TH" sz="2800" dirty="0" smtClean="0">
                <a:solidFill>
                  <a:srgbClr val="3333CC"/>
                </a:solidFill>
              </a:rPr>
              <a:t>มารวมกันเป็น</a:t>
            </a:r>
            <a:r>
              <a:rPr lang="th-TH" sz="2800" dirty="0" smtClean="0">
                <a:solidFill>
                  <a:srgbClr val="3333CC"/>
                </a:solidFill>
              </a:rPr>
              <a:t>องค์ประกอบ หรือ</a:t>
            </a:r>
            <a:r>
              <a:rPr lang="th-TH" sz="2800" dirty="0" smtClean="0">
                <a:solidFill>
                  <a:srgbClr val="3333CC"/>
                </a:solidFill>
              </a:rPr>
              <a:t>ความสัมพันธ์ระหว่างคลาส “</a:t>
            </a:r>
            <a:r>
              <a:rPr lang="en-US" sz="2800" dirty="0" smtClean="0">
                <a:solidFill>
                  <a:srgbClr val="3333CC"/>
                </a:solidFill>
              </a:rPr>
              <a:t>Car” </a:t>
            </a:r>
            <a:r>
              <a:rPr lang="th-TH" sz="2800" dirty="0" smtClean="0">
                <a:solidFill>
                  <a:srgbClr val="3333CC"/>
                </a:solidFill>
              </a:rPr>
              <a:t>มีคลาส “</a:t>
            </a:r>
            <a:r>
              <a:rPr lang="en-US" sz="2800" dirty="0" smtClean="0">
                <a:solidFill>
                  <a:srgbClr val="3333CC"/>
                </a:solidFill>
              </a:rPr>
              <a:t>Engine”, “Wheel”, Steering” </a:t>
            </a:r>
            <a:r>
              <a:rPr lang="th-TH" sz="2800" dirty="0" smtClean="0">
                <a:solidFill>
                  <a:srgbClr val="3333CC"/>
                </a:solidFill>
              </a:rPr>
              <a:t>เป็นต้น</a:t>
            </a:r>
            <a:r>
              <a:rPr lang="th-TH" sz="2800" dirty="0" smtClean="0"/>
              <a:t/>
            </a:r>
            <a:br>
              <a:rPr lang="th-TH" sz="2800" dirty="0" smtClean="0"/>
            </a:br>
            <a:endParaRPr lang="th-TH" sz="28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20</a:t>
            </a:fld>
            <a:endParaRPr lang="th-TH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766746"/>
          </a:xfrm>
        </p:spPr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85786" y="1285860"/>
            <a:ext cx="8072494" cy="43434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Aggregation</a:t>
            </a:r>
            <a:endParaRPr lang="th-TH" sz="2800" dirty="0" smtClean="0"/>
          </a:p>
          <a:p>
            <a:pPr>
              <a:buNone/>
            </a:pPr>
            <a:r>
              <a:rPr lang="th-TH" sz="2800" dirty="0" smtClean="0"/>
              <a:t>   - คือ การนำส่วนประกอบย่อยๆ หลายๆอย่างมาประกอบเป็นหนึ่ง </a:t>
            </a:r>
            <a:r>
              <a:rPr lang="en-US" sz="2800" dirty="0" smtClean="0"/>
              <a:t>Object </a:t>
            </a:r>
            <a:r>
              <a:rPr lang="th-TH" sz="2800" dirty="0" smtClean="0"/>
              <a:t>ที่สามารถใช้งานได้อย่าง</a:t>
            </a:r>
            <a:r>
              <a:rPr lang="th-TH" sz="2800" dirty="0" smtClean="0"/>
              <a:t>สมบูรณ์ </a:t>
            </a:r>
            <a:r>
              <a:rPr lang="th-TH" sz="2800" dirty="0" smtClean="0"/>
              <a:t>ถ้าขาดส่วนหนึ่งส่วนใดจะเกิดการผิดพลาดได้ เป็นความสัมพันธ์แบบ </a:t>
            </a:r>
            <a:r>
              <a:rPr lang="en-US" sz="2800" dirty="0" smtClean="0"/>
              <a:t>Aggregation </a:t>
            </a:r>
            <a:r>
              <a:rPr lang="th-TH" sz="2800" dirty="0" smtClean="0"/>
              <a:t>แทนด้วยข้าวหลามตัดโปร่งใส ซึ่งความสัมพันธ์ระหว่าง </a:t>
            </a:r>
            <a:r>
              <a:rPr lang="en-US" sz="2800" dirty="0" smtClean="0"/>
              <a:t>Object </a:t>
            </a:r>
            <a:r>
              <a:rPr lang="th-TH" sz="2800" dirty="0" smtClean="0"/>
              <a:t>หรือ </a:t>
            </a:r>
            <a:r>
              <a:rPr lang="en-US" sz="2800" dirty="0" smtClean="0"/>
              <a:t>Class </a:t>
            </a:r>
            <a:r>
              <a:rPr lang="th-TH" sz="2800" dirty="0" smtClean="0"/>
              <a:t>แบบ “</a:t>
            </a:r>
            <a:r>
              <a:rPr lang="en-US" sz="2800" dirty="0" smtClean="0"/>
              <a:t>Whole-Part” </a:t>
            </a:r>
            <a:r>
              <a:rPr lang="th-TH" sz="2800" dirty="0" smtClean="0"/>
              <a:t>หรือ “</a:t>
            </a:r>
            <a:r>
              <a:rPr lang="en-US" sz="2800" dirty="0" smtClean="0"/>
              <a:t>is part of” </a:t>
            </a:r>
            <a:r>
              <a:rPr lang="th-TH" sz="2800" dirty="0" smtClean="0"/>
              <a:t>โดยจะมี </a:t>
            </a:r>
            <a:r>
              <a:rPr lang="en-US" sz="2800" dirty="0" smtClean="0"/>
              <a:t>Class </a:t>
            </a:r>
            <a:r>
              <a:rPr lang="th-TH" sz="2800" dirty="0" smtClean="0"/>
              <a:t>ที่ใหญ่ที่สุดที่เป็น </a:t>
            </a:r>
            <a:r>
              <a:rPr lang="en-US" sz="2800" dirty="0" smtClean="0"/>
              <a:t>Object </a:t>
            </a:r>
            <a:r>
              <a:rPr lang="th-TH" sz="2800" dirty="0" smtClean="0"/>
              <a:t>หลัก และมี </a:t>
            </a:r>
            <a:r>
              <a:rPr lang="en-US" sz="2800" dirty="0" smtClean="0"/>
              <a:t>Class </a:t>
            </a:r>
            <a:r>
              <a:rPr lang="th-TH" sz="2800" dirty="0" smtClean="0"/>
              <a:t>อื่นเป็นส่วนประกอบ</a:t>
            </a:r>
            <a:br>
              <a:rPr lang="th-TH" sz="2800" dirty="0" smtClean="0"/>
            </a:br>
            <a:r>
              <a:rPr lang="th-TH" sz="2800" dirty="0" smtClean="0"/>
              <a:t>- วัตถุมี วัตถุอื่นๆ เป็นองค์ประกอบย่อย เช่น </a:t>
            </a:r>
            <a:r>
              <a:rPr lang="en-US" sz="2800" dirty="0" smtClean="0"/>
              <a:t>Car </a:t>
            </a:r>
            <a:r>
              <a:rPr lang="th-TH" sz="2800" dirty="0" smtClean="0"/>
              <a:t>มี </a:t>
            </a:r>
            <a:r>
              <a:rPr lang="en-US" sz="2800" dirty="0" smtClean="0"/>
              <a:t>engine </a:t>
            </a:r>
            <a:r>
              <a:rPr lang="th-TH" sz="2800" dirty="0" smtClean="0"/>
              <a:t>และ</a:t>
            </a:r>
            <a:r>
              <a:rPr lang="en-US" sz="2800" dirty="0" smtClean="0"/>
              <a:t>wheels </a:t>
            </a:r>
            <a:r>
              <a:rPr lang="th-TH" sz="2800" dirty="0" smtClean="0"/>
              <a:t>เป็นองค์ประกอบ</a:t>
            </a:r>
            <a:br>
              <a:rPr lang="th-TH" sz="2800" dirty="0" smtClean="0"/>
            </a:br>
            <a:r>
              <a:rPr lang="th-TH" sz="2800" dirty="0" smtClean="0"/>
              <a:t>- ปลายที่มีข้าวหลามตัดเป็น </a:t>
            </a:r>
            <a:r>
              <a:rPr lang="en-US" sz="2800" dirty="0" smtClean="0"/>
              <a:t>Class </a:t>
            </a:r>
            <a:r>
              <a:rPr lang="en-US" sz="2800" dirty="0" smtClean="0"/>
              <a:t>“Whole-Part </a:t>
            </a:r>
            <a:r>
              <a:rPr lang="th-TH" sz="2800" dirty="0" smtClean="0"/>
              <a:t>หรือ </a:t>
            </a:r>
            <a:r>
              <a:rPr lang="en-US" sz="2800" dirty="0" smtClean="0"/>
              <a:t>Container</a:t>
            </a:r>
            <a:r>
              <a:rPr lang="th-TH" sz="2800" dirty="0" smtClean="0"/>
              <a:t>(</a:t>
            </a:r>
            <a:r>
              <a:rPr lang="th-TH" sz="2800" dirty="0" smtClean="0"/>
              <a:t>หลัก)</a:t>
            </a:r>
            <a:r>
              <a:rPr lang="en-US" sz="2800" dirty="0" smtClean="0"/>
              <a:t>” </a:t>
            </a:r>
            <a:r>
              <a:rPr lang="th-TH" sz="2800" dirty="0" smtClean="0"/>
              <a:t>ปลายอีกข้างเป็น </a:t>
            </a:r>
            <a:r>
              <a:rPr lang="en-US" sz="2800" dirty="0" smtClean="0"/>
              <a:t>Class </a:t>
            </a:r>
            <a:r>
              <a:rPr lang="en-US" sz="2800" dirty="0" smtClean="0"/>
              <a:t>“</a:t>
            </a:r>
            <a:r>
              <a:rPr lang="en-US" sz="2800" dirty="0" smtClean="0"/>
              <a:t>Part</a:t>
            </a:r>
            <a:r>
              <a:rPr lang="th-TH" sz="2800" dirty="0" smtClean="0"/>
              <a:t>(</a:t>
            </a:r>
            <a:r>
              <a:rPr lang="th-TH" sz="2800" dirty="0" smtClean="0"/>
              <a:t>ส่วนประกอบ)”</a:t>
            </a:r>
            <a:endParaRPr lang="th-TH" sz="2800" dirty="0" smtClean="0"/>
          </a:p>
          <a:p>
            <a:endParaRPr lang="th-TH" sz="28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21</a:t>
            </a:fld>
            <a:endParaRPr lang="th-TH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766746"/>
          </a:xfrm>
        </p:spPr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22</a:t>
            </a:fld>
            <a:endParaRPr lang="th-TH"/>
          </a:p>
        </p:txBody>
      </p:sp>
      <p:pic>
        <p:nvPicPr>
          <p:cNvPr id="1026" name="Picture 2" descr="http://2.bp.blogspot.com/_ZeiwzQFFsgw/SZ5bDGXJVCI/AAAAAAAAAK8/M_Gbw5s1oOE/s400/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214554"/>
            <a:ext cx="4551800" cy="257176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1538" y="1500174"/>
            <a:ext cx="5643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ตัวอย่างแสดงความสัมพันธ์แบบ </a:t>
            </a:r>
            <a:r>
              <a:rPr lang="en-US" b="1" dirty="0" smtClean="0"/>
              <a:t>Aggregation</a:t>
            </a:r>
            <a:endParaRPr lang="th-TH" dirty="0"/>
          </a:p>
        </p:txBody>
      </p:sp>
      <p:pic>
        <p:nvPicPr>
          <p:cNvPr id="1028" name="Picture 4" descr="http://4.bp.blogspot.com/_ZeiwzQFFsgw/SZ5bwcymXHI/AAAAAAAAALM/F61KBKOQZXI/s400/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000240"/>
            <a:ext cx="4000496" cy="4678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23870"/>
          </a:xfrm>
        </p:spPr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14348" y="1000108"/>
            <a:ext cx="7772400" cy="5357850"/>
          </a:xfrm>
        </p:spPr>
        <p:txBody>
          <a:bodyPr/>
          <a:lstStyle/>
          <a:p>
            <a:r>
              <a:rPr lang="en-US" sz="2800" b="1" dirty="0" smtClean="0"/>
              <a:t>Composition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th-TH" sz="2800" dirty="0" smtClean="0"/>
              <a:t/>
            </a:r>
            <a:br>
              <a:rPr lang="th-TH" sz="2800" dirty="0" smtClean="0"/>
            </a:br>
            <a:r>
              <a:rPr lang="th-TH" sz="2800" dirty="0" smtClean="0"/>
              <a:t>- ในความสัมพันธ์แบบ “</a:t>
            </a:r>
            <a:r>
              <a:rPr lang="en-US" sz="2800" dirty="0" smtClean="0"/>
              <a:t>Composition” </a:t>
            </a:r>
            <a:r>
              <a:rPr lang="th-TH" sz="2800" dirty="0" smtClean="0"/>
              <a:t> </a:t>
            </a:r>
            <a:r>
              <a:rPr lang="en-US" sz="2800" dirty="0" smtClean="0"/>
              <a:t>Part Class </a:t>
            </a:r>
            <a:r>
              <a:rPr lang="th-TH" sz="2800" dirty="0" smtClean="0"/>
              <a:t>ไม่สามารถทำงานได้หากไม่มี </a:t>
            </a:r>
            <a:r>
              <a:rPr lang="en-US" sz="2800" dirty="0" smtClean="0"/>
              <a:t>Whole Class </a:t>
            </a:r>
            <a:r>
              <a:rPr lang="th-TH" sz="2800" dirty="0" smtClean="0"/>
              <a:t>และ </a:t>
            </a:r>
            <a:r>
              <a:rPr lang="en-US" sz="2800" dirty="0" smtClean="0"/>
              <a:t>Part Class </a:t>
            </a:r>
            <a:r>
              <a:rPr lang="th-TH" sz="2800" dirty="0" smtClean="0"/>
              <a:t>จะต้องทำงานร่วมกับ </a:t>
            </a:r>
            <a:r>
              <a:rPr lang="en-US" sz="2800" dirty="0" smtClean="0"/>
              <a:t>Whole Class </a:t>
            </a:r>
            <a:r>
              <a:rPr lang="th-TH" sz="2800" dirty="0" smtClean="0"/>
              <a:t>ตลอดอายุของ </a:t>
            </a:r>
            <a:r>
              <a:rPr lang="en-US" sz="2800" dirty="0" smtClean="0"/>
              <a:t>Whole Class </a:t>
            </a:r>
            <a:r>
              <a:rPr lang="th-TH" sz="2800" dirty="0" smtClean="0"/>
              <a:t>ดังนั้นเมื่อ </a:t>
            </a:r>
            <a:r>
              <a:rPr lang="en-US" sz="2800" dirty="0" smtClean="0"/>
              <a:t>Whole Class </a:t>
            </a:r>
            <a:r>
              <a:rPr lang="th-TH" sz="2800" dirty="0" smtClean="0"/>
              <a:t>ถูกลบ </a:t>
            </a:r>
            <a:r>
              <a:rPr lang="en-US" sz="2800" dirty="0" smtClean="0"/>
              <a:t>Part Class </a:t>
            </a:r>
            <a:r>
              <a:rPr lang="th-TH" sz="2800" dirty="0" smtClean="0"/>
              <a:t>ก็ถูกลบไปด้วย </a:t>
            </a:r>
            <a:br>
              <a:rPr lang="th-TH" sz="2800" dirty="0" smtClean="0"/>
            </a:br>
            <a:r>
              <a:rPr lang="th-TH" sz="2800" dirty="0" smtClean="0"/>
              <a:t>  </a:t>
            </a:r>
            <a:r>
              <a:rPr lang="th-TH" sz="2800" dirty="0" smtClean="0">
                <a:solidFill>
                  <a:schemeClr val="accent5">
                    <a:lumMod val="50000"/>
                  </a:schemeClr>
                </a:solidFill>
              </a:rPr>
              <a:t>เช่น ความสัมพันธ์ระหว่างคลาส “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Employee” </a:t>
            </a:r>
            <a:r>
              <a:rPr lang="th-TH" sz="2800" dirty="0" smtClean="0">
                <a:solidFill>
                  <a:schemeClr val="accent5">
                    <a:lumMod val="50000"/>
                  </a:schemeClr>
                </a:solidFill>
              </a:rPr>
              <a:t>กับ “</a:t>
            </a:r>
            <a:r>
              <a:rPr lang="en-US" sz="2800" dirty="0" err="1" smtClean="0">
                <a:solidFill>
                  <a:schemeClr val="accent5">
                    <a:lumMod val="50000"/>
                  </a:schemeClr>
                </a:solidFill>
              </a:rPr>
              <a:t>EmpHistory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” </a:t>
            </a:r>
            <a:r>
              <a:rPr lang="th-TH" sz="2800" dirty="0" smtClean="0">
                <a:solidFill>
                  <a:schemeClr val="accent5">
                    <a:lumMod val="50000"/>
                  </a:schemeClr>
                </a:solidFill>
              </a:rPr>
              <a:t>เมื่อพนักงานลาออกไปประวัติพนักงานก็จะไม่มีอีกต่อไป หรือ คลาส “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Windows” </a:t>
            </a:r>
            <a:r>
              <a:rPr lang="th-TH" sz="2800" dirty="0" smtClean="0">
                <a:solidFill>
                  <a:schemeClr val="accent5">
                    <a:lumMod val="50000"/>
                  </a:schemeClr>
                </a:solidFill>
              </a:rPr>
              <a:t>กับ คลาสที่เป็นส่วนประกอบของโปรแกรมวินโดวส์ หากโปรแกรมวินโดวส์ถูกปิดลงส่วนประกอบอื่น ๆ ของโปรแกรมวินโดวส์ก็จะถูกปิดลงไปด้วย เป็นต้น</a:t>
            </a:r>
            <a:r>
              <a:rPr lang="th-TH" sz="2800" dirty="0" smtClean="0">
                <a:solidFill>
                  <a:srgbClr val="3333CC"/>
                </a:solidFill>
              </a:rPr>
              <a:t/>
            </a:r>
            <a:br>
              <a:rPr lang="th-TH" sz="2800" dirty="0" smtClean="0">
                <a:solidFill>
                  <a:srgbClr val="3333CC"/>
                </a:solidFill>
              </a:rPr>
            </a:br>
            <a:endParaRPr lang="th-TH" sz="2800" dirty="0">
              <a:solidFill>
                <a:srgbClr val="3333CC"/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23</a:t>
            </a:fld>
            <a:endParaRPr lang="th-TH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14348" y="1428736"/>
            <a:ext cx="7772400" cy="4714908"/>
          </a:xfrm>
        </p:spPr>
        <p:txBody>
          <a:bodyPr/>
          <a:lstStyle/>
          <a:p>
            <a:r>
              <a:rPr lang="en-US" dirty="0" smtClean="0"/>
              <a:t>Composition</a:t>
            </a:r>
            <a:br>
              <a:rPr lang="en-US" dirty="0" smtClean="0"/>
            </a:br>
            <a:r>
              <a:rPr lang="th-TH" dirty="0" smtClean="0"/>
              <a:t>- เป็นความสัมพันธ์ระหว่าง </a:t>
            </a:r>
            <a:r>
              <a:rPr lang="en-US" dirty="0" smtClean="0"/>
              <a:t>Object </a:t>
            </a:r>
            <a:r>
              <a:rPr lang="th-TH" dirty="0" smtClean="0"/>
              <a:t>หรือ </a:t>
            </a:r>
            <a:r>
              <a:rPr lang="en-US" dirty="0" smtClean="0"/>
              <a:t>Class </a:t>
            </a:r>
            <a:r>
              <a:rPr lang="th-TH" dirty="0" smtClean="0"/>
              <a:t>แบบขึ้นต่อกันและมีความเกี่ยวข้องกันเสมอ โดยจะมี </a:t>
            </a:r>
            <a:r>
              <a:rPr lang="en-US" dirty="0" smtClean="0"/>
              <a:t>Class </a:t>
            </a:r>
            <a:r>
              <a:rPr lang="th-TH" dirty="0" smtClean="0"/>
              <a:t>ซึ่งเป็นองค์ประกอบของ </a:t>
            </a:r>
            <a:r>
              <a:rPr lang="en-US" dirty="0" smtClean="0"/>
              <a:t>Class </a:t>
            </a:r>
            <a:r>
              <a:rPr lang="th-TH" dirty="0" smtClean="0"/>
              <a:t>อื่นที่ใหญ่กว่า</a:t>
            </a:r>
            <a:br>
              <a:rPr lang="th-TH" dirty="0" smtClean="0"/>
            </a:br>
            <a:r>
              <a:rPr lang="th-TH" dirty="0" smtClean="0"/>
              <a:t>- วัตถุมีวัตถุอื่นๆ เป็นองค์ประกอบย่อยทั้งหมด</a:t>
            </a:r>
            <a:br>
              <a:rPr lang="th-TH" dirty="0" smtClean="0"/>
            </a:br>
            <a:r>
              <a:rPr lang="th-TH" dirty="0" smtClean="0"/>
              <a:t>- การส่ง </a:t>
            </a:r>
            <a:r>
              <a:rPr lang="en-US" dirty="0" smtClean="0"/>
              <a:t>message </a:t>
            </a:r>
            <a:r>
              <a:rPr lang="th-TH" dirty="0" smtClean="0"/>
              <a:t>ติดต่อกับวัตถุที่เป็นองค์ประกอบรวม อาจมีผลกับองค์ประกอบทั้งหมด</a:t>
            </a:r>
            <a:br>
              <a:rPr lang="th-TH" dirty="0" smtClean="0"/>
            </a:br>
            <a:r>
              <a:rPr lang="th-TH" dirty="0" smtClean="0"/>
              <a:t>- ถ้า </a:t>
            </a:r>
            <a:r>
              <a:rPr lang="en-US" dirty="0" smtClean="0"/>
              <a:t>delete </a:t>
            </a:r>
            <a:r>
              <a:rPr lang="th-TH" dirty="0" smtClean="0"/>
              <a:t>วัตถุที่เป็นองค์ประกอบรวม ส่วนย่อยจะต้องถูก </a:t>
            </a:r>
            <a:r>
              <a:rPr lang="en-US" dirty="0" smtClean="0"/>
              <a:t>delete </a:t>
            </a:r>
            <a:r>
              <a:rPr lang="th-TH" dirty="0" smtClean="0"/>
              <a:t>ทิ้งไปด้วย</a:t>
            </a:r>
          </a:p>
          <a:p>
            <a:pPr>
              <a:buNone/>
            </a:pPr>
            <a:r>
              <a:rPr lang="th-TH" dirty="0" smtClean="0"/>
              <a:t>    </a:t>
            </a:r>
            <a:r>
              <a:rPr lang="en-US" dirty="0" smtClean="0"/>
              <a:t>- </a:t>
            </a:r>
            <a:r>
              <a:rPr lang="th-TH" dirty="0" smtClean="0"/>
              <a:t>ใช้สัญลักษณ์ข้าวหลามตัดทึบ</a:t>
            </a:r>
            <a:br>
              <a:rPr lang="th-TH" dirty="0" smtClean="0"/>
            </a:br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24</a:t>
            </a:fld>
            <a:endParaRPr lang="th-TH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184"/>
          </a:xfrm>
        </p:spPr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pic>
        <p:nvPicPr>
          <p:cNvPr id="6" name="ตัวยึดเนื้อหา 5" descr="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745206"/>
            <a:ext cx="5500726" cy="4909398"/>
          </a:xfrm>
        </p:spPr>
      </p:pic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25</a:t>
            </a:fld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1571604" y="1142984"/>
            <a:ext cx="52437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ตัวอย่างแสดงความสัมพันธ์แบบ</a:t>
            </a:r>
            <a:r>
              <a:rPr lang="en-US" b="1" dirty="0" smtClean="0"/>
              <a:t> Composition</a:t>
            </a:r>
            <a:endParaRPr lang="th-TH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ความเหมือนและความแตกต่างระหว่าง </a:t>
            </a:r>
            <a:r>
              <a:rPr lang="en-US" dirty="0" smtClean="0"/>
              <a:t>Aggregation </a:t>
            </a:r>
            <a:r>
              <a:rPr lang="th-TH" dirty="0" smtClean="0"/>
              <a:t>และ </a:t>
            </a:r>
            <a:r>
              <a:rPr lang="en-US" dirty="0" smtClean="0"/>
              <a:t>Composition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th-TH" dirty="0" smtClean="0"/>
              <a:t>ส่วนของ </a:t>
            </a:r>
            <a:r>
              <a:rPr lang="en-US" dirty="0" smtClean="0">
                <a:solidFill>
                  <a:srgbClr val="3333CC"/>
                </a:solidFill>
              </a:rPr>
              <a:t>Aggregation</a:t>
            </a:r>
            <a:r>
              <a:rPr lang="en-US" dirty="0" smtClean="0"/>
              <a:t> </a:t>
            </a:r>
            <a:r>
              <a:rPr lang="th-TH" dirty="0" smtClean="0"/>
              <a:t>วัตถุแต่ละส่วนจะทำงานในแบบขอบริการซึ่งกันและกัน ดังนั้นถ้าขาดวัตถุชิ้นใด อาจทำให้ไม่สมบูรณ์แต่ไม่ถึงกับการทำงานทั้งหมดหยุดชะงัก</a:t>
            </a:r>
          </a:p>
          <a:p>
            <a:pPr>
              <a:buNone/>
            </a:pPr>
            <a:r>
              <a:rPr lang="en-US" dirty="0" smtClean="0"/>
              <a:t>   - </a:t>
            </a:r>
            <a:r>
              <a:rPr lang="th-TH" dirty="0" smtClean="0"/>
              <a:t>ความสัมพันธ์ระหว่าง วัตถุส่วนของ </a:t>
            </a:r>
            <a:r>
              <a:rPr lang="en-US" dirty="0" smtClean="0">
                <a:solidFill>
                  <a:srgbClr val="CC0000"/>
                </a:solidFill>
              </a:rPr>
              <a:t>Composition</a:t>
            </a:r>
            <a:r>
              <a:rPr lang="en-US" dirty="0" smtClean="0"/>
              <a:t> </a:t>
            </a:r>
            <a:r>
              <a:rPr lang="th-TH" dirty="0" smtClean="0"/>
              <a:t>นั้นวัตถุแต่ละชิ้นจะทำงานโดยพึ่งพาอาศัยกัน ซึ่งถ้าวัตถุชิ้นใดขาดหายไปจะทำให้การทำงานทั้งหมดกระทบกระเทือนไปด้วย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26</a:t>
            </a:fld>
            <a:endParaRPr lang="th-TH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766746"/>
          </a:xfrm>
        </p:spPr>
        <p:txBody>
          <a:bodyPr/>
          <a:lstStyle/>
          <a:p>
            <a:r>
              <a:rPr lang="th-TH" dirty="0" smtClean="0"/>
              <a:t>หลักการ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Inheritance/Generalization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แสดงถึงการสืบทอดคุณสมบัติ ระหว่างคลาสแม่และคลาสลูก</a:t>
            </a:r>
            <a:br>
              <a:rPr lang="th-TH" dirty="0" smtClean="0"/>
            </a:br>
            <a:r>
              <a:rPr lang="th-TH" dirty="0" smtClean="0"/>
              <a:t>ใช้ลูกศรหัวใหญ่และโปร่ง</a:t>
            </a: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672-B831-46EB-85EC-572C73FBC8F8}" type="slidenum">
              <a:rPr lang="th-TH" smtClean="0"/>
              <a:pPr/>
              <a:t>27</a:t>
            </a:fld>
            <a:endParaRPr lang="th-TH"/>
          </a:p>
        </p:txBody>
      </p:sp>
      <p:pic>
        <p:nvPicPr>
          <p:cNvPr id="5" name="รูปภาพ 4" descr="UML04T0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3500438"/>
            <a:ext cx="3493318" cy="214314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CAB5F-895B-47C1-9877-CF677561EFE9}" type="slidenum">
              <a:rPr lang="th-TH"/>
              <a:pPr/>
              <a:t>28</a:t>
            </a:fld>
            <a:endParaRPr lang="th-TH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ตัวอย่างการสร้าง </a:t>
            </a:r>
            <a:r>
              <a:rPr lang="en-US"/>
              <a:t>Class Diagram</a:t>
            </a:r>
            <a:endParaRPr lang="th-TH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h-TH" sz="2800" dirty="0" err="1"/>
              <a:t>Problem</a:t>
            </a:r>
            <a:r>
              <a:rPr lang="th-TH" sz="2800" dirty="0"/>
              <a:t> </a:t>
            </a:r>
            <a:r>
              <a:rPr lang="th-TH" sz="2800" dirty="0" err="1"/>
              <a:t>Domain</a:t>
            </a:r>
            <a:r>
              <a:rPr lang="th-TH" sz="2800" dirty="0"/>
              <a:t> ที่กำหนดคือ</a:t>
            </a:r>
          </a:p>
          <a:p>
            <a:pPr>
              <a:buFontTx/>
              <a:buNone/>
            </a:pPr>
            <a:r>
              <a:rPr lang="th-TH" sz="2800" dirty="0"/>
              <a:t>		</a:t>
            </a:r>
            <a:r>
              <a:rPr lang="en-US" dirty="0">
                <a:solidFill>
                  <a:schemeClr val="accent5">
                    <a:lumMod val="25000"/>
                  </a:schemeClr>
                </a:solidFill>
              </a:rPr>
              <a:t>“</a:t>
            </a:r>
            <a:r>
              <a:rPr lang="th-TH" dirty="0">
                <a:solidFill>
                  <a:schemeClr val="accent5">
                    <a:lumMod val="25000"/>
                  </a:schemeClr>
                </a:solidFill>
              </a:rPr>
              <a:t>ในคณะวิชาวิทยาศาสตร์ของสถาบันการศึกษาแห่งหนึ่งมีบุคลากรหลายประเภทด้วยกัน ได้แก่ อาจารย์ นักศึกษา และเจ้าหน้าที่ โดยที่อาจารย์แต่ละท่านมีหน้าที่ในการสอนวิชาใดวิชาหนึ่งหรือมากกว่า 1 วิชาก็ได้ และนักศึกษาก็มีหน้าที่ในการศึกษาวิชาวิชาหนึ่ง หรือมากกว่า 1 วิชาก็ได้ ในเวลาเดียวกันเจ้าหน้าที่ของภาควิชา คือ เจ้าหน้าที่ประจำห้องทดลองต่าง ๆ โดยกำหนดว่าใน 1 ห้องทดลองจะต้องมีเจ้าหน้าที่ 1 คนเสมอ”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B9A4-6F2D-45D1-8DF2-83E72FD21916}" type="slidenum">
              <a:rPr lang="th-TH"/>
              <a:pPr/>
              <a:t>29</a:t>
            </a:fld>
            <a:endParaRPr lang="th-TH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th-TH"/>
              <a:t>หา </a:t>
            </a:r>
            <a:r>
              <a:rPr lang="en-US"/>
              <a:t>use case </a:t>
            </a:r>
            <a:r>
              <a:rPr lang="th-TH"/>
              <a:t>จาก </a:t>
            </a:r>
            <a:r>
              <a:rPr lang="en-US"/>
              <a:t>problem domain</a:t>
            </a:r>
            <a:endParaRPr lang="th-TH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en-US"/>
              <a:t>use case </a:t>
            </a:r>
            <a:r>
              <a:rPr lang="th-TH"/>
              <a:t>ของระบบคือ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การเรียนการสอน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การใช้ห้องทดลอง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การดูแลห้องทดลอง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90E5D-B73B-4600-9276-EAE74A39A9F4}" type="slidenum">
              <a:rPr lang="th-TH"/>
              <a:pPr/>
              <a:t>3</a:t>
            </a:fld>
            <a:endParaRPr lang="th-TH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en-US"/>
              <a:t>Examples of </a:t>
            </a:r>
            <a:r>
              <a:rPr lang="th-TH"/>
              <a:t>Relationship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Static relationship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เจ้าของบัญชี</a:t>
            </a:r>
            <a:r>
              <a:rPr lang="th-TH" u="sng">
                <a:solidFill>
                  <a:srgbClr val="3333CC"/>
                </a:solidFill>
              </a:rPr>
              <a:t>เป็นเจ้าของ</a:t>
            </a:r>
            <a:r>
              <a:rPr lang="th-TH">
                <a:solidFill>
                  <a:srgbClr val="3333CC"/>
                </a:solidFill>
              </a:rPr>
              <a:t>บัญชีเงินฝาก</a:t>
            </a:r>
          </a:p>
          <a:p>
            <a:r>
              <a:rPr lang="th-TH"/>
              <a:t>Dynamic relationship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เจ้าของบัญชี</a:t>
            </a:r>
            <a:r>
              <a:rPr lang="th-TH" u="sng">
                <a:solidFill>
                  <a:srgbClr val="3333CC"/>
                </a:solidFill>
              </a:rPr>
              <a:t>ฝากเงินเข้า</a:t>
            </a:r>
            <a:r>
              <a:rPr lang="th-TH">
                <a:solidFill>
                  <a:srgbClr val="3333CC"/>
                </a:solidFill>
              </a:rPr>
              <a:t>บัญชีเงินฝาก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เจ้าของบัญชี</a:t>
            </a:r>
            <a:r>
              <a:rPr lang="th-TH" u="sng">
                <a:solidFill>
                  <a:srgbClr val="3333CC"/>
                </a:solidFill>
              </a:rPr>
              <a:t>ถอนเงินจาก</a:t>
            </a:r>
            <a:r>
              <a:rPr lang="th-TH">
                <a:solidFill>
                  <a:srgbClr val="3333CC"/>
                </a:solidFill>
              </a:rPr>
              <a:t>บัญชีเงินฝาก</a:t>
            </a:r>
          </a:p>
          <a:p>
            <a:pPr lvl="1"/>
            <a:r>
              <a:rPr lang="th-TH">
                <a:solidFill>
                  <a:srgbClr val="3333CC"/>
                </a:solidFill>
              </a:rPr>
              <a:t>เจ้าของบัญชี</a:t>
            </a:r>
            <a:r>
              <a:rPr lang="th-TH" u="sng">
                <a:solidFill>
                  <a:srgbClr val="3333CC"/>
                </a:solidFill>
              </a:rPr>
              <a:t>ปรับปรุงยอด</a:t>
            </a:r>
            <a:r>
              <a:rPr lang="th-TH">
                <a:solidFill>
                  <a:srgbClr val="3333CC"/>
                </a:solidFill>
              </a:rPr>
              <a:t>บัญชีเงินฝาก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79D7-4A03-4F0C-95E7-EE911886DA06}" type="slidenum">
              <a:rPr lang="th-TH"/>
              <a:pPr/>
              <a:t>30</a:t>
            </a:fld>
            <a:endParaRPr lang="th-TH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หา </a:t>
            </a:r>
            <a:r>
              <a:rPr lang="en-US"/>
              <a:t>object/class </a:t>
            </a:r>
            <a:r>
              <a:rPr lang="th-TH"/>
              <a:t>จาก </a:t>
            </a:r>
            <a:r>
              <a:rPr lang="en-US"/>
              <a:t>use case</a:t>
            </a:r>
            <a:endParaRPr lang="th-TH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/>
              <a:t>use case การเรียนการสอน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นักเรียน อาจารย์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ห้องเรียน วิชาเรียน ชั่วโมงเรียน</a:t>
            </a:r>
          </a:p>
          <a:p>
            <a:pPr>
              <a:lnSpc>
                <a:spcPct val="90000"/>
              </a:lnSpc>
            </a:pPr>
            <a:r>
              <a:rPr lang="th-TH"/>
              <a:t>use case การใช้ห้องทดลอง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นักเรียน อาจารย์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ห้องทดลอง</a:t>
            </a:r>
          </a:p>
          <a:p>
            <a:pPr>
              <a:lnSpc>
                <a:spcPct val="90000"/>
              </a:lnSpc>
            </a:pPr>
            <a:r>
              <a:rPr lang="th-TH"/>
              <a:t>use case การดูแลห้องทดลอง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เจ้าหน้าที่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ห้องทดลอง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FA2C-386F-4733-A030-988B7F2060AE}" type="slidenum">
              <a:rPr lang="th-TH"/>
              <a:pPr/>
              <a:t>31</a:t>
            </a:fld>
            <a:endParaRPr lang="th-TH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หา </a:t>
            </a:r>
            <a:r>
              <a:rPr lang="en-US"/>
              <a:t>actor </a:t>
            </a:r>
            <a:r>
              <a:rPr lang="th-TH"/>
              <a:t>จาก </a:t>
            </a:r>
            <a:r>
              <a:rPr lang="en-US"/>
              <a:t>use case</a:t>
            </a:r>
            <a:endParaRPr lang="th-TH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/>
              <a:t>สรุป actor</a:t>
            </a:r>
            <a:r>
              <a:rPr lang="en-US"/>
              <a:t>s</a:t>
            </a:r>
            <a:r>
              <a:rPr lang="th-TH"/>
              <a:t> ที่มีจาก </a:t>
            </a:r>
            <a:r>
              <a:rPr lang="en-US"/>
              <a:t>use case</a:t>
            </a:r>
            <a:r>
              <a:rPr lang="th-TH"/>
              <a:t> คือ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นักเรียน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อาจารย์</a:t>
            </a:r>
          </a:p>
          <a:p>
            <a:pPr lvl="1">
              <a:lnSpc>
                <a:spcPct val="90000"/>
              </a:lnSpc>
            </a:pPr>
            <a:r>
              <a:rPr lang="th-TH">
                <a:solidFill>
                  <a:srgbClr val="3333CC"/>
                </a:solidFill>
              </a:rPr>
              <a:t>เจ้าหน้าที่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4947-ECCC-42B7-8E8D-7A412E532273}" type="slidenum">
              <a:rPr lang="th-TH"/>
              <a:pPr/>
              <a:t>32</a:t>
            </a:fld>
            <a:endParaRPr lang="th-TH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เขียน </a:t>
            </a:r>
            <a:r>
              <a:rPr lang="en-US"/>
              <a:t>Use Case Diagram</a:t>
            </a:r>
            <a:endParaRPr lang="th-TH"/>
          </a:p>
        </p:txBody>
      </p:sp>
      <p:grpSp>
        <p:nvGrpSpPr>
          <p:cNvPr id="78917" name="Group 69"/>
          <p:cNvGrpSpPr>
            <a:grpSpLocks/>
          </p:cNvGrpSpPr>
          <p:nvPr/>
        </p:nvGrpSpPr>
        <p:grpSpPr bwMode="auto">
          <a:xfrm>
            <a:off x="152400" y="2209800"/>
            <a:ext cx="8913813" cy="3200400"/>
            <a:chOff x="96" y="1392"/>
            <a:chExt cx="5615" cy="2016"/>
          </a:xfrm>
        </p:grpSpPr>
        <p:sp>
          <p:nvSpPr>
            <p:cNvPr id="78852" name="Rectangle 4"/>
            <p:cNvSpPr>
              <a:spLocks noChangeArrowheads="1"/>
            </p:cNvSpPr>
            <p:nvPr/>
          </p:nvSpPr>
          <p:spPr bwMode="auto">
            <a:xfrm>
              <a:off x="816" y="1392"/>
              <a:ext cx="4176" cy="201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  <a:p>
              <a:endParaRPr lang="th-TH"/>
            </a:p>
            <a:p>
              <a:endParaRPr lang="th-TH"/>
            </a:p>
            <a:p>
              <a:endParaRPr lang="th-TH"/>
            </a:p>
            <a:p>
              <a:endParaRPr lang="th-TH"/>
            </a:p>
            <a:p>
              <a:endParaRPr lang="th-TH" sz="2000">
                <a:latin typeface="Tahoma" pitchFamily="34" charset="0"/>
              </a:endParaRPr>
            </a:p>
            <a:p>
              <a:r>
                <a:rPr lang="th-TH" sz="2000">
                  <a:latin typeface="Tahoma" pitchFamily="34" charset="0"/>
                </a:rPr>
                <a:t>การเรียนการสอนในคณะวิทยาศาสตร์</a:t>
              </a:r>
              <a:endParaRPr lang="th-TH"/>
            </a:p>
          </p:txBody>
        </p:sp>
        <p:grpSp>
          <p:nvGrpSpPr>
            <p:cNvPr id="78853" name="Group 5"/>
            <p:cNvGrpSpPr>
              <a:grpSpLocks/>
            </p:cNvGrpSpPr>
            <p:nvPr/>
          </p:nvGrpSpPr>
          <p:grpSpPr bwMode="auto">
            <a:xfrm>
              <a:off x="1296" y="1824"/>
              <a:ext cx="1104" cy="480"/>
              <a:chOff x="2160" y="1248"/>
              <a:chExt cx="1248" cy="576"/>
            </a:xfrm>
          </p:grpSpPr>
          <p:sp>
            <p:nvSpPr>
              <p:cNvPr id="78854" name="Oval 6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8855" name="Text Box 7"/>
              <p:cNvSpPr txBox="1">
                <a:spLocks noChangeArrowheads="1"/>
              </p:cNvSpPr>
              <p:nvPr/>
            </p:nvSpPr>
            <p:spPr bwMode="auto">
              <a:xfrm>
                <a:off x="2444" y="1313"/>
                <a:ext cx="695" cy="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th-TH" sz="1800">
                    <a:latin typeface="Tahoma" pitchFamily="34" charset="0"/>
                  </a:rPr>
                  <a:t>การเรียน</a:t>
                </a:r>
              </a:p>
              <a:p>
                <a:pPr algn="ctr"/>
                <a:r>
                  <a:rPr lang="th-TH" sz="1800">
                    <a:latin typeface="Tahoma" pitchFamily="34" charset="0"/>
                  </a:rPr>
                  <a:t>การสอน</a:t>
                </a:r>
              </a:p>
            </p:txBody>
          </p:sp>
        </p:grpSp>
        <p:grpSp>
          <p:nvGrpSpPr>
            <p:cNvPr id="78856" name="Group 8"/>
            <p:cNvGrpSpPr>
              <a:grpSpLocks/>
            </p:cNvGrpSpPr>
            <p:nvPr/>
          </p:nvGrpSpPr>
          <p:grpSpPr bwMode="auto">
            <a:xfrm>
              <a:off x="3457" y="2544"/>
              <a:ext cx="1103" cy="549"/>
              <a:chOff x="2160" y="1248"/>
              <a:chExt cx="1248" cy="576"/>
            </a:xfrm>
          </p:grpSpPr>
          <p:sp>
            <p:nvSpPr>
              <p:cNvPr id="78857" name="Oval 9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8858" name="Text Box 10"/>
              <p:cNvSpPr txBox="1">
                <a:spLocks noChangeArrowheads="1"/>
              </p:cNvSpPr>
              <p:nvPr/>
            </p:nvSpPr>
            <p:spPr bwMode="auto">
              <a:xfrm>
                <a:off x="2338" y="1313"/>
                <a:ext cx="913" cy="4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th-TH" sz="1800">
                    <a:latin typeface="Tahoma" pitchFamily="34" charset="0"/>
                  </a:rPr>
                  <a:t>การดูแล</a:t>
                </a:r>
              </a:p>
              <a:p>
                <a:pPr algn="ctr"/>
                <a:r>
                  <a:rPr lang="th-TH" sz="1800">
                    <a:latin typeface="Tahoma" pitchFamily="34" charset="0"/>
                  </a:rPr>
                  <a:t>ห้องทดลอง</a:t>
                </a:r>
              </a:p>
            </p:txBody>
          </p:sp>
        </p:grpSp>
        <p:grpSp>
          <p:nvGrpSpPr>
            <p:cNvPr id="78859" name="Group 11"/>
            <p:cNvGrpSpPr>
              <a:grpSpLocks/>
            </p:cNvGrpSpPr>
            <p:nvPr/>
          </p:nvGrpSpPr>
          <p:grpSpPr bwMode="auto">
            <a:xfrm>
              <a:off x="3360" y="1776"/>
              <a:ext cx="1200" cy="528"/>
              <a:chOff x="2160" y="1248"/>
              <a:chExt cx="1248" cy="576"/>
            </a:xfrm>
          </p:grpSpPr>
          <p:sp>
            <p:nvSpPr>
              <p:cNvPr id="78860" name="Oval 12"/>
              <p:cNvSpPr>
                <a:spLocks noChangeArrowheads="1"/>
              </p:cNvSpPr>
              <p:nvPr/>
            </p:nvSpPr>
            <p:spPr bwMode="auto">
              <a:xfrm>
                <a:off x="2160" y="1248"/>
                <a:ext cx="1248" cy="5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78861" name="Text Box 13"/>
              <p:cNvSpPr txBox="1">
                <a:spLocks noChangeArrowheads="1"/>
              </p:cNvSpPr>
              <p:nvPr/>
            </p:nvSpPr>
            <p:spPr bwMode="auto">
              <a:xfrm>
                <a:off x="2374" y="1313"/>
                <a:ext cx="840" cy="4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th-TH" sz="1800">
                    <a:latin typeface="Tahoma" pitchFamily="34" charset="0"/>
                  </a:rPr>
                  <a:t>การใช้</a:t>
                </a:r>
              </a:p>
              <a:p>
                <a:pPr algn="ctr"/>
                <a:r>
                  <a:rPr lang="th-TH" sz="1800">
                    <a:latin typeface="Tahoma" pitchFamily="34" charset="0"/>
                  </a:rPr>
                  <a:t>ห้องทดลอง</a:t>
                </a:r>
              </a:p>
            </p:txBody>
          </p:sp>
        </p:grpSp>
        <p:grpSp>
          <p:nvGrpSpPr>
            <p:cNvPr id="78874" name="Group 26"/>
            <p:cNvGrpSpPr>
              <a:grpSpLocks/>
            </p:cNvGrpSpPr>
            <p:nvPr/>
          </p:nvGrpSpPr>
          <p:grpSpPr bwMode="auto">
            <a:xfrm>
              <a:off x="96" y="2640"/>
              <a:ext cx="567" cy="722"/>
              <a:chOff x="86" y="1968"/>
              <a:chExt cx="567" cy="722"/>
            </a:xfrm>
          </p:grpSpPr>
          <p:grpSp>
            <p:nvGrpSpPr>
              <p:cNvPr id="78875" name="Group 27"/>
              <p:cNvGrpSpPr>
                <a:grpSpLocks/>
              </p:cNvGrpSpPr>
              <p:nvPr/>
            </p:nvGrpSpPr>
            <p:grpSpPr bwMode="auto">
              <a:xfrm>
                <a:off x="288" y="1968"/>
                <a:ext cx="288" cy="528"/>
                <a:chOff x="960" y="2496"/>
                <a:chExt cx="480" cy="672"/>
              </a:xfrm>
            </p:grpSpPr>
            <p:sp>
              <p:nvSpPr>
                <p:cNvPr id="78876" name="Oval 28"/>
                <p:cNvSpPr>
                  <a:spLocks noChangeArrowheads="1"/>
                </p:cNvSpPr>
                <p:nvPr/>
              </p:nvSpPr>
              <p:spPr bwMode="auto">
                <a:xfrm>
                  <a:off x="1104" y="2496"/>
                  <a:ext cx="192" cy="19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77" name="Line 29"/>
                <p:cNvSpPr>
                  <a:spLocks noChangeShapeType="1"/>
                </p:cNvSpPr>
                <p:nvPr/>
              </p:nvSpPr>
              <p:spPr bwMode="auto">
                <a:xfrm>
                  <a:off x="1200" y="2688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78" name="Line 30"/>
                <p:cNvSpPr>
                  <a:spLocks noChangeShapeType="1"/>
                </p:cNvSpPr>
                <p:nvPr/>
              </p:nvSpPr>
              <p:spPr bwMode="auto">
                <a:xfrm>
                  <a:off x="960" y="2784"/>
                  <a:ext cx="4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79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96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80" name="Line 32"/>
                <p:cNvSpPr>
                  <a:spLocks noChangeShapeType="1"/>
                </p:cNvSpPr>
                <p:nvPr/>
              </p:nvSpPr>
              <p:spPr bwMode="auto">
                <a:xfrm flipH="1" flipV="1">
                  <a:off x="120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78881" name="Text Box 33"/>
              <p:cNvSpPr txBox="1">
                <a:spLocks noChangeArrowheads="1"/>
              </p:cNvSpPr>
              <p:nvPr/>
            </p:nvSpPr>
            <p:spPr bwMode="auto">
              <a:xfrm>
                <a:off x="86" y="2459"/>
                <a:ext cx="56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อาจารย์</a:t>
                </a:r>
              </a:p>
            </p:txBody>
          </p:sp>
        </p:grpSp>
        <p:grpSp>
          <p:nvGrpSpPr>
            <p:cNvPr id="78882" name="Group 34"/>
            <p:cNvGrpSpPr>
              <a:grpSpLocks/>
            </p:cNvGrpSpPr>
            <p:nvPr/>
          </p:nvGrpSpPr>
          <p:grpSpPr bwMode="auto">
            <a:xfrm>
              <a:off x="96" y="1776"/>
              <a:ext cx="642" cy="722"/>
              <a:chOff x="86" y="1968"/>
              <a:chExt cx="642" cy="722"/>
            </a:xfrm>
          </p:grpSpPr>
          <p:grpSp>
            <p:nvGrpSpPr>
              <p:cNvPr id="78883" name="Group 35"/>
              <p:cNvGrpSpPr>
                <a:grpSpLocks/>
              </p:cNvGrpSpPr>
              <p:nvPr/>
            </p:nvGrpSpPr>
            <p:grpSpPr bwMode="auto">
              <a:xfrm>
                <a:off x="288" y="1968"/>
                <a:ext cx="288" cy="528"/>
                <a:chOff x="960" y="2496"/>
                <a:chExt cx="480" cy="672"/>
              </a:xfrm>
            </p:grpSpPr>
            <p:sp>
              <p:nvSpPr>
                <p:cNvPr id="78884" name="Oval 36"/>
                <p:cNvSpPr>
                  <a:spLocks noChangeArrowheads="1"/>
                </p:cNvSpPr>
                <p:nvPr/>
              </p:nvSpPr>
              <p:spPr bwMode="auto">
                <a:xfrm>
                  <a:off x="1104" y="2496"/>
                  <a:ext cx="192" cy="19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85" name="Line 37"/>
                <p:cNvSpPr>
                  <a:spLocks noChangeShapeType="1"/>
                </p:cNvSpPr>
                <p:nvPr/>
              </p:nvSpPr>
              <p:spPr bwMode="auto">
                <a:xfrm>
                  <a:off x="1200" y="2688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86" name="Line 38"/>
                <p:cNvSpPr>
                  <a:spLocks noChangeShapeType="1"/>
                </p:cNvSpPr>
                <p:nvPr/>
              </p:nvSpPr>
              <p:spPr bwMode="auto">
                <a:xfrm>
                  <a:off x="960" y="2784"/>
                  <a:ext cx="4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87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96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888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120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78889" name="Text Box 41"/>
              <p:cNvSpPr txBox="1">
                <a:spLocks noChangeArrowheads="1"/>
              </p:cNvSpPr>
              <p:nvPr/>
            </p:nvSpPr>
            <p:spPr bwMode="auto">
              <a:xfrm>
                <a:off x="86" y="2459"/>
                <a:ext cx="64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นักศึกษา</a:t>
                </a:r>
              </a:p>
            </p:txBody>
          </p:sp>
        </p:grpSp>
        <p:sp>
          <p:nvSpPr>
            <p:cNvPr id="78894" name="Line 46"/>
            <p:cNvSpPr>
              <a:spLocks noChangeShapeType="1"/>
            </p:cNvSpPr>
            <p:nvPr/>
          </p:nvSpPr>
          <p:spPr bwMode="auto">
            <a:xfrm>
              <a:off x="2400" y="2064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8895" name="Text Box 47"/>
            <p:cNvSpPr txBox="1">
              <a:spLocks noChangeArrowheads="1"/>
            </p:cNvSpPr>
            <p:nvPr/>
          </p:nvSpPr>
          <p:spPr bwMode="auto">
            <a:xfrm>
              <a:off x="2496" y="1852"/>
              <a:ext cx="7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Tahoma" pitchFamily="34" charset="0"/>
                </a:rPr>
                <a:t>&lt;&lt;uses&gt;&gt;</a:t>
              </a:r>
              <a:endParaRPr lang="th-TH" sz="1600">
                <a:latin typeface="Tahoma" pitchFamily="34" charset="0"/>
              </a:endParaRPr>
            </a:p>
          </p:txBody>
        </p:sp>
        <p:sp>
          <p:nvSpPr>
            <p:cNvPr id="78904" name="Line 56"/>
            <p:cNvSpPr>
              <a:spLocks noChangeShapeType="1"/>
            </p:cNvSpPr>
            <p:nvPr/>
          </p:nvSpPr>
          <p:spPr bwMode="auto">
            <a:xfrm>
              <a:off x="576" y="2064"/>
              <a:ext cx="720" cy="0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8905" name="Line 57"/>
            <p:cNvSpPr>
              <a:spLocks noChangeShapeType="1"/>
            </p:cNvSpPr>
            <p:nvPr/>
          </p:nvSpPr>
          <p:spPr bwMode="auto">
            <a:xfrm flipV="1">
              <a:off x="576" y="2160"/>
              <a:ext cx="768" cy="816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8906" name="Line 58"/>
            <p:cNvSpPr>
              <a:spLocks noChangeShapeType="1"/>
            </p:cNvSpPr>
            <p:nvPr/>
          </p:nvSpPr>
          <p:spPr bwMode="auto">
            <a:xfrm flipV="1">
              <a:off x="4560" y="2736"/>
              <a:ext cx="768" cy="48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grpSp>
          <p:nvGrpSpPr>
            <p:cNvPr id="78907" name="Group 59"/>
            <p:cNvGrpSpPr>
              <a:grpSpLocks/>
            </p:cNvGrpSpPr>
            <p:nvPr/>
          </p:nvGrpSpPr>
          <p:grpSpPr bwMode="auto">
            <a:xfrm>
              <a:off x="5040" y="2400"/>
              <a:ext cx="671" cy="722"/>
              <a:chOff x="86" y="1968"/>
              <a:chExt cx="671" cy="722"/>
            </a:xfrm>
          </p:grpSpPr>
          <p:grpSp>
            <p:nvGrpSpPr>
              <p:cNvPr id="78908" name="Group 60"/>
              <p:cNvGrpSpPr>
                <a:grpSpLocks/>
              </p:cNvGrpSpPr>
              <p:nvPr/>
            </p:nvGrpSpPr>
            <p:grpSpPr bwMode="auto">
              <a:xfrm>
                <a:off x="288" y="1968"/>
                <a:ext cx="288" cy="528"/>
                <a:chOff x="960" y="2496"/>
                <a:chExt cx="480" cy="672"/>
              </a:xfrm>
            </p:grpSpPr>
            <p:sp>
              <p:nvSpPr>
                <p:cNvPr id="78909" name="Oval 61"/>
                <p:cNvSpPr>
                  <a:spLocks noChangeArrowheads="1"/>
                </p:cNvSpPr>
                <p:nvPr/>
              </p:nvSpPr>
              <p:spPr bwMode="auto">
                <a:xfrm>
                  <a:off x="1104" y="2496"/>
                  <a:ext cx="192" cy="19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910" name="Line 62"/>
                <p:cNvSpPr>
                  <a:spLocks noChangeShapeType="1"/>
                </p:cNvSpPr>
                <p:nvPr/>
              </p:nvSpPr>
              <p:spPr bwMode="auto">
                <a:xfrm>
                  <a:off x="1200" y="2688"/>
                  <a:ext cx="0" cy="33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911" name="Line 63"/>
                <p:cNvSpPr>
                  <a:spLocks noChangeShapeType="1"/>
                </p:cNvSpPr>
                <p:nvPr/>
              </p:nvSpPr>
              <p:spPr bwMode="auto">
                <a:xfrm>
                  <a:off x="960" y="2784"/>
                  <a:ext cx="4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912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96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78913" name="Line 65"/>
                <p:cNvSpPr>
                  <a:spLocks noChangeShapeType="1"/>
                </p:cNvSpPr>
                <p:nvPr/>
              </p:nvSpPr>
              <p:spPr bwMode="auto">
                <a:xfrm flipH="1" flipV="1">
                  <a:off x="1200" y="3029"/>
                  <a:ext cx="240" cy="13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sp>
            <p:nvSpPr>
              <p:cNvPr id="78914" name="Text Box 66"/>
              <p:cNvSpPr txBox="1">
                <a:spLocks noChangeArrowheads="1"/>
              </p:cNvSpPr>
              <p:nvPr/>
            </p:nvSpPr>
            <p:spPr bwMode="auto">
              <a:xfrm>
                <a:off x="86" y="2459"/>
                <a:ext cx="67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h-TH" sz="1800">
                    <a:latin typeface="Tahoma" pitchFamily="34" charset="0"/>
                  </a:rPr>
                  <a:t>เจ้าหน้าที่</a:t>
                </a:r>
              </a:p>
            </p:txBody>
          </p:sp>
        </p:grpSp>
      </p:grpSp>
      <p:sp>
        <p:nvSpPr>
          <p:cNvPr id="44" name="วงรี 43"/>
          <p:cNvSpPr/>
          <p:nvPr/>
        </p:nvSpPr>
        <p:spPr bwMode="auto">
          <a:xfrm>
            <a:off x="3357554" y="4071942"/>
            <a:ext cx="1643074" cy="71438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sz="1800" dirty="0" smtClean="0"/>
              <a:t>การใช้ห้องเรียน</a:t>
            </a:r>
            <a:endParaRPr kumimoji="0" lang="th-TH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</a:endParaRPr>
          </a:p>
        </p:txBody>
      </p:sp>
      <p:cxnSp>
        <p:nvCxnSpPr>
          <p:cNvPr id="46" name="ลูกศรเชื่อมต่อแบบตรง 45"/>
          <p:cNvCxnSpPr/>
          <p:nvPr/>
        </p:nvCxnSpPr>
        <p:spPr bwMode="auto">
          <a:xfrm rot="16200000" flipH="1">
            <a:off x="3321835" y="3679033"/>
            <a:ext cx="500066" cy="4286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ลูกศรเชื่อมต่อแบบตรง 47"/>
          <p:cNvCxnSpPr/>
          <p:nvPr/>
        </p:nvCxnSpPr>
        <p:spPr bwMode="auto">
          <a:xfrm>
            <a:off x="9572660" y="4714884"/>
            <a:ext cx="914400" cy="914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TextBox 48"/>
          <p:cNvSpPr txBox="1"/>
          <p:nvPr/>
        </p:nvSpPr>
        <p:spPr>
          <a:xfrm>
            <a:off x="3428992" y="3500438"/>
            <a:ext cx="1127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&lt;&lt;uses&gt;&gt;</a:t>
            </a:r>
            <a:endParaRPr lang="th-TH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9FE9A-F6AA-487D-9DC7-40FE9A32A6A6}" type="slidenum">
              <a:rPr lang="th-TH"/>
              <a:pPr/>
              <a:t>33</a:t>
            </a:fld>
            <a:endParaRPr lang="th-TH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en-US"/>
              <a:t>object/class </a:t>
            </a:r>
            <a:r>
              <a:rPr lang="th-TH"/>
              <a:t>ทั้งระบบ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/>
              <a:t>นักเรียน</a:t>
            </a:r>
          </a:p>
          <a:p>
            <a:pPr>
              <a:lnSpc>
                <a:spcPct val="90000"/>
              </a:lnSpc>
            </a:pPr>
            <a:r>
              <a:rPr lang="th-TH"/>
              <a:t>อาจารย์</a:t>
            </a:r>
          </a:p>
          <a:p>
            <a:pPr>
              <a:lnSpc>
                <a:spcPct val="90000"/>
              </a:lnSpc>
            </a:pPr>
            <a:r>
              <a:rPr lang="th-TH"/>
              <a:t>เจ้าหน้าที่</a:t>
            </a:r>
          </a:p>
          <a:p>
            <a:pPr>
              <a:lnSpc>
                <a:spcPct val="90000"/>
              </a:lnSpc>
            </a:pPr>
            <a:r>
              <a:rPr lang="th-TH"/>
              <a:t>ห้องเรียน</a:t>
            </a:r>
          </a:p>
          <a:p>
            <a:pPr>
              <a:lnSpc>
                <a:spcPct val="90000"/>
              </a:lnSpc>
            </a:pPr>
            <a:r>
              <a:rPr lang="th-TH"/>
              <a:t>วิชาเรียน</a:t>
            </a:r>
          </a:p>
          <a:p>
            <a:pPr>
              <a:lnSpc>
                <a:spcPct val="90000"/>
              </a:lnSpc>
            </a:pPr>
            <a:r>
              <a:rPr lang="th-TH"/>
              <a:t>ชั่วโมงเรียน</a:t>
            </a:r>
          </a:p>
          <a:p>
            <a:pPr>
              <a:lnSpc>
                <a:spcPct val="90000"/>
              </a:lnSpc>
            </a:pPr>
            <a:r>
              <a:rPr lang="th-TH"/>
              <a:t>ห้องทดลอง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1DB6-1426-4331-ABAE-8E4F7DB172BE}" type="slidenum">
              <a:rPr lang="th-TH"/>
              <a:pPr/>
              <a:t>34</a:t>
            </a:fld>
            <a:endParaRPr lang="th-TH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เขียน Class Diagram </a:t>
            </a:r>
            <a:r>
              <a:rPr lang="th-TH"/>
              <a:t>เบื้องต้น</a:t>
            </a:r>
          </a:p>
        </p:txBody>
      </p:sp>
      <p:grpSp>
        <p:nvGrpSpPr>
          <p:cNvPr id="79970" name="Group 98"/>
          <p:cNvGrpSpPr>
            <a:grpSpLocks/>
          </p:cNvGrpSpPr>
          <p:nvPr/>
        </p:nvGrpSpPr>
        <p:grpSpPr bwMode="auto">
          <a:xfrm>
            <a:off x="914400" y="1981200"/>
            <a:ext cx="7391400" cy="3962400"/>
            <a:chOff x="288" y="1152"/>
            <a:chExt cx="4656" cy="2496"/>
          </a:xfrm>
        </p:grpSpPr>
        <p:sp>
          <p:nvSpPr>
            <p:cNvPr id="79916" name="Text Box 44"/>
            <p:cNvSpPr txBox="1">
              <a:spLocks noChangeArrowheads="1"/>
            </p:cNvSpPr>
            <p:nvPr/>
          </p:nvSpPr>
          <p:spPr bwMode="auto">
            <a:xfrm>
              <a:off x="1344" y="1152"/>
              <a:ext cx="1248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คณะวิทยาศาสตร์</a:t>
              </a:r>
            </a:p>
          </p:txBody>
        </p:sp>
        <p:sp>
          <p:nvSpPr>
            <p:cNvPr id="79917" name="Text Box 45"/>
            <p:cNvSpPr txBox="1">
              <a:spLocks noChangeArrowheads="1"/>
            </p:cNvSpPr>
            <p:nvPr/>
          </p:nvSpPr>
          <p:spPr bwMode="auto">
            <a:xfrm>
              <a:off x="336" y="1920"/>
              <a:ext cx="816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ห้องเรียน</a:t>
              </a:r>
            </a:p>
          </p:txBody>
        </p:sp>
        <p:sp>
          <p:nvSpPr>
            <p:cNvPr id="79918" name="Text Box 46"/>
            <p:cNvSpPr txBox="1">
              <a:spLocks noChangeArrowheads="1"/>
            </p:cNvSpPr>
            <p:nvPr/>
          </p:nvSpPr>
          <p:spPr bwMode="auto">
            <a:xfrm>
              <a:off x="1440" y="1920"/>
              <a:ext cx="1056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ห้องทดลอง</a:t>
              </a:r>
            </a:p>
          </p:txBody>
        </p:sp>
        <p:sp>
          <p:nvSpPr>
            <p:cNvPr id="79919" name="Text Box 47"/>
            <p:cNvSpPr txBox="1">
              <a:spLocks noChangeArrowheads="1"/>
            </p:cNvSpPr>
            <p:nvPr/>
          </p:nvSpPr>
          <p:spPr bwMode="auto">
            <a:xfrm>
              <a:off x="2784" y="1920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บุคลากร</a:t>
              </a:r>
            </a:p>
          </p:txBody>
        </p:sp>
        <p:sp>
          <p:nvSpPr>
            <p:cNvPr id="79920" name="Text Box 48"/>
            <p:cNvSpPr txBox="1">
              <a:spLocks noChangeArrowheads="1"/>
            </p:cNvSpPr>
            <p:nvPr/>
          </p:nvSpPr>
          <p:spPr bwMode="auto">
            <a:xfrm>
              <a:off x="1536" y="2804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เจ้าหน้าที่</a:t>
              </a:r>
            </a:p>
          </p:txBody>
        </p:sp>
        <p:sp>
          <p:nvSpPr>
            <p:cNvPr id="79932" name="Text Box 60"/>
            <p:cNvSpPr txBox="1">
              <a:spLocks noChangeArrowheads="1"/>
            </p:cNvSpPr>
            <p:nvPr/>
          </p:nvSpPr>
          <p:spPr bwMode="auto">
            <a:xfrm>
              <a:off x="384" y="1680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34" name="Text Box 62"/>
            <p:cNvSpPr txBox="1">
              <a:spLocks noChangeArrowheads="1"/>
            </p:cNvSpPr>
            <p:nvPr/>
          </p:nvSpPr>
          <p:spPr bwMode="auto">
            <a:xfrm>
              <a:off x="3168" y="1680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1..n</a:t>
              </a:r>
            </a:p>
          </p:txBody>
        </p:sp>
        <p:sp>
          <p:nvSpPr>
            <p:cNvPr id="79935" name="Text Box 63"/>
            <p:cNvSpPr txBox="1">
              <a:spLocks noChangeArrowheads="1"/>
            </p:cNvSpPr>
            <p:nvPr/>
          </p:nvSpPr>
          <p:spPr bwMode="auto">
            <a:xfrm>
              <a:off x="1200" y="3254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36" name="Text Box 64"/>
            <p:cNvSpPr txBox="1">
              <a:spLocks noChangeArrowheads="1"/>
            </p:cNvSpPr>
            <p:nvPr/>
          </p:nvSpPr>
          <p:spPr bwMode="auto">
            <a:xfrm>
              <a:off x="1968" y="1680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1..n</a:t>
              </a:r>
            </a:p>
          </p:txBody>
        </p:sp>
        <p:sp>
          <p:nvSpPr>
            <p:cNvPr id="79937" name="Text Box 65"/>
            <p:cNvSpPr txBox="1">
              <a:spLocks noChangeArrowheads="1"/>
            </p:cNvSpPr>
            <p:nvPr/>
          </p:nvSpPr>
          <p:spPr bwMode="auto">
            <a:xfrm>
              <a:off x="288" y="3380"/>
              <a:ext cx="912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ชั่วโมงเรียน</a:t>
              </a:r>
            </a:p>
          </p:txBody>
        </p:sp>
        <p:sp>
          <p:nvSpPr>
            <p:cNvPr id="79938" name="Text Box 66"/>
            <p:cNvSpPr txBox="1">
              <a:spLocks noChangeArrowheads="1"/>
            </p:cNvSpPr>
            <p:nvPr/>
          </p:nvSpPr>
          <p:spPr bwMode="auto">
            <a:xfrm>
              <a:off x="3360" y="3360"/>
              <a:ext cx="912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วิชาเรียน</a:t>
              </a:r>
            </a:p>
          </p:txBody>
        </p:sp>
        <p:sp>
          <p:nvSpPr>
            <p:cNvPr id="79939" name="Text Box 67"/>
            <p:cNvSpPr txBox="1">
              <a:spLocks noChangeArrowheads="1"/>
            </p:cNvSpPr>
            <p:nvPr/>
          </p:nvSpPr>
          <p:spPr bwMode="auto">
            <a:xfrm>
              <a:off x="2784" y="2592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นักเรียน</a:t>
              </a:r>
            </a:p>
          </p:txBody>
        </p:sp>
        <p:sp>
          <p:nvSpPr>
            <p:cNvPr id="79940" name="Text Box 68"/>
            <p:cNvSpPr txBox="1">
              <a:spLocks noChangeArrowheads="1"/>
            </p:cNvSpPr>
            <p:nvPr/>
          </p:nvSpPr>
          <p:spPr bwMode="auto">
            <a:xfrm>
              <a:off x="4080" y="2592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อาจารย์</a:t>
              </a:r>
            </a:p>
          </p:txBody>
        </p:sp>
        <p:sp>
          <p:nvSpPr>
            <p:cNvPr id="79941" name="Line 69"/>
            <p:cNvSpPr>
              <a:spLocks noChangeShapeType="1"/>
            </p:cNvSpPr>
            <p:nvPr/>
          </p:nvSpPr>
          <p:spPr bwMode="auto">
            <a:xfrm flipV="1">
              <a:off x="672" y="1440"/>
              <a:ext cx="912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diamond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42" name="Line 70"/>
            <p:cNvSpPr>
              <a:spLocks noChangeShapeType="1"/>
            </p:cNvSpPr>
            <p:nvPr/>
          </p:nvSpPr>
          <p:spPr bwMode="auto">
            <a:xfrm flipH="1" flipV="1">
              <a:off x="1968" y="1440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diamond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43" name="Line 71"/>
            <p:cNvSpPr>
              <a:spLocks noChangeShapeType="1"/>
            </p:cNvSpPr>
            <p:nvPr/>
          </p:nvSpPr>
          <p:spPr bwMode="auto">
            <a:xfrm flipH="1" flipV="1">
              <a:off x="2352" y="1440"/>
              <a:ext cx="864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diamond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44" name="Line 72"/>
            <p:cNvSpPr>
              <a:spLocks noChangeShapeType="1"/>
            </p:cNvSpPr>
            <p:nvPr/>
          </p:nvSpPr>
          <p:spPr bwMode="auto">
            <a:xfrm flipV="1">
              <a:off x="672" y="2208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45" name="Text Box 73"/>
            <p:cNvSpPr txBox="1">
              <a:spLocks noChangeArrowheads="1"/>
            </p:cNvSpPr>
            <p:nvPr/>
          </p:nvSpPr>
          <p:spPr bwMode="auto">
            <a:xfrm>
              <a:off x="614" y="2688"/>
              <a:ext cx="2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ใช้</a:t>
              </a:r>
            </a:p>
          </p:txBody>
        </p:sp>
        <p:sp>
          <p:nvSpPr>
            <p:cNvPr id="79946" name="Line 74"/>
            <p:cNvSpPr>
              <a:spLocks noChangeShapeType="1"/>
            </p:cNvSpPr>
            <p:nvPr/>
          </p:nvSpPr>
          <p:spPr bwMode="auto">
            <a:xfrm flipV="1">
              <a:off x="2112" y="2208"/>
              <a:ext cx="1008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47" name="Line 75"/>
            <p:cNvSpPr>
              <a:spLocks noChangeShapeType="1"/>
            </p:cNvSpPr>
            <p:nvPr/>
          </p:nvSpPr>
          <p:spPr bwMode="auto">
            <a:xfrm flipV="1">
              <a:off x="3216" y="2208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48" name="Line 76"/>
            <p:cNvSpPr>
              <a:spLocks noChangeShapeType="1"/>
            </p:cNvSpPr>
            <p:nvPr/>
          </p:nvSpPr>
          <p:spPr bwMode="auto">
            <a:xfrm flipH="1" flipV="1">
              <a:off x="3360" y="2208"/>
              <a:ext cx="120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49" name="Line 77"/>
            <p:cNvSpPr>
              <a:spLocks noChangeShapeType="1"/>
            </p:cNvSpPr>
            <p:nvPr/>
          </p:nvSpPr>
          <p:spPr bwMode="auto">
            <a:xfrm flipV="1">
              <a:off x="1776" y="2208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50" name="Line 78"/>
            <p:cNvSpPr>
              <a:spLocks noChangeShapeType="1"/>
            </p:cNvSpPr>
            <p:nvPr/>
          </p:nvSpPr>
          <p:spPr bwMode="auto">
            <a:xfrm>
              <a:off x="1200" y="3504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51" name="Text Box 79"/>
            <p:cNvSpPr txBox="1">
              <a:spLocks noChangeArrowheads="1"/>
            </p:cNvSpPr>
            <p:nvPr/>
          </p:nvSpPr>
          <p:spPr bwMode="auto">
            <a:xfrm>
              <a:off x="2160" y="3264"/>
              <a:ext cx="2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มี</a:t>
              </a:r>
            </a:p>
          </p:txBody>
        </p:sp>
        <p:sp>
          <p:nvSpPr>
            <p:cNvPr id="79952" name="Line 80"/>
            <p:cNvSpPr>
              <a:spLocks noChangeShapeType="1"/>
            </p:cNvSpPr>
            <p:nvPr/>
          </p:nvSpPr>
          <p:spPr bwMode="auto">
            <a:xfrm>
              <a:off x="3168" y="2880"/>
              <a:ext cx="48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53" name="Line 81"/>
            <p:cNvSpPr>
              <a:spLocks noChangeShapeType="1"/>
            </p:cNvSpPr>
            <p:nvPr/>
          </p:nvSpPr>
          <p:spPr bwMode="auto">
            <a:xfrm flipH="1">
              <a:off x="3984" y="2880"/>
              <a:ext cx="528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54" name="Text Box 82"/>
            <p:cNvSpPr txBox="1">
              <a:spLocks noChangeArrowheads="1"/>
            </p:cNvSpPr>
            <p:nvPr/>
          </p:nvSpPr>
          <p:spPr bwMode="auto">
            <a:xfrm>
              <a:off x="3027" y="2966"/>
              <a:ext cx="4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เรียน</a:t>
              </a:r>
            </a:p>
          </p:txBody>
        </p:sp>
        <p:sp>
          <p:nvSpPr>
            <p:cNvPr id="79955" name="Text Box 83"/>
            <p:cNvSpPr txBox="1">
              <a:spLocks noChangeArrowheads="1"/>
            </p:cNvSpPr>
            <p:nvPr/>
          </p:nvSpPr>
          <p:spPr bwMode="auto">
            <a:xfrm>
              <a:off x="4272" y="2976"/>
              <a:ext cx="4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สอน</a:t>
              </a:r>
            </a:p>
          </p:txBody>
        </p:sp>
        <p:sp>
          <p:nvSpPr>
            <p:cNvPr id="79956" name="Text Box 84"/>
            <p:cNvSpPr txBox="1">
              <a:spLocks noChangeArrowheads="1"/>
            </p:cNvSpPr>
            <p:nvPr/>
          </p:nvSpPr>
          <p:spPr bwMode="auto">
            <a:xfrm>
              <a:off x="1752" y="2342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ดูแล</a:t>
              </a:r>
            </a:p>
          </p:txBody>
        </p:sp>
        <p:sp>
          <p:nvSpPr>
            <p:cNvPr id="79957" name="Line 85"/>
            <p:cNvSpPr>
              <a:spLocks noChangeShapeType="1"/>
            </p:cNvSpPr>
            <p:nvPr/>
          </p:nvSpPr>
          <p:spPr bwMode="auto">
            <a:xfrm flipV="1">
              <a:off x="816" y="2208"/>
              <a:ext cx="816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79958" name="Text Box 86"/>
            <p:cNvSpPr txBox="1">
              <a:spLocks noChangeArrowheads="1"/>
            </p:cNvSpPr>
            <p:nvPr/>
          </p:nvSpPr>
          <p:spPr bwMode="auto">
            <a:xfrm>
              <a:off x="1009" y="2736"/>
              <a:ext cx="2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ใช้</a:t>
              </a:r>
            </a:p>
          </p:txBody>
        </p:sp>
        <p:sp>
          <p:nvSpPr>
            <p:cNvPr id="79959" name="Text Box 87"/>
            <p:cNvSpPr txBox="1">
              <a:spLocks noChangeArrowheads="1"/>
            </p:cNvSpPr>
            <p:nvPr/>
          </p:nvSpPr>
          <p:spPr bwMode="auto">
            <a:xfrm>
              <a:off x="2974" y="3264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79960" name="Text Box 88"/>
            <p:cNvSpPr txBox="1">
              <a:spLocks noChangeArrowheads="1"/>
            </p:cNvSpPr>
            <p:nvPr/>
          </p:nvSpPr>
          <p:spPr bwMode="auto">
            <a:xfrm>
              <a:off x="3548" y="3072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61" name="Text Box 89"/>
            <p:cNvSpPr txBox="1">
              <a:spLocks noChangeArrowheads="1"/>
            </p:cNvSpPr>
            <p:nvPr/>
          </p:nvSpPr>
          <p:spPr bwMode="auto">
            <a:xfrm>
              <a:off x="4124" y="3120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62" name="Text Box 90"/>
            <p:cNvSpPr txBox="1">
              <a:spLocks noChangeArrowheads="1"/>
            </p:cNvSpPr>
            <p:nvPr/>
          </p:nvSpPr>
          <p:spPr bwMode="auto">
            <a:xfrm>
              <a:off x="3260" y="2822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63" name="Text Box 91"/>
            <p:cNvSpPr txBox="1">
              <a:spLocks noChangeArrowheads="1"/>
            </p:cNvSpPr>
            <p:nvPr/>
          </p:nvSpPr>
          <p:spPr bwMode="auto">
            <a:xfrm>
              <a:off x="4464" y="2822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64" name="Text Box 92"/>
            <p:cNvSpPr txBox="1">
              <a:spLocks noChangeArrowheads="1"/>
            </p:cNvSpPr>
            <p:nvPr/>
          </p:nvSpPr>
          <p:spPr bwMode="auto">
            <a:xfrm>
              <a:off x="288" y="2160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79965" name="Text Box 93"/>
            <p:cNvSpPr txBox="1">
              <a:spLocks noChangeArrowheads="1"/>
            </p:cNvSpPr>
            <p:nvPr/>
          </p:nvSpPr>
          <p:spPr bwMode="auto">
            <a:xfrm>
              <a:off x="1776" y="2150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79966" name="Text Box 94"/>
            <p:cNvSpPr txBox="1">
              <a:spLocks noChangeArrowheads="1"/>
            </p:cNvSpPr>
            <p:nvPr/>
          </p:nvSpPr>
          <p:spPr bwMode="auto">
            <a:xfrm>
              <a:off x="1728" y="2582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79967" name="Text Box 95"/>
            <p:cNvSpPr txBox="1">
              <a:spLocks noChangeArrowheads="1"/>
            </p:cNvSpPr>
            <p:nvPr/>
          </p:nvSpPr>
          <p:spPr bwMode="auto">
            <a:xfrm>
              <a:off x="332" y="3158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68" name="Text Box 96"/>
            <p:cNvSpPr txBox="1">
              <a:spLocks noChangeArrowheads="1"/>
            </p:cNvSpPr>
            <p:nvPr/>
          </p:nvSpPr>
          <p:spPr bwMode="auto">
            <a:xfrm>
              <a:off x="864" y="3158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79969" name="Text Box 97"/>
            <p:cNvSpPr txBox="1">
              <a:spLocks noChangeArrowheads="1"/>
            </p:cNvSpPr>
            <p:nvPr/>
          </p:nvSpPr>
          <p:spPr bwMode="auto">
            <a:xfrm>
              <a:off x="1198" y="2150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B46F9-C0CB-41F4-8746-5B7FCCFCF847}" type="slidenum">
              <a:rPr lang="th-TH"/>
              <a:pPr/>
              <a:t>35</a:t>
            </a:fld>
            <a:endParaRPr lang="th-TH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/>
              <a:t>ปรับเปลี่ยน Class Diagram ให้สมบ</a:t>
            </a:r>
            <a:r>
              <a:rPr lang="th-TH"/>
              <a:t>ู</a:t>
            </a:r>
            <a:r>
              <a:rPr lang="en-US"/>
              <a:t>รณ์ขึ้น</a:t>
            </a:r>
            <a:endParaRPr lang="th-TH"/>
          </a:p>
        </p:txBody>
      </p:sp>
      <p:grpSp>
        <p:nvGrpSpPr>
          <p:cNvPr id="89137" name="Group 49"/>
          <p:cNvGrpSpPr>
            <a:grpSpLocks/>
          </p:cNvGrpSpPr>
          <p:nvPr/>
        </p:nvGrpSpPr>
        <p:grpSpPr bwMode="auto">
          <a:xfrm>
            <a:off x="990600" y="1828800"/>
            <a:ext cx="7391400" cy="4419600"/>
            <a:chOff x="576" y="1248"/>
            <a:chExt cx="4656" cy="2784"/>
          </a:xfrm>
        </p:grpSpPr>
        <p:sp>
          <p:nvSpPr>
            <p:cNvPr id="89092" name="Text Box 4"/>
            <p:cNvSpPr txBox="1">
              <a:spLocks noChangeArrowheads="1"/>
            </p:cNvSpPr>
            <p:nvPr/>
          </p:nvSpPr>
          <p:spPr bwMode="auto">
            <a:xfrm>
              <a:off x="1632" y="1248"/>
              <a:ext cx="1248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คณะวิทยาศาสตร์</a:t>
              </a:r>
            </a:p>
          </p:txBody>
        </p:sp>
        <p:sp>
          <p:nvSpPr>
            <p:cNvPr id="89093" name="Text Box 5"/>
            <p:cNvSpPr txBox="1">
              <a:spLocks noChangeArrowheads="1"/>
            </p:cNvSpPr>
            <p:nvPr/>
          </p:nvSpPr>
          <p:spPr bwMode="auto">
            <a:xfrm>
              <a:off x="624" y="2304"/>
              <a:ext cx="816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ห้องเรียน</a:t>
              </a:r>
            </a:p>
          </p:txBody>
        </p:sp>
        <p:sp>
          <p:nvSpPr>
            <p:cNvPr id="89094" name="Text Box 6"/>
            <p:cNvSpPr txBox="1">
              <a:spLocks noChangeArrowheads="1"/>
            </p:cNvSpPr>
            <p:nvPr/>
          </p:nvSpPr>
          <p:spPr bwMode="auto">
            <a:xfrm>
              <a:off x="1728" y="2304"/>
              <a:ext cx="1056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ห้องทดลอง</a:t>
              </a:r>
            </a:p>
          </p:txBody>
        </p:sp>
        <p:sp>
          <p:nvSpPr>
            <p:cNvPr id="89095" name="Text Box 7"/>
            <p:cNvSpPr txBox="1">
              <a:spLocks noChangeArrowheads="1"/>
            </p:cNvSpPr>
            <p:nvPr/>
          </p:nvSpPr>
          <p:spPr bwMode="auto">
            <a:xfrm>
              <a:off x="3072" y="2304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บุคลากร</a:t>
              </a:r>
            </a:p>
          </p:txBody>
        </p:sp>
        <p:sp>
          <p:nvSpPr>
            <p:cNvPr id="89096" name="Text Box 8"/>
            <p:cNvSpPr txBox="1">
              <a:spLocks noChangeArrowheads="1"/>
            </p:cNvSpPr>
            <p:nvPr/>
          </p:nvSpPr>
          <p:spPr bwMode="auto">
            <a:xfrm>
              <a:off x="1824" y="3188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เจ้าหน้าที่</a:t>
              </a:r>
            </a:p>
          </p:txBody>
        </p:sp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1248" y="1584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098" name="Text Box 10"/>
            <p:cNvSpPr txBox="1">
              <a:spLocks noChangeArrowheads="1"/>
            </p:cNvSpPr>
            <p:nvPr/>
          </p:nvSpPr>
          <p:spPr bwMode="auto">
            <a:xfrm>
              <a:off x="3456" y="2064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1..n</a:t>
              </a:r>
            </a:p>
          </p:txBody>
        </p:sp>
        <p:sp>
          <p:nvSpPr>
            <p:cNvPr id="89099" name="Text Box 11"/>
            <p:cNvSpPr txBox="1">
              <a:spLocks noChangeArrowheads="1"/>
            </p:cNvSpPr>
            <p:nvPr/>
          </p:nvSpPr>
          <p:spPr bwMode="auto">
            <a:xfrm>
              <a:off x="1488" y="3638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101" name="Text Box 13"/>
            <p:cNvSpPr txBox="1">
              <a:spLocks noChangeArrowheads="1"/>
            </p:cNvSpPr>
            <p:nvPr/>
          </p:nvSpPr>
          <p:spPr bwMode="auto">
            <a:xfrm>
              <a:off x="576" y="3764"/>
              <a:ext cx="912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ชั่วโมงเรียน</a:t>
              </a:r>
            </a:p>
          </p:txBody>
        </p:sp>
        <p:sp>
          <p:nvSpPr>
            <p:cNvPr id="89102" name="Text Box 14"/>
            <p:cNvSpPr txBox="1">
              <a:spLocks noChangeArrowheads="1"/>
            </p:cNvSpPr>
            <p:nvPr/>
          </p:nvSpPr>
          <p:spPr bwMode="auto">
            <a:xfrm>
              <a:off x="3648" y="3744"/>
              <a:ext cx="912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วิชาเรียน</a:t>
              </a:r>
            </a:p>
          </p:txBody>
        </p:sp>
        <p:sp>
          <p:nvSpPr>
            <p:cNvPr id="89103" name="Text Box 15"/>
            <p:cNvSpPr txBox="1">
              <a:spLocks noChangeArrowheads="1"/>
            </p:cNvSpPr>
            <p:nvPr/>
          </p:nvSpPr>
          <p:spPr bwMode="auto">
            <a:xfrm>
              <a:off x="3072" y="2976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นักเรียน</a:t>
              </a:r>
            </a:p>
          </p:txBody>
        </p:sp>
        <p:sp>
          <p:nvSpPr>
            <p:cNvPr id="89104" name="Text Box 16"/>
            <p:cNvSpPr txBox="1">
              <a:spLocks noChangeArrowheads="1"/>
            </p:cNvSpPr>
            <p:nvPr/>
          </p:nvSpPr>
          <p:spPr bwMode="auto">
            <a:xfrm>
              <a:off x="4368" y="2976"/>
              <a:ext cx="864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อาจารย์</a:t>
              </a:r>
            </a:p>
          </p:txBody>
        </p:sp>
        <p:sp>
          <p:nvSpPr>
            <p:cNvPr id="89105" name="Line 17"/>
            <p:cNvSpPr>
              <a:spLocks noChangeShapeType="1"/>
            </p:cNvSpPr>
            <p:nvPr/>
          </p:nvSpPr>
          <p:spPr bwMode="auto">
            <a:xfrm flipV="1">
              <a:off x="1584" y="1536"/>
              <a:ext cx="28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diamond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06" name="Line 18"/>
            <p:cNvSpPr>
              <a:spLocks noChangeShapeType="1"/>
            </p:cNvSpPr>
            <p:nvPr/>
          </p:nvSpPr>
          <p:spPr bwMode="auto">
            <a:xfrm flipH="1" flipV="1">
              <a:off x="2256" y="1536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diamond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07" name="Line 19"/>
            <p:cNvSpPr>
              <a:spLocks noChangeShapeType="1"/>
            </p:cNvSpPr>
            <p:nvPr/>
          </p:nvSpPr>
          <p:spPr bwMode="auto">
            <a:xfrm flipH="1" flipV="1">
              <a:off x="2640" y="1536"/>
              <a:ext cx="864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diamond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08" name="Line 20"/>
            <p:cNvSpPr>
              <a:spLocks noChangeShapeType="1"/>
            </p:cNvSpPr>
            <p:nvPr/>
          </p:nvSpPr>
          <p:spPr bwMode="auto">
            <a:xfrm flipV="1">
              <a:off x="960" y="2592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09" name="Text Box 21"/>
            <p:cNvSpPr txBox="1">
              <a:spLocks noChangeArrowheads="1"/>
            </p:cNvSpPr>
            <p:nvPr/>
          </p:nvSpPr>
          <p:spPr bwMode="auto">
            <a:xfrm>
              <a:off x="902" y="3072"/>
              <a:ext cx="2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ใช้</a:t>
              </a:r>
            </a:p>
          </p:txBody>
        </p:sp>
        <p:sp>
          <p:nvSpPr>
            <p:cNvPr id="89110" name="Line 22"/>
            <p:cNvSpPr>
              <a:spLocks noChangeShapeType="1"/>
            </p:cNvSpPr>
            <p:nvPr/>
          </p:nvSpPr>
          <p:spPr bwMode="auto">
            <a:xfrm flipV="1">
              <a:off x="2400" y="2592"/>
              <a:ext cx="1008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11" name="Line 23"/>
            <p:cNvSpPr>
              <a:spLocks noChangeShapeType="1"/>
            </p:cNvSpPr>
            <p:nvPr/>
          </p:nvSpPr>
          <p:spPr bwMode="auto">
            <a:xfrm flipV="1">
              <a:off x="3504" y="2592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12" name="Line 24"/>
            <p:cNvSpPr>
              <a:spLocks noChangeShapeType="1"/>
            </p:cNvSpPr>
            <p:nvPr/>
          </p:nvSpPr>
          <p:spPr bwMode="auto">
            <a:xfrm flipH="1" flipV="1">
              <a:off x="3648" y="2592"/>
              <a:ext cx="120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13" name="Line 25"/>
            <p:cNvSpPr>
              <a:spLocks noChangeShapeType="1"/>
            </p:cNvSpPr>
            <p:nvPr/>
          </p:nvSpPr>
          <p:spPr bwMode="auto">
            <a:xfrm flipV="1">
              <a:off x="2064" y="2592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14" name="Line 26"/>
            <p:cNvSpPr>
              <a:spLocks noChangeShapeType="1"/>
            </p:cNvSpPr>
            <p:nvPr/>
          </p:nvSpPr>
          <p:spPr bwMode="auto">
            <a:xfrm>
              <a:off x="1488" y="3888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15" name="Text Box 27"/>
            <p:cNvSpPr txBox="1">
              <a:spLocks noChangeArrowheads="1"/>
            </p:cNvSpPr>
            <p:nvPr/>
          </p:nvSpPr>
          <p:spPr bwMode="auto">
            <a:xfrm>
              <a:off x="2448" y="3648"/>
              <a:ext cx="2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มี</a:t>
              </a:r>
            </a:p>
          </p:txBody>
        </p:sp>
        <p:sp>
          <p:nvSpPr>
            <p:cNvPr id="89116" name="Line 28"/>
            <p:cNvSpPr>
              <a:spLocks noChangeShapeType="1"/>
            </p:cNvSpPr>
            <p:nvPr/>
          </p:nvSpPr>
          <p:spPr bwMode="auto">
            <a:xfrm>
              <a:off x="3456" y="3264"/>
              <a:ext cx="48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17" name="Line 29"/>
            <p:cNvSpPr>
              <a:spLocks noChangeShapeType="1"/>
            </p:cNvSpPr>
            <p:nvPr/>
          </p:nvSpPr>
          <p:spPr bwMode="auto">
            <a:xfrm flipH="1">
              <a:off x="4272" y="3264"/>
              <a:ext cx="528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18" name="Text Box 30"/>
            <p:cNvSpPr txBox="1">
              <a:spLocks noChangeArrowheads="1"/>
            </p:cNvSpPr>
            <p:nvPr/>
          </p:nvSpPr>
          <p:spPr bwMode="auto">
            <a:xfrm>
              <a:off x="3315" y="3350"/>
              <a:ext cx="42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เรียน</a:t>
              </a:r>
            </a:p>
          </p:txBody>
        </p:sp>
        <p:sp>
          <p:nvSpPr>
            <p:cNvPr id="89119" name="Text Box 31"/>
            <p:cNvSpPr txBox="1">
              <a:spLocks noChangeArrowheads="1"/>
            </p:cNvSpPr>
            <p:nvPr/>
          </p:nvSpPr>
          <p:spPr bwMode="auto">
            <a:xfrm>
              <a:off x="4560" y="3360"/>
              <a:ext cx="4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สอน</a:t>
              </a:r>
            </a:p>
          </p:txBody>
        </p:sp>
        <p:sp>
          <p:nvSpPr>
            <p:cNvPr id="89120" name="Text Box 32"/>
            <p:cNvSpPr txBox="1">
              <a:spLocks noChangeArrowheads="1"/>
            </p:cNvSpPr>
            <p:nvPr/>
          </p:nvSpPr>
          <p:spPr bwMode="auto">
            <a:xfrm>
              <a:off x="2040" y="2726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ดูแล</a:t>
              </a:r>
            </a:p>
          </p:txBody>
        </p:sp>
        <p:sp>
          <p:nvSpPr>
            <p:cNvPr id="89121" name="Line 33"/>
            <p:cNvSpPr>
              <a:spLocks noChangeShapeType="1"/>
            </p:cNvSpPr>
            <p:nvPr/>
          </p:nvSpPr>
          <p:spPr bwMode="auto">
            <a:xfrm flipV="1">
              <a:off x="1104" y="2592"/>
              <a:ext cx="816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22" name="Text Box 34"/>
            <p:cNvSpPr txBox="1">
              <a:spLocks noChangeArrowheads="1"/>
            </p:cNvSpPr>
            <p:nvPr/>
          </p:nvSpPr>
          <p:spPr bwMode="auto">
            <a:xfrm>
              <a:off x="1297" y="3120"/>
              <a:ext cx="2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ใช้</a:t>
              </a:r>
            </a:p>
          </p:txBody>
        </p:sp>
        <p:sp>
          <p:nvSpPr>
            <p:cNvPr id="89123" name="Text Box 35"/>
            <p:cNvSpPr txBox="1">
              <a:spLocks noChangeArrowheads="1"/>
            </p:cNvSpPr>
            <p:nvPr/>
          </p:nvSpPr>
          <p:spPr bwMode="auto">
            <a:xfrm>
              <a:off x="3262" y="3648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89124" name="Text Box 36"/>
            <p:cNvSpPr txBox="1">
              <a:spLocks noChangeArrowheads="1"/>
            </p:cNvSpPr>
            <p:nvPr/>
          </p:nvSpPr>
          <p:spPr bwMode="auto">
            <a:xfrm>
              <a:off x="3836" y="3456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125" name="Text Box 37"/>
            <p:cNvSpPr txBox="1">
              <a:spLocks noChangeArrowheads="1"/>
            </p:cNvSpPr>
            <p:nvPr/>
          </p:nvSpPr>
          <p:spPr bwMode="auto">
            <a:xfrm>
              <a:off x="4412" y="3504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126" name="Text Box 38"/>
            <p:cNvSpPr txBox="1">
              <a:spLocks noChangeArrowheads="1"/>
            </p:cNvSpPr>
            <p:nvPr/>
          </p:nvSpPr>
          <p:spPr bwMode="auto">
            <a:xfrm>
              <a:off x="3548" y="3206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127" name="Text Box 39"/>
            <p:cNvSpPr txBox="1">
              <a:spLocks noChangeArrowheads="1"/>
            </p:cNvSpPr>
            <p:nvPr/>
          </p:nvSpPr>
          <p:spPr bwMode="auto">
            <a:xfrm>
              <a:off x="4752" y="3206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128" name="Text Box 40"/>
            <p:cNvSpPr txBox="1">
              <a:spLocks noChangeArrowheads="1"/>
            </p:cNvSpPr>
            <p:nvPr/>
          </p:nvSpPr>
          <p:spPr bwMode="auto">
            <a:xfrm>
              <a:off x="576" y="2544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89129" name="Text Box 41"/>
            <p:cNvSpPr txBox="1">
              <a:spLocks noChangeArrowheads="1"/>
            </p:cNvSpPr>
            <p:nvPr/>
          </p:nvSpPr>
          <p:spPr bwMode="auto">
            <a:xfrm>
              <a:off x="2064" y="2534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89130" name="Text Box 42"/>
            <p:cNvSpPr txBox="1">
              <a:spLocks noChangeArrowheads="1"/>
            </p:cNvSpPr>
            <p:nvPr/>
          </p:nvSpPr>
          <p:spPr bwMode="auto">
            <a:xfrm>
              <a:off x="2016" y="2966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1..1</a:t>
              </a:r>
            </a:p>
          </p:txBody>
        </p:sp>
        <p:sp>
          <p:nvSpPr>
            <p:cNvPr id="89131" name="Text Box 43"/>
            <p:cNvSpPr txBox="1">
              <a:spLocks noChangeArrowheads="1"/>
            </p:cNvSpPr>
            <p:nvPr/>
          </p:nvSpPr>
          <p:spPr bwMode="auto">
            <a:xfrm>
              <a:off x="620" y="3542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132" name="Text Box 44"/>
            <p:cNvSpPr txBox="1">
              <a:spLocks noChangeArrowheads="1"/>
            </p:cNvSpPr>
            <p:nvPr/>
          </p:nvSpPr>
          <p:spPr bwMode="auto">
            <a:xfrm>
              <a:off x="1152" y="3542"/>
              <a:ext cx="3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</a:t>
              </a:r>
              <a:r>
                <a:rPr lang="en-US" sz="2000">
                  <a:latin typeface="Tahoma" pitchFamily="34" charset="0"/>
                </a:rPr>
                <a:t>n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9133" name="Text Box 45"/>
            <p:cNvSpPr txBox="1">
              <a:spLocks noChangeArrowheads="1"/>
            </p:cNvSpPr>
            <p:nvPr/>
          </p:nvSpPr>
          <p:spPr bwMode="auto">
            <a:xfrm>
              <a:off x="1486" y="2534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h-TH" sz="2000">
                  <a:latin typeface="Tahoma" pitchFamily="34" charset="0"/>
                </a:rPr>
                <a:t>0..1</a:t>
              </a:r>
            </a:p>
          </p:txBody>
        </p:sp>
        <p:sp>
          <p:nvSpPr>
            <p:cNvPr id="89134" name="Text Box 46"/>
            <p:cNvSpPr txBox="1">
              <a:spLocks noChangeArrowheads="1"/>
            </p:cNvSpPr>
            <p:nvPr/>
          </p:nvSpPr>
          <p:spPr bwMode="auto">
            <a:xfrm>
              <a:off x="1344" y="1824"/>
              <a:ext cx="528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000">
                  <a:latin typeface="Tahoma" pitchFamily="34" charset="0"/>
                </a:rPr>
                <a:t>ห้อง</a:t>
              </a:r>
            </a:p>
          </p:txBody>
        </p:sp>
        <p:sp>
          <p:nvSpPr>
            <p:cNvPr id="89135" name="Line 47"/>
            <p:cNvSpPr>
              <a:spLocks noChangeShapeType="1"/>
            </p:cNvSpPr>
            <p:nvPr/>
          </p:nvSpPr>
          <p:spPr bwMode="auto">
            <a:xfrm flipV="1">
              <a:off x="1008" y="2112"/>
              <a:ext cx="57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9136" name="Line 48"/>
            <p:cNvSpPr>
              <a:spLocks noChangeShapeType="1"/>
            </p:cNvSpPr>
            <p:nvPr/>
          </p:nvSpPr>
          <p:spPr bwMode="auto">
            <a:xfrm flipH="1" flipV="1">
              <a:off x="1680" y="2112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หมายเลขภาพนิ่ง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37017-86F2-489D-A51C-094040E17853}" type="slidenum">
              <a:rPr lang="th-TH" smtClean="0"/>
              <a:pPr/>
              <a:t>36</a:t>
            </a:fld>
            <a:endParaRPr lang="th-TH"/>
          </a:p>
        </p:txBody>
      </p:sp>
      <p:grpSp>
        <p:nvGrpSpPr>
          <p:cNvPr id="4" name="Group 109"/>
          <p:cNvGrpSpPr>
            <a:grpSpLocks/>
          </p:cNvGrpSpPr>
          <p:nvPr/>
        </p:nvGrpSpPr>
        <p:grpSpPr bwMode="auto">
          <a:xfrm>
            <a:off x="179388" y="260350"/>
            <a:ext cx="8280399" cy="5930900"/>
            <a:chOff x="385" y="300"/>
            <a:chExt cx="5216" cy="3736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2336" y="300"/>
              <a:ext cx="771" cy="499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2336" y="300"/>
              <a:ext cx="72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 dirty="0"/>
                <a:t>คณะวิทยาศาสตร์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336" y="482"/>
              <a:ext cx="72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+ที่ตั้ง</a:t>
              </a:r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2336" y="482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2336" y="663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1247" y="1071"/>
              <a:ext cx="862" cy="862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1519" y="1071"/>
              <a:ext cx="2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ห้อง</a:t>
              </a: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1247" y="1253"/>
              <a:ext cx="8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1247" y="1253"/>
              <a:ext cx="72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+หมายเลขห้อง</a:t>
              </a: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1247" y="1434"/>
              <a:ext cx="8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1247" y="1434"/>
              <a:ext cx="725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1600" b="0" i="0"/>
                <a:t>+จองห้อง</a:t>
              </a:r>
              <a:r>
                <a:rPr lang="en-US" sz="1600" b="0" i="0"/>
                <a:t>()</a:t>
              </a:r>
              <a:endParaRPr lang="th-TH" sz="1600" b="0" i="0"/>
            </a:p>
            <a:p>
              <a:r>
                <a:rPr lang="th-TH" sz="1600" b="0" i="0"/>
                <a:t>+ใช้ห้อง</a:t>
              </a:r>
              <a:r>
                <a:rPr lang="en-US" sz="1600" b="0" i="0"/>
                <a:t>()</a:t>
              </a:r>
              <a:endParaRPr lang="th-TH" sz="1600" b="0" i="0"/>
            </a:p>
            <a:p>
              <a:r>
                <a:rPr lang="th-TH" sz="1600" b="0" i="0"/>
                <a:t>+เลิกใช้ห้อง()</a:t>
              </a: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3696" y="1026"/>
              <a:ext cx="862" cy="635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>
              <a:off x="3923" y="1026"/>
              <a:ext cx="45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บุคลากร</a:t>
              </a: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3696" y="1207"/>
              <a:ext cx="8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3696" y="1207"/>
              <a:ext cx="725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1600" b="0" i="0"/>
                <a:t>-ชื่อ</a:t>
              </a:r>
            </a:p>
            <a:p>
              <a:r>
                <a:rPr lang="th-TH" sz="1600" b="0" i="0"/>
                <a:t>-อายุ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696" y="1525"/>
              <a:ext cx="8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AutoShape 22"/>
            <p:cNvSpPr>
              <a:spLocks noChangeArrowheads="1"/>
            </p:cNvSpPr>
            <p:nvPr/>
          </p:nvSpPr>
          <p:spPr bwMode="auto">
            <a:xfrm rot="2219716">
              <a:off x="2269" y="771"/>
              <a:ext cx="83" cy="119"/>
            </a:xfrm>
            <a:prstGeom prst="flowChartDecision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utoShape 23"/>
            <p:cNvSpPr>
              <a:spLocks noChangeArrowheads="1"/>
            </p:cNvSpPr>
            <p:nvPr/>
          </p:nvSpPr>
          <p:spPr bwMode="auto">
            <a:xfrm rot="-3126573">
              <a:off x="3132" y="783"/>
              <a:ext cx="67" cy="113"/>
            </a:xfrm>
            <a:prstGeom prst="flowChartDecision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4"/>
            <p:cNvSpPr>
              <a:spLocks noChangeShapeType="1"/>
            </p:cNvSpPr>
            <p:nvPr/>
          </p:nvSpPr>
          <p:spPr bwMode="auto">
            <a:xfrm flipH="1">
              <a:off x="2064" y="874"/>
              <a:ext cx="210" cy="1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3206" y="874"/>
              <a:ext cx="498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385" y="2205"/>
              <a:ext cx="726" cy="454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Text Box 27"/>
            <p:cNvSpPr txBox="1">
              <a:spLocks noChangeArrowheads="1"/>
            </p:cNvSpPr>
            <p:nvPr/>
          </p:nvSpPr>
          <p:spPr bwMode="auto">
            <a:xfrm>
              <a:off x="521" y="2205"/>
              <a:ext cx="45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ห้องเรียน</a:t>
              </a:r>
            </a:p>
          </p:txBody>
        </p:sp>
        <p:sp>
          <p:nvSpPr>
            <p:cNvPr id="27" name="Line 28"/>
            <p:cNvSpPr>
              <a:spLocks noChangeShapeType="1"/>
            </p:cNvSpPr>
            <p:nvPr/>
          </p:nvSpPr>
          <p:spPr bwMode="auto">
            <a:xfrm>
              <a:off x="385" y="2387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385" y="2387"/>
              <a:ext cx="72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+จำนวนที่นั่ง</a:t>
              </a:r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385" y="2568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1791" y="2205"/>
              <a:ext cx="726" cy="454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32"/>
            <p:cNvSpPr txBox="1">
              <a:spLocks noChangeArrowheads="1"/>
            </p:cNvSpPr>
            <p:nvPr/>
          </p:nvSpPr>
          <p:spPr bwMode="auto">
            <a:xfrm>
              <a:off x="1882" y="2205"/>
              <a:ext cx="5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 dirty="0"/>
                <a:t>ห้องทดลอง</a:t>
              </a:r>
            </a:p>
          </p:txBody>
        </p:sp>
        <p:sp>
          <p:nvSpPr>
            <p:cNvPr id="32" name="Text Box 33"/>
            <p:cNvSpPr txBox="1">
              <a:spLocks noChangeArrowheads="1"/>
            </p:cNvSpPr>
            <p:nvPr/>
          </p:nvSpPr>
          <p:spPr bwMode="auto">
            <a:xfrm>
              <a:off x="1735" y="2387"/>
              <a:ext cx="9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+จำนวนโต๊ะทดลอง</a:t>
              </a:r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>
              <a:off x="1791" y="2568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5"/>
            <p:cNvSpPr>
              <a:spLocks noChangeShapeType="1"/>
            </p:cNvSpPr>
            <p:nvPr/>
          </p:nvSpPr>
          <p:spPr bwMode="auto">
            <a:xfrm>
              <a:off x="1791" y="2387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AutoShape 36"/>
            <p:cNvSpPr>
              <a:spLocks noChangeArrowheads="1"/>
            </p:cNvSpPr>
            <p:nvPr/>
          </p:nvSpPr>
          <p:spPr bwMode="auto">
            <a:xfrm>
              <a:off x="1434" y="1925"/>
              <a:ext cx="91" cy="91"/>
            </a:xfrm>
            <a:prstGeom prst="flowChartExtra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7"/>
            <p:cNvSpPr>
              <a:spLocks noChangeShapeType="1"/>
            </p:cNvSpPr>
            <p:nvPr/>
          </p:nvSpPr>
          <p:spPr bwMode="auto">
            <a:xfrm>
              <a:off x="1474" y="2024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38"/>
            <p:cNvSpPr>
              <a:spLocks noChangeShapeType="1"/>
            </p:cNvSpPr>
            <p:nvPr/>
          </p:nvSpPr>
          <p:spPr bwMode="auto">
            <a:xfrm flipV="1">
              <a:off x="839" y="2115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839" y="2115"/>
              <a:ext cx="13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>
              <a:off x="2200" y="2115"/>
              <a:ext cx="0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41"/>
            <p:cNvSpPr>
              <a:spLocks noChangeArrowheads="1"/>
            </p:cNvSpPr>
            <p:nvPr/>
          </p:nvSpPr>
          <p:spPr bwMode="auto">
            <a:xfrm>
              <a:off x="3107" y="1979"/>
              <a:ext cx="726" cy="545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Rectangle 42"/>
            <p:cNvSpPr>
              <a:spLocks noChangeArrowheads="1"/>
            </p:cNvSpPr>
            <p:nvPr/>
          </p:nvSpPr>
          <p:spPr bwMode="auto">
            <a:xfrm>
              <a:off x="3969" y="1979"/>
              <a:ext cx="726" cy="545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4830" y="1979"/>
              <a:ext cx="726" cy="545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44"/>
            <p:cNvSpPr txBox="1">
              <a:spLocks noChangeArrowheads="1"/>
            </p:cNvSpPr>
            <p:nvPr/>
          </p:nvSpPr>
          <p:spPr bwMode="auto">
            <a:xfrm>
              <a:off x="3243" y="1963"/>
              <a:ext cx="45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 dirty="0"/>
                <a:t>เจ้าหน้าที่</a:t>
              </a:r>
            </a:p>
          </p:txBody>
        </p:sp>
        <p:sp>
          <p:nvSpPr>
            <p:cNvPr id="44" name="Line 45"/>
            <p:cNvSpPr>
              <a:spLocks noChangeShapeType="1"/>
            </p:cNvSpPr>
            <p:nvPr/>
          </p:nvSpPr>
          <p:spPr bwMode="auto">
            <a:xfrm>
              <a:off x="3107" y="2115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46"/>
            <p:cNvSpPr txBox="1">
              <a:spLocks noChangeArrowheads="1"/>
            </p:cNvSpPr>
            <p:nvPr/>
          </p:nvSpPr>
          <p:spPr bwMode="auto">
            <a:xfrm>
              <a:off x="3107" y="2099"/>
              <a:ext cx="45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-หน้าที่</a:t>
              </a:r>
            </a:p>
          </p:txBody>
        </p:sp>
        <p:sp>
          <p:nvSpPr>
            <p:cNvPr id="46" name="Line 47"/>
            <p:cNvSpPr>
              <a:spLocks noChangeShapeType="1"/>
            </p:cNvSpPr>
            <p:nvPr/>
          </p:nvSpPr>
          <p:spPr bwMode="auto">
            <a:xfrm>
              <a:off x="3107" y="2296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088" y="2309"/>
              <a:ext cx="7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+ปฎิบัติหน้าที่()</a:t>
              </a:r>
            </a:p>
          </p:txBody>
        </p:sp>
        <p:sp>
          <p:nvSpPr>
            <p:cNvPr id="48" name="Text Box 49"/>
            <p:cNvSpPr txBox="1">
              <a:spLocks noChangeArrowheads="1"/>
            </p:cNvSpPr>
            <p:nvPr/>
          </p:nvSpPr>
          <p:spPr bwMode="auto">
            <a:xfrm>
              <a:off x="4113" y="1947"/>
              <a:ext cx="45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นักศึกษา</a:t>
              </a:r>
            </a:p>
          </p:txBody>
        </p:sp>
        <p:sp>
          <p:nvSpPr>
            <p:cNvPr id="49" name="Line 50"/>
            <p:cNvSpPr>
              <a:spLocks noChangeShapeType="1"/>
            </p:cNvSpPr>
            <p:nvPr/>
          </p:nvSpPr>
          <p:spPr bwMode="auto">
            <a:xfrm>
              <a:off x="3969" y="2115"/>
              <a:ext cx="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51"/>
            <p:cNvSpPr txBox="1">
              <a:spLocks noChangeArrowheads="1"/>
            </p:cNvSpPr>
            <p:nvPr/>
          </p:nvSpPr>
          <p:spPr bwMode="auto">
            <a:xfrm>
              <a:off x="3969" y="2099"/>
              <a:ext cx="6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-เกรดเฉลี่ย</a:t>
              </a:r>
            </a:p>
          </p:txBody>
        </p:sp>
        <p:sp>
          <p:nvSpPr>
            <p:cNvPr id="51" name="Line 52"/>
            <p:cNvSpPr>
              <a:spLocks noChangeShapeType="1"/>
            </p:cNvSpPr>
            <p:nvPr/>
          </p:nvSpPr>
          <p:spPr bwMode="auto">
            <a:xfrm>
              <a:off x="3969" y="2296"/>
              <a:ext cx="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 Box 53"/>
            <p:cNvSpPr txBox="1">
              <a:spLocks noChangeArrowheads="1"/>
            </p:cNvSpPr>
            <p:nvPr/>
          </p:nvSpPr>
          <p:spPr bwMode="auto">
            <a:xfrm>
              <a:off x="3969" y="2296"/>
              <a:ext cx="6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+เรียน()</a:t>
              </a:r>
            </a:p>
          </p:txBody>
        </p:sp>
        <p:sp>
          <p:nvSpPr>
            <p:cNvPr id="53" name="Text Box 54"/>
            <p:cNvSpPr txBox="1">
              <a:spLocks noChangeArrowheads="1"/>
            </p:cNvSpPr>
            <p:nvPr/>
          </p:nvSpPr>
          <p:spPr bwMode="auto">
            <a:xfrm>
              <a:off x="4999" y="1947"/>
              <a:ext cx="45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 dirty="0"/>
                <a:t>อาจารย์</a:t>
              </a:r>
            </a:p>
          </p:txBody>
        </p:sp>
        <p:sp>
          <p:nvSpPr>
            <p:cNvPr id="54" name="Line 55"/>
            <p:cNvSpPr>
              <a:spLocks noChangeShapeType="1"/>
            </p:cNvSpPr>
            <p:nvPr/>
          </p:nvSpPr>
          <p:spPr bwMode="auto">
            <a:xfrm>
              <a:off x="4830" y="2115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 Box 56"/>
            <p:cNvSpPr txBox="1">
              <a:spLocks noChangeArrowheads="1"/>
            </p:cNvSpPr>
            <p:nvPr/>
          </p:nvSpPr>
          <p:spPr bwMode="auto">
            <a:xfrm>
              <a:off x="4830" y="2091"/>
              <a:ext cx="6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-ตำแหน่ง</a:t>
              </a:r>
            </a:p>
          </p:txBody>
        </p:sp>
        <p:sp>
          <p:nvSpPr>
            <p:cNvPr id="56" name="Line 57"/>
            <p:cNvSpPr>
              <a:spLocks noChangeShapeType="1"/>
            </p:cNvSpPr>
            <p:nvPr/>
          </p:nvSpPr>
          <p:spPr bwMode="auto">
            <a:xfrm>
              <a:off x="4830" y="2296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Text Box 58"/>
            <p:cNvSpPr txBox="1">
              <a:spLocks noChangeArrowheads="1"/>
            </p:cNvSpPr>
            <p:nvPr/>
          </p:nvSpPr>
          <p:spPr bwMode="auto">
            <a:xfrm>
              <a:off x="4830" y="2296"/>
              <a:ext cx="6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+สอน()</a:t>
              </a:r>
            </a:p>
          </p:txBody>
        </p:sp>
        <p:sp>
          <p:nvSpPr>
            <p:cNvPr id="58" name="AutoShape 59"/>
            <p:cNvSpPr>
              <a:spLocks noChangeArrowheads="1"/>
            </p:cNvSpPr>
            <p:nvPr/>
          </p:nvSpPr>
          <p:spPr bwMode="auto">
            <a:xfrm>
              <a:off x="4113" y="1653"/>
              <a:ext cx="91" cy="91"/>
            </a:xfrm>
            <a:prstGeom prst="flowChartExtra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60"/>
            <p:cNvSpPr>
              <a:spLocks noChangeShapeType="1"/>
            </p:cNvSpPr>
            <p:nvPr/>
          </p:nvSpPr>
          <p:spPr bwMode="auto">
            <a:xfrm>
              <a:off x="4150" y="175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61"/>
            <p:cNvSpPr>
              <a:spLocks noChangeShapeType="1"/>
            </p:cNvSpPr>
            <p:nvPr/>
          </p:nvSpPr>
          <p:spPr bwMode="auto">
            <a:xfrm>
              <a:off x="3462" y="1789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62"/>
            <p:cNvSpPr>
              <a:spLocks noChangeShapeType="1"/>
            </p:cNvSpPr>
            <p:nvPr/>
          </p:nvSpPr>
          <p:spPr bwMode="auto">
            <a:xfrm>
              <a:off x="3462" y="1789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3"/>
            <p:cNvSpPr>
              <a:spLocks noChangeShapeType="1"/>
            </p:cNvSpPr>
            <p:nvPr/>
          </p:nvSpPr>
          <p:spPr bwMode="auto">
            <a:xfrm>
              <a:off x="5140" y="1789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Rectangle 64"/>
            <p:cNvSpPr>
              <a:spLocks noChangeArrowheads="1"/>
            </p:cNvSpPr>
            <p:nvPr/>
          </p:nvSpPr>
          <p:spPr bwMode="auto">
            <a:xfrm>
              <a:off x="975" y="3158"/>
              <a:ext cx="726" cy="590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Text Box 65"/>
            <p:cNvSpPr txBox="1">
              <a:spLocks noChangeArrowheads="1"/>
            </p:cNvSpPr>
            <p:nvPr/>
          </p:nvSpPr>
          <p:spPr bwMode="auto">
            <a:xfrm>
              <a:off x="1066" y="3134"/>
              <a:ext cx="5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 dirty="0"/>
                <a:t>ชั่วโมงเรียน</a:t>
              </a:r>
            </a:p>
          </p:txBody>
        </p:sp>
        <p:sp>
          <p:nvSpPr>
            <p:cNvPr id="65" name="Line 66"/>
            <p:cNvSpPr>
              <a:spLocks noChangeShapeType="1"/>
            </p:cNvSpPr>
            <p:nvPr/>
          </p:nvSpPr>
          <p:spPr bwMode="auto">
            <a:xfrm>
              <a:off x="975" y="3294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67"/>
            <p:cNvSpPr txBox="1">
              <a:spLocks noChangeArrowheads="1"/>
            </p:cNvSpPr>
            <p:nvPr/>
          </p:nvSpPr>
          <p:spPr bwMode="auto">
            <a:xfrm>
              <a:off x="975" y="3270"/>
              <a:ext cx="725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1600" b="0" i="0"/>
                <a:t>-เวลาเริ่ม</a:t>
              </a:r>
            </a:p>
            <a:p>
              <a:r>
                <a:rPr lang="th-TH" sz="1600" b="0" i="0"/>
                <a:t>-เวลาจบ</a:t>
              </a:r>
            </a:p>
          </p:txBody>
        </p:sp>
        <p:sp>
          <p:nvSpPr>
            <p:cNvPr id="67" name="Line 69"/>
            <p:cNvSpPr>
              <a:spLocks noChangeShapeType="1"/>
            </p:cNvSpPr>
            <p:nvPr/>
          </p:nvSpPr>
          <p:spPr bwMode="auto">
            <a:xfrm>
              <a:off x="975" y="3612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Rectangle 70"/>
            <p:cNvSpPr>
              <a:spLocks noChangeArrowheads="1"/>
            </p:cNvSpPr>
            <p:nvPr/>
          </p:nvSpPr>
          <p:spPr bwMode="auto">
            <a:xfrm>
              <a:off x="3969" y="3158"/>
              <a:ext cx="726" cy="454"/>
            </a:xfrm>
            <a:prstGeom prst="rect">
              <a:avLst/>
            </a:prstGeom>
            <a:solidFill>
              <a:schemeClr val="accent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71"/>
            <p:cNvSpPr txBox="1">
              <a:spLocks noChangeArrowheads="1"/>
            </p:cNvSpPr>
            <p:nvPr/>
          </p:nvSpPr>
          <p:spPr bwMode="auto">
            <a:xfrm>
              <a:off x="4123" y="3118"/>
              <a:ext cx="5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วิชาเรียน</a:t>
              </a:r>
            </a:p>
          </p:txBody>
        </p:sp>
        <p:sp>
          <p:nvSpPr>
            <p:cNvPr id="70" name="Line 72"/>
            <p:cNvSpPr>
              <a:spLocks noChangeShapeType="1"/>
            </p:cNvSpPr>
            <p:nvPr/>
          </p:nvSpPr>
          <p:spPr bwMode="auto">
            <a:xfrm>
              <a:off x="3969" y="3294"/>
              <a:ext cx="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 Box 73"/>
            <p:cNvSpPr txBox="1">
              <a:spLocks noChangeArrowheads="1"/>
            </p:cNvSpPr>
            <p:nvPr/>
          </p:nvSpPr>
          <p:spPr bwMode="auto">
            <a:xfrm>
              <a:off x="3969" y="3270"/>
              <a:ext cx="5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-ชื่อวิชา</a:t>
              </a:r>
            </a:p>
          </p:txBody>
        </p:sp>
        <p:sp>
          <p:nvSpPr>
            <p:cNvPr id="72" name="Line 74"/>
            <p:cNvSpPr>
              <a:spLocks noChangeShapeType="1"/>
            </p:cNvSpPr>
            <p:nvPr/>
          </p:nvSpPr>
          <p:spPr bwMode="auto">
            <a:xfrm>
              <a:off x="3969" y="3446"/>
              <a:ext cx="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Text Box 75"/>
            <p:cNvSpPr txBox="1">
              <a:spLocks noChangeArrowheads="1"/>
            </p:cNvSpPr>
            <p:nvPr/>
          </p:nvSpPr>
          <p:spPr bwMode="auto">
            <a:xfrm>
              <a:off x="3953" y="3422"/>
              <a:ext cx="5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0" i="0"/>
                <a:t>+อธิบาย()</a:t>
              </a:r>
            </a:p>
          </p:txBody>
        </p:sp>
        <p:sp>
          <p:nvSpPr>
            <p:cNvPr id="74" name="AutoShape 76"/>
            <p:cNvSpPr>
              <a:spLocks noChangeArrowheads="1"/>
            </p:cNvSpPr>
            <p:nvPr/>
          </p:nvSpPr>
          <p:spPr bwMode="auto">
            <a:xfrm rot="-1460466">
              <a:off x="892" y="2654"/>
              <a:ext cx="108" cy="104"/>
            </a:xfrm>
            <a:prstGeom prst="flowChartExtra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AutoShape 77"/>
            <p:cNvSpPr>
              <a:spLocks noChangeArrowheads="1"/>
            </p:cNvSpPr>
            <p:nvPr/>
          </p:nvSpPr>
          <p:spPr bwMode="auto">
            <a:xfrm rot="1053172">
              <a:off x="1815" y="2656"/>
              <a:ext cx="114" cy="91"/>
            </a:xfrm>
            <a:prstGeom prst="flowChartExtra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AutoShape 78"/>
            <p:cNvSpPr>
              <a:spLocks noChangeArrowheads="1"/>
            </p:cNvSpPr>
            <p:nvPr/>
          </p:nvSpPr>
          <p:spPr bwMode="auto">
            <a:xfrm rot="-8673145">
              <a:off x="4673" y="3059"/>
              <a:ext cx="105" cy="86"/>
            </a:xfrm>
            <a:prstGeom prst="flowChartExtra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79"/>
            <p:cNvSpPr>
              <a:spLocks noChangeShapeType="1"/>
            </p:cNvSpPr>
            <p:nvPr/>
          </p:nvSpPr>
          <p:spPr bwMode="auto">
            <a:xfrm>
              <a:off x="967" y="2750"/>
              <a:ext cx="227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80"/>
            <p:cNvSpPr>
              <a:spLocks noChangeShapeType="1"/>
            </p:cNvSpPr>
            <p:nvPr/>
          </p:nvSpPr>
          <p:spPr bwMode="auto">
            <a:xfrm flipH="1">
              <a:off x="1581" y="2750"/>
              <a:ext cx="272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AutoShape 81"/>
            <p:cNvSpPr>
              <a:spLocks noChangeArrowheads="1"/>
            </p:cNvSpPr>
            <p:nvPr/>
          </p:nvSpPr>
          <p:spPr bwMode="auto">
            <a:xfrm rot="5400000">
              <a:off x="3854" y="3320"/>
              <a:ext cx="98" cy="136"/>
            </a:xfrm>
            <a:prstGeom prst="flowChartExtra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82"/>
            <p:cNvSpPr>
              <a:spLocks noChangeShapeType="1"/>
            </p:cNvSpPr>
            <p:nvPr/>
          </p:nvSpPr>
          <p:spPr bwMode="auto">
            <a:xfrm flipH="1">
              <a:off x="1701" y="3393"/>
              <a:ext cx="21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AutoShape 83"/>
            <p:cNvSpPr>
              <a:spLocks noChangeArrowheads="1"/>
            </p:cNvSpPr>
            <p:nvPr/>
          </p:nvSpPr>
          <p:spPr bwMode="auto">
            <a:xfrm rot="-5400000">
              <a:off x="2516" y="2612"/>
              <a:ext cx="91" cy="90"/>
            </a:xfrm>
            <a:prstGeom prst="flowChartExtra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84"/>
            <p:cNvSpPr>
              <a:spLocks noChangeShapeType="1"/>
            </p:cNvSpPr>
            <p:nvPr/>
          </p:nvSpPr>
          <p:spPr bwMode="auto">
            <a:xfrm flipV="1">
              <a:off x="4748" y="2523"/>
              <a:ext cx="453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AutoShape 85"/>
            <p:cNvSpPr>
              <a:spLocks noChangeArrowheads="1"/>
            </p:cNvSpPr>
            <p:nvPr/>
          </p:nvSpPr>
          <p:spPr bwMode="auto">
            <a:xfrm rot="10800000">
              <a:off x="4203" y="3076"/>
              <a:ext cx="91" cy="90"/>
            </a:xfrm>
            <a:prstGeom prst="flowChartExtra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86"/>
            <p:cNvSpPr>
              <a:spLocks noChangeShapeType="1"/>
            </p:cNvSpPr>
            <p:nvPr/>
          </p:nvSpPr>
          <p:spPr bwMode="auto">
            <a:xfrm flipV="1">
              <a:off x="4241" y="2523"/>
              <a:ext cx="0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87"/>
            <p:cNvSpPr>
              <a:spLocks noChangeShapeType="1"/>
            </p:cNvSpPr>
            <p:nvPr/>
          </p:nvSpPr>
          <p:spPr bwMode="auto">
            <a:xfrm>
              <a:off x="2608" y="2659"/>
              <a:ext cx="7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88"/>
            <p:cNvSpPr>
              <a:spLocks noChangeShapeType="1"/>
            </p:cNvSpPr>
            <p:nvPr/>
          </p:nvSpPr>
          <p:spPr bwMode="auto">
            <a:xfrm flipV="1">
              <a:off x="3334" y="2523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Text Box 90"/>
            <p:cNvSpPr txBox="1">
              <a:spLocks noChangeArrowheads="1"/>
            </p:cNvSpPr>
            <p:nvPr/>
          </p:nvSpPr>
          <p:spPr bwMode="auto">
            <a:xfrm>
              <a:off x="2789" y="3241"/>
              <a:ext cx="181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มี</a:t>
              </a:r>
            </a:p>
          </p:txBody>
        </p:sp>
        <p:sp>
          <p:nvSpPr>
            <p:cNvPr id="88" name="Text Box 91"/>
            <p:cNvSpPr txBox="1">
              <a:spLocks noChangeArrowheads="1"/>
            </p:cNvSpPr>
            <p:nvPr/>
          </p:nvSpPr>
          <p:spPr bwMode="auto">
            <a:xfrm>
              <a:off x="1565" y="2840"/>
              <a:ext cx="22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ใช้</a:t>
              </a:r>
            </a:p>
          </p:txBody>
        </p:sp>
        <p:sp>
          <p:nvSpPr>
            <p:cNvPr id="89" name="Text Box 92"/>
            <p:cNvSpPr txBox="1">
              <a:spLocks noChangeArrowheads="1"/>
            </p:cNvSpPr>
            <p:nvPr/>
          </p:nvSpPr>
          <p:spPr bwMode="auto">
            <a:xfrm>
              <a:off x="1020" y="2840"/>
              <a:ext cx="22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ใช้</a:t>
              </a:r>
            </a:p>
          </p:txBody>
        </p:sp>
        <p:sp>
          <p:nvSpPr>
            <p:cNvPr id="90" name="Text Box 93"/>
            <p:cNvSpPr txBox="1">
              <a:spLocks noChangeArrowheads="1"/>
            </p:cNvSpPr>
            <p:nvPr/>
          </p:nvSpPr>
          <p:spPr bwMode="auto">
            <a:xfrm>
              <a:off x="2925" y="2606"/>
              <a:ext cx="31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ดูแล</a:t>
              </a:r>
            </a:p>
          </p:txBody>
        </p:sp>
        <p:sp>
          <p:nvSpPr>
            <p:cNvPr id="91" name="Text Box 94"/>
            <p:cNvSpPr txBox="1">
              <a:spLocks noChangeArrowheads="1"/>
            </p:cNvSpPr>
            <p:nvPr/>
          </p:nvSpPr>
          <p:spPr bwMode="auto">
            <a:xfrm>
              <a:off x="4195" y="2659"/>
              <a:ext cx="40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6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เรียน</a:t>
              </a:r>
            </a:p>
          </p:txBody>
        </p:sp>
        <p:sp>
          <p:nvSpPr>
            <p:cNvPr id="92" name="Text Box 95"/>
            <p:cNvSpPr txBox="1">
              <a:spLocks noChangeArrowheads="1"/>
            </p:cNvSpPr>
            <p:nvPr/>
          </p:nvSpPr>
          <p:spPr bwMode="auto">
            <a:xfrm>
              <a:off x="4921" y="2750"/>
              <a:ext cx="31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สอน</a:t>
              </a:r>
            </a:p>
          </p:txBody>
        </p:sp>
        <p:sp>
          <p:nvSpPr>
            <p:cNvPr id="93" name="Text Box 96"/>
            <p:cNvSpPr txBox="1">
              <a:spLocks noChangeArrowheads="1"/>
            </p:cNvSpPr>
            <p:nvPr/>
          </p:nvSpPr>
          <p:spPr bwMode="auto">
            <a:xfrm>
              <a:off x="5148" y="2478"/>
              <a:ext cx="45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94" name="Text Box 97"/>
            <p:cNvSpPr txBox="1">
              <a:spLocks noChangeArrowheads="1"/>
            </p:cNvSpPr>
            <p:nvPr/>
          </p:nvSpPr>
          <p:spPr bwMode="auto">
            <a:xfrm>
              <a:off x="3878" y="2478"/>
              <a:ext cx="40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95" name="Text Box 98"/>
            <p:cNvSpPr txBox="1">
              <a:spLocks noChangeArrowheads="1"/>
            </p:cNvSpPr>
            <p:nvPr/>
          </p:nvSpPr>
          <p:spPr bwMode="auto">
            <a:xfrm>
              <a:off x="1655" y="3203"/>
              <a:ext cx="40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96" name="Text Box 99"/>
            <p:cNvSpPr txBox="1">
              <a:spLocks noChangeArrowheads="1"/>
            </p:cNvSpPr>
            <p:nvPr/>
          </p:nvSpPr>
          <p:spPr bwMode="auto">
            <a:xfrm>
              <a:off x="3923" y="2931"/>
              <a:ext cx="45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0..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97" name="Text Box 100"/>
            <p:cNvSpPr txBox="1">
              <a:spLocks noChangeArrowheads="1"/>
            </p:cNvSpPr>
            <p:nvPr/>
          </p:nvSpPr>
          <p:spPr bwMode="auto">
            <a:xfrm>
              <a:off x="1610" y="2976"/>
              <a:ext cx="45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0..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98" name="Text Box 101"/>
            <p:cNvSpPr txBox="1">
              <a:spLocks noChangeArrowheads="1"/>
            </p:cNvSpPr>
            <p:nvPr/>
          </p:nvSpPr>
          <p:spPr bwMode="auto">
            <a:xfrm>
              <a:off x="1156" y="2976"/>
              <a:ext cx="40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0..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99" name="Text Box 102"/>
            <p:cNvSpPr txBox="1">
              <a:spLocks noChangeArrowheads="1"/>
            </p:cNvSpPr>
            <p:nvPr/>
          </p:nvSpPr>
          <p:spPr bwMode="auto">
            <a:xfrm>
              <a:off x="3515" y="3225"/>
              <a:ext cx="37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1..1</a:t>
              </a:r>
            </a:p>
          </p:txBody>
        </p:sp>
        <p:sp>
          <p:nvSpPr>
            <p:cNvPr id="100" name="Text Box 103"/>
            <p:cNvSpPr txBox="1">
              <a:spLocks noChangeArrowheads="1"/>
            </p:cNvSpPr>
            <p:nvPr/>
          </p:nvSpPr>
          <p:spPr bwMode="auto">
            <a:xfrm>
              <a:off x="4692" y="3067"/>
              <a:ext cx="54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0..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101" name="Text Box 104"/>
            <p:cNvSpPr txBox="1">
              <a:spLocks noChangeArrowheads="1"/>
            </p:cNvSpPr>
            <p:nvPr/>
          </p:nvSpPr>
          <p:spPr bwMode="auto">
            <a:xfrm>
              <a:off x="1895" y="2619"/>
              <a:ext cx="441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0..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102" name="Text Box 105"/>
            <p:cNvSpPr txBox="1">
              <a:spLocks noChangeArrowheads="1"/>
            </p:cNvSpPr>
            <p:nvPr/>
          </p:nvSpPr>
          <p:spPr bwMode="auto">
            <a:xfrm>
              <a:off x="657" y="2719"/>
              <a:ext cx="40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103" name="Text Box 106"/>
            <p:cNvSpPr txBox="1">
              <a:spLocks noChangeArrowheads="1"/>
            </p:cNvSpPr>
            <p:nvPr/>
          </p:nvSpPr>
          <p:spPr bwMode="auto">
            <a:xfrm>
              <a:off x="3288" y="2478"/>
              <a:ext cx="5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1..</a:t>
              </a:r>
              <a:r>
                <a:rPr lang="en-US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n</a:t>
              </a:r>
              <a:endParaRPr lang="th-TH" sz="1400" b="1" i="0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endParaRPr>
            </a:p>
          </p:txBody>
        </p:sp>
        <p:sp>
          <p:nvSpPr>
            <p:cNvPr id="104" name="Text Box 107"/>
            <p:cNvSpPr txBox="1">
              <a:spLocks noChangeArrowheads="1"/>
            </p:cNvSpPr>
            <p:nvPr/>
          </p:nvSpPr>
          <p:spPr bwMode="auto">
            <a:xfrm>
              <a:off x="2562" y="2478"/>
              <a:ext cx="40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1400" b="1" i="0" dirty="0">
                  <a:solidFill>
                    <a:srgbClr val="002060"/>
                  </a:solidFill>
                  <a:latin typeface="Microsoft Sans Serif" pitchFamily="34" charset="0"/>
                  <a:cs typeface="Microsoft Sans Serif" pitchFamily="34" charset="0"/>
                </a:rPr>
                <a:t>1..1</a:t>
              </a:r>
            </a:p>
          </p:txBody>
        </p:sp>
        <p:sp>
          <p:nvSpPr>
            <p:cNvPr id="105" name="Text Box 108"/>
            <p:cNvSpPr txBox="1">
              <a:spLocks noChangeArrowheads="1"/>
            </p:cNvSpPr>
            <p:nvPr/>
          </p:nvSpPr>
          <p:spPr bwMode="auto">
            <a:xfrm>
              <a:off x="2200" y="3748"/>
              <a:ext cx="33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thaiDist">
                <a:spcBef>
                  <a:spcPct val="50000"/>
                </a:spcBef>
              </a:pPr>
              <a:r>
                <a:rPr lang="th-TH" sz="2400">
                  <a:latin typeface="Angsana New" pitchFamily="18" charset="-34"/>
                </a:rPr>
                <a:t>รูป ที่ทำให้สมบูรณ์ขึ้น โดยการเพิ่ม</a:t>
              </a:r>
              <a:r>
                <a:rPr lang="en-US" sz="2400">
                  <a:latin typeface="Angsana New" pitchFamily="18" charset="-34"/>
                </a:rPr>
                <a:t> Attributes</a:t>
              </a:r>
              <a:r>
                <a:rPr lang="th-TH" sz="2400">
                  <a:latin typeface="Angsana New" pitchFamily="18" charset="-34"/>
                </a:rPr>
                <a:t> และ </a:t>
              </a:r>
              <a:r>
                <a:rPr lang="en-US" sz="2400">
                  <a:latin typeface="Angsana New" pitchFamily="18" charset="-34"/>
                </a:rPr>
                <a:t>Functions</a:t>
              </a:r>
              <a:endParaRPr lang="th-TH" sz="2400">
                <a:latin typeface="Angsana New" pitchFamily="18" charset="-3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Inheritance</a:t>
            </a:r>
            <a:endParaRPr lang="th-TH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th-TH" smtClean="0"/>
              <a:t>การถ่ายทอดคุณสมบัติไปยัง</a:t>
            </a:r>
            <a:r>
              <a:rPr lang="en-US" smtClean="0"/>
              <a:t>Class </a:t>
            </a:r>
            <a:r>
              <a:rPr lang="th-TH" smtClean="0"/>
              <a:t>ลูก</a:t>
            </a:r>
          </a:p>
          <a:p>
            <a:pPr lvl="1" eaLnBrk="1" hangingPunct="1"/>
            <a:r>
              <a:rPr lang="en-GB" smtClean="0"/>
              <a:t>Class ที่เป็นต้นแบบเรียกว่า Superclass</a:t>
            </a:r>
          </a:p>
          <a:p>
            <a:pPr lvl="1" eaLnBrk="1" hangingPunct="1"/>
            <a:r>
              <a:rPr lang="en-GB" smtClean="0"/>
              <a:t>Class ที่ได้รับการสืบทอดคุณสมบัติเรียกว่า Subclasses</a:t>
            </a:r>
          </a:p>
          <a:p>
            <a:pPr lvl="1" eaLnBrk="1" hangingPunct="1"/>
            <a:r>
              <a:rPr lang="en-US" smtClean="0"/>
              <a:t>Class </a:t>
            </a:r>
            <a:r>
              <a:rPr lang="th-TH" smtClean="0"/>
              <a:t>หนึ่งจะมี </a:t>
            </a:r>
            <a:r>
              <a:rPr lang="en-GB" smtClean="0"/>
              <a:t>Superclass</a:t>
            </a:r>
            <a:r>
              <a:rPr lang="th-TH" smtClean="0"/>
              <a:t> ได้ </a:t>
            </a:r>
            <a:r>
              <a:rPr lang="en-US" smtClean="0"/>
              <a:t>Class </a:t>
            </a:r>
            <a:r>
              <a:rPr lang="th-TH" smtClean="0"/>
              <a:t>เดียว</a:t>
            </a:r>
          </a:p>
          <a:p>
            <a:pPr eaLnBrk="1" hangingPunct="1"/>
            <a:r>
              <a:rPr lang="th-TH" smtClean="0"/>
              <a:t>ซึ่งประโยชน์ของ </a:t>
            </a:r>
            <a:r>
              <a:rPr lang="en-US" smtClean="0"/>
              <a:t>Inheritance </a:t>
            </a:r>
            <a:r>
              <a:rPr lang="th-TH" smtClean="0"/>
              <a:t>คือ</a:t>
            </a:r>
          </a:p>
          <a:p>
            <a:pPr lvl="1" eaLnBrk="1" hangingPunct="1"/>
            <a:r>
              <a:rPr lang="th-TH" smtClean="0"/>
              <a:t>ทำให้มีโครงสร้างที่เป็นระบบ ระเบียบ ปรับเปลี่ยนได้ง่าย</a:t>
            </a:r>
          </a:p>
          <a:p>
            <a:pPr lvl="1" eaLnBrk="1" hangingPunct="1"/>
            <a:r>
              <a:rPr lang="th-TH" smtClean="0"/>
              <a:t>ลดเวลาในการพัฒนาระบบ</a:t>
            </a:r>
          </a:p>
          <a:p>
            <a:pPr lvl="1" eaLnBrk="1" hangingPunct="1"/>
            <a:r>
              <a:rPr lang="th-TH" smtClean="0"/>
              <a:t>ลดค่าใช้จ่ายในการพัฒนา</a:t>
            </a:r>
          </a:p>
          <a:p>
            <a:pPr eaLnBrk="1" hangingPunct="1">
              <a:lnSpc>
                <a:spcPct val="90000"/>
              </a:lnSpc>
            </a:pP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270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Inheritance</a:t>
            </a:r>
            <a:endParaRPr lang="th-TH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19475" y="1989138"/>
            <a:ext cx="5184775" cy="1079500"/>
          </a:xfrm>
          <a:noFill/>
        </p:spPr>
        <p:txBody>
          <a:bodyPr/>
          <a:lstStyle/>
          <a:p>
            <a:pPr eaLnBrk="1" hangingPunct="1"/>
            <a:r>
              <a:rPr lang="en-US" smtClean="0"/>
              <a:t>Java </a:t>
            </a:r>
            <a:r>
              <a:rPr lang="th-TH" smtClean="0"/>
              <a:t>ใช้ </a:t>
            </a:r>
            <a:r>
              <a:rPr lang="en-US" smtClean="0"/>
              <a:t> extends </a:t>
            </a:r>
            <a:r>
              <a:rPr lang="th-TH" smtClean="0"/>
              <a:t>ชื่อ</a:t>
            </a:r>
            <a:r>
              <a:rPr lang="en-US" smtClean="0"/>
              <a:t>class</a:t>
            </a:r>
            <a:endParaRPr lang="th-TH" smtClean="0"/>
          </a:p>
          <a:p>
            <a:pPr eaLnBrk="1" hangingPunct="1"/>
            <a:r>
              <a:rPr lang="th-TH" smtClean="0"/>
              <a:t>ในการสืบทอด</a:t>
            </a:r>
          </a:p>
          <a:p>
            <a:pPr eaLnBrk="1" hangingPunct="1"/>
            <a:r>
              <a:rPr lang="en-US" smtClean="0"/>
              <a:t>class x extends y</a:t>
            </a:r>
          </a:p>
          <a:p>
            <a:pPr eaLnBrk="1" hangingPunct="1"/>
            <a:r>
              <a:rPr lang="en-US" smtClean="0"/>
              <a:t>{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} </a:t>
            </a:r>
            <a:endParaRPr lang="th-TH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55650" y="1989138"/>
            <a:ext cx="2303463" cy="1439862"/>
            <a:chOff x="839" y="1298"/>
            <a:chExt cx="1451" cy="907"/>
          </a:xfrm>
        </p:grpSpPr>
        <p:sp>
          <p:nvSpPr>
            <p:cNvPr id="12297" name="Rectangle 7"/>
            <p:cNvSpPr>
              <a:spLocks noChangeArrowheads="1"/>
            </p:cNvSpPr>
            <p:nvPr/>
          </p:nvSpPr>
          <p:spPr bwMode="auto">
            <a:xfrm>
              <a:off x="839" y="1298"/>
              <a:ext cx="1451" cy="90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8"/>
            <p:cNvSpPr>
              <a:spLocks noChangeArrowheads="1"/>
            </p:cNvSpPr>
            <p:nvPr/>
          </p:nvSpPr>
          <p:spPr bwMode="auto">
            <a:xfrm>
              <a:off x="839" y="1298"/>
              <a:ext cx="1451" cy="31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Class x</a:t>
              </a:r>
              <a:endParaRPr lang="th-TH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55650" y="4221163"/>
            <a:ext cx="2303463" cy="1008062"/>
            <a:chOff x="839" y="1298"/>
            <a:chExt cx="1451" cy="907"/>
          </a:xfrm>
        </p:grpSpPr>
        <p:sp>
          <p:nvSpPr>
            <p:cNvPr id="12295" name="Rectangle 10"/>
            <p:cNvSpPr>
              <a:spLocks noChangeArrowheads="1"/>
            </p:cNvSpPr>
            <p:nvPr/>
          </p:nvSpPr>
          <p:spPr bwMode="auto">
            <a:xfrm>
              <a:off x="839" y="1298"/>
              <a:ext cx="1451" cy="90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Rectangle 11"/>
            <p:cNvSpPr>
              <a:spLocks noChangeArrowheads="1"/>
            </p:cNvSpPr>
            <p:nvPr/>
          </p:nvSpPr>
          <p:spPr bwMode="auto">
            <a:xfrm>
              <a:off x="839" y="1298"/>
              <a:ext cx="1451" cy="31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Class y</a:t>
              </a:r>
              <a:endParaRPr lang="th-TH"/>
            </a:p>
          </p:txBody>
        </p:sp>
      </p:grpSp>
      <p:sp>
        <p:nvSpPr>
          <p:cNvPr id="12294" name="Line 12"/>
          <p:cNvSpPr>
            <a:spLocks noChangeShapeType="1"/>
          </p:cNvSpPr>
          <p:nvPr/>
        </p:nvSpPr>
        <p:spPr bwMode="auto">
          <a:xfrm flipV="1">
            <a:off x="1908175" y="3429000"/>
            <a:ext cx="0" cy="7921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สามเหลี่ยมหน้าจั่ว 12"/>
          <p:cNvSpPr/>
          <p:nvPr/>
        </p:nvSpPr>
        <p:spPr bwMode="auto">
          <a:xfrm>
            <a:off x="1678667" y="3429000"/>
            <a:ext cx="428628" cy="285752"/>
          </a:xfrm>
          <a:prstGeom prst="triangl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350"/>
            <a:ext cx="7793037" cy="91122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Inheritance</a:t>
            </a:r>
            <a:endParaRPr lang="th-TH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9925" y="2276475"/>
            <a:ext cx="1512888" cy="2016125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331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773238"/>
            <a:ext cx="5761038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874B4-1E2B-4F6F-A90F-B0BD9900B180}" type="slidenum">
              <a:rPr lang="th-TH"/>
              <a:pPr/>
              <a:t>4</a:t>
            </a:fld>
            <a:endParaRPr lang="th-TH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สัญลักษณ์ </a:t>
            </a:r>
            <a:r>
              <a:rPr lang="en-US"/>
              <a:t>Class</a:t>
            </a:r>
            <a:endParaRPr lang="th-TH"/>
          </a:p>
        </p:txBody>
      </p:sp>
      <p:grpSp>
        <p:nvGrpSpPr>
          <p:cNvPr id="57365" name="Group 21"/>
          <p:cNvGrpSpPr>
            <a:grpSpLocks/>
          </p:cNvGrpSpPr>
          <p:nvPr/>
        </p:nvGrpSpPr>
        <p:grpSpPr bwMode="auto">
          <a:xfrm>
            <a:off x="3505200" y="2362200"/>
            <a:ext cx="1981200" cy="2743200"/>
            <a:chOff x="2208" y="1584"/>
            <a:chExt cx="1248" cy="1728"/>
          </a:xfrm>
        </p:grpSpPr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2208" y="1584"/>
              <a:ext cx="1248" cy="17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000">
                  <a:latin typeface="Tahoma" pitchFamily="34" charset="0"/>
                </a:rPr>
                <a:t>        Man</a:t>
              </a:r>
            </a:p>
            <a:p>
              <a:endParaRPr lang="en-US" sz="2000">
                <a:latin typeface="Tahoma" pitchFamily="34" charset="0"/>
              </a:endParaRPr>
            </a:p>
            <a:p>
              <a:r>
                <a:rPr lang="en-US" sz="2000">
                  <a:latin typeface="Tahoma" pitchFamily="34" charset="0"/>
                </a:rPr>
                <a:t>- Name</a:t>
              </a:r>
            </a:p>
            <a:p>
              <a:r>
                <a:rPr lang="en-US" sz="2000">
                  <a:latin typeface="Tahoma" pitchFamily="34" charset="0"/>
                </a:rPr>
                <a:t># Surname</a:t>
              </a:r>
            </a:p>
            <a:p>
              <a:r>
                <a:rPr lang="en-US" sz="2000">
                  <a:latin typeface="Tahoma" pitchFamily="34" charset="0"/>
                </a:rPr>
                <a:t>- Age</a:t>
              </a:r>
            </a:p>
            <a:p>
              <a:endParaRPr lang="en-US" sz="2000">
                <a:latin typeface="Tahoma" pitchFamily="34" charset="0"/>
              </a:endParaRPr>
            </a:p>
            <a:p>
              <a:r>
                <a:rPr lang="en-US" sz="2000">
                  <a:latin typeface="Tahoma" pitchFamily="34" charset="0"/>
                </a:rPr>
                <a:t>+ Tell_Name</a:t>
              </a:r>
            </a:p>
            <a:p>
              <a:r>
                <a:rPr lang="en-US" sz="2000">
                  <a:latin typeface="Tahoma" pitchFamily="34" charset="0"/>
                </a:rPr>
                <a:t>+ Tell_Age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2208" y="1968"/>
              <a:ext cx="12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57364" name="Line 20"/>
            <p:cNvSpPr>
              <a:spLocks noChangeShapeType="1"/>
            </p:cNvSpPr>
            <p:nvPr/>
          </p:nvSpPr>
          <p:spPr bwMode="auto">
            <a:xfrm>
              <a:off x="2208" y="2736"/>
              <a:ext cx="12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82662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Inheritance</a:t>
            </a:r>
            <a:endParaRPr lang="th-TH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844675"/>
            <a:ext cx="698500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7A41-7E69-4E17-A46D-5032401FFDD7}" type="slidenum">
              <a:rPr lang="th-TH"/>
              <a:pPr/>
              <a:t>41</a:t>
            </a:fld>
            <a:endParaRPr lang="th-TH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แบบทดสอบ</a:t>
            </a:r>
            <a:endParaRPr lang="th-TH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h-TH"/>
              <a:t>เขียน </a:t>
            </a:r>
            <a:r>
              <a:rPr lang="en-US"/>
              <a:t>class diagram </a:t>
            </a:r>
            <a:r>
              <a:rPr lang="th-TH"/>
              <a:t>ของระบบรายงานผลการเรียนผ่านเครือข่ายอินเทอร์เน็ต (</a:t>
            </a:r>
            <a:r>
              <a:rPr lang="en-US"/>
              <a:t>Grade Online System</a:t>
            </a:r>
            <a:r>
              <a:rPr lang="th-TH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3562-4D31-4573-9A8B-A6FBC583EE9D}" type="slidenum">
              <a:rPr lang="th-TH"/>
              <a:pPr/>
              <a:t>42</a:t>
            </a:fld>
            <a:endParaRPr lang="th-TH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h-TH" sz="4400" b="1">
                <a:latin typeface="AngsanaUPC" pitchFamily="18" charset="-34"/>
                <a:cs typeface="Cordia New" pitchFamily="34" charset="-34"/>
              </a:rPr>
              <a:t>ระบบต้องมีความสามารถในการแสดงผลการเรียนของนักศึกษาผ่านระบบเครือข่ายอินเตอร์เน็ต </a:t>
            </a:r>
          </a:p>
          <a:p>
            <a:r>
              <a:rPr lang="th-TH" sz="4400" b="1">
                <a:latin typeface="AngsanaUPC" pitchFamily="18" charset="-34"/>
                <a:cs typeface="Cordia New" pitchFamily="34" charset="-34"/>
              </a:rPr>
              <a:t>โดยนักศึกษาสามารถดูผลการเรียนในแต่ละภาคเรียนจนถึงภาคเรียนปัจจุบันได้  </a:t>
            </a: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Problem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D7750-619B-4598-8A6E-F7A4FCBA13B8}" type="slidenum">
              <a:rPr lang="th-TH"/>
              <a:pPr/>
              <a:t>43</a:t>
            </a:fld>
            <a:endParaRPr lang="th-TH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>
                <a:cs typeface="Cordia New" pitchFamily="34" charset="-34"/>
              </a:rPr>
              <a:t>Problem Domain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h-TH" sz="4400" b="1">
                <a:latin typeface="AngsanaUPC" pitchFamily="18" charset="-34"/>
                <a:cs typeface="Cordia New" pitchFamily="34" charset="-34"/>
              </a:rPr>
              <a:t>ซึ่งผลการเรียนที่แสดงจะต้องมีความถูกต้องและรักษาสิทธิส่วนบุคคลได้ </a:t>
            </a:r>
          </a:p>
          <a:p>
            <a:r>
              <a:rPr lang="th-TH" sz="4400" b="1">
                <a:latin typeface="AngsanaUPC" pitchFamily="18" charset="-34"/>
                <a:cs typeface="Cordia New" pitchFamily="34" charset="-34"/>
              </a:rPr>
              <a:t>ระบบจะต้องสามารถรักษาความปลอดภัยของข้อมูลที่มีอยู่ในฐานข้อมูลได้ไม่ว่าจะมีเหตุการณ์ใด ๆ เกิดขึ้นก็ตาม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BAB3-983F-437F-BB6F-0F0529B05415}" type="slidenum">
              <a:rPr lang="th-TH"/>
              <a:pPr/>
              <a:t>44</a:t>
            </a:fld>
            <a:endParaRPr lang="th-TH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>
                <a:cs typeface="Cordia New" pitchFamily="34" charset="-34"/>
              </a:rPr>
              <a:t>Problem Domain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h-TH" sz="4400" b="1">
                <a:latin typeface="AngsanaUPC" pitchFamily="18" charset="-34"/>
                <a:cs typeface="Cordia New" pitchFamily="34" charset="-34"/>
              </a:rPr>
              <a:t>สำหรับการกรอกข้อมูลผลการเรียนในแต่ละรายวิชานั้นจะทำโดยเจ้าหน้าที่ฝ่ายทะเบียน ซึ่งผู้ที่จะทำหน้าที่นี้ได้จะต้องเป็นผู้ได้รับอนุญาตจากระบบแล้วเท่านั้น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9D31-9AD3-4830-BB54-F2E5717D1A64}" type="slidenum">
              <a:rPr lang="th-TH"/>
              <a:pPr/>
              <a:t>45</a:t>
            </a:fld>
            <a:endParaRPr lang="th-TH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>
                <a:cs typeface="Cordia New" pitchFamily="34" charset="-34"/>
              </a:rPr>
              <a:t>Problem Domain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h-TH" sz="4400" b="1">
                <a:latin typeface="AngsanaUPC" pitchFamily="18" charset="-34"/>
                <a:cs typeface="Cordia New" pitchFamily="34" charset="-34"/>
              </a:rPr>
              <a:t>นอกจากนั้นแล้วอาจารย์ที่ปรึกษาสามารถจะเข้าไปดูผลการเรียนของนักศึกษาที่อยู่ในการดูแลของตนเองได้ด้วย แต่จะต้องได้รับการอนุญาตจากระบบแล้วเช่นกัน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05F82-7A2E-4EB2-B25A-8E0D71FA3F56}" type="slidenum">
              <a:rPr lang="th-TH"/>
              <a:pPr/>
              <a:t>5</a:t>
            </a:fld>
            <a:endParaRPr lang="th-TH"/>
          </a:p>
        </p:txBody>
      </p:sp>
      <p:sp>
        <p:nvSpPr>
          <p:cNvPr id="737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สัญลักษณ์ </a:t>
            </a:r>
            <a:r>
              <a:rPr lang="en-US"/>
              <a:t>Visibility</a:t>
            </a:r>
            <a:endParaRPr lang="th-TH"/>
          </a:p>
        </p:txBody>
      </p:sp>
      <p:sp>
        <p:nvSpPr>
          <p:cNvPr id="73735" name="Rectangle 103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Private </a:t>
            </a:r>
            <a:r>
              <a:rPr lang="th-TH"/>
              <a:t>แทนด้วย </a:t>
            </a:r>
            <a:r>
              <a:rPr lang="en-US"/>
              <a:t>-</a:t>
            </a:r>
          </a:p>
          <a:p>
            <a:r>
              <a:rPr lang="en-US"/>
              <a:t>Protected </a:t>
            </a:r>
            <a:r>
              <a:rPr lang="th-TH"/>
              <a:t>แทนด้วย </a:t>
            </a:r>
            <a:r>
              <a:rPr lang="en-US"/>
              <a:t>#</a:t>
            </a:r>
          </a:p>
          <a:p>
            <a:r>
              <a:rPr lang="en-US"/>
              <a:t>Public </a:t>
            </a:r>
            <a:r>
              <a:rPr lang="th-TH"/>
              <a:t>แทนด้วย </a:t>
            </a:r>
            <a:r>
              <a:rPr lang="en-US"/>
              <a:t>+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53E1-A88F-4258-9842-EE63FAE9E817}" type="slidenum">
              <a:rPr lang="th-TH"/>
              <a:pPr/>
              <a:t>6</a:t>
            </a:fld>
            <a:endParaRPr lang="th-TH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Visibility </a:t>
            </a:r>
            <a:r>
              <a:rPr lang="th-TH"/>
              <a:t>แบบ Public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มองเห็นและเรียกใช้ได้โดยตรงจากภายนอก</a:t>
            </a:r>
          </a:p>
          <a:p>
            <a:r>
              <a:rPr lang="th-TH"/>
              <a:t>เข้าไปเปลี่ยนค่า อ่านค่า หรือเรียกใช้งานได้ทันทีโดยอิสระจากภายนอก</a:t>
            </a:r>
          </a:p>
          <a:p>
            <a:r>
              <a:rPr lang="en-US"/>
              <a:t>มักใช้กับ Functions มากกว่า Attributes</a:t>
            </a:r>
            <a:r>
              <a:rPr lang="th-TH"/>
              <a:t> </a:t>
            </a:r>
          </a:p>
          <a:p>
            <a:r>
              <a:rPr lang="th-TH"/>
              <a:t>จะใช้เครื่องหมาย (+) กำกับไว้ข้างหน้า</a:t>
            </a:r>
            <a:r>
              <a:rPr lang="en-US"/>
              <a:t> 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2BFE9-1C42-46A9-8F7B-7F3F388FD9D8}" type="slidenum">
              <a:rPr lang="th-TH"/>
              <a:pPr/>
              <a:t>7</a:t>
            </a:fld>
            <a:endParaRPr lang="th-TH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Visibility </a:t>
            </a:r>
            <a:r>
              <a:rPr lang="th-TH"/>
              <a:t>แบบ Private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/>
              <a:t>ไม่สามารถเห็นได้จากภายนอก จะเห็นได้ภายในเฉพาะตัว </a:t>
            </a:r>
            <a:r>
              <a:rPr lang="en-US"/>
              <a:t>class </a:t>
            </a:r>
            <a:r>
              <a:rPr lang="th-TH"/>
              <a:t>เองเท่านั้น</a:t>
            </a:r>
          </a:p>
          <a:p>
            <a:r>
              <a:rPr lang="th-TH"/>
              <a:t>หากภายนอกต้องการแก้ไข หรืออ่านค่า ทำได้วิธีเดียวคือ ทำผ่าน </a:t>
            </a:r>
            <a:r>
              <a:rPr lang="en-US"/>
              <a:t>Function </a:t>
            </a:r>
            <a:r>
              <a:rPr lang="th-TH"/>
              <a:t>ที่เกี่ยวข้อง</a:t>
            </a:r>
          </a:p>
          <a:p>
            <a:r>
              <a:rPr lang="en-US"/>
              <a:t>โดยทั่วไปมักใช้กับ Attributes มากกว่า Functions </a:t>
            </a:r>
            <a:endParaRPr lang="th-TH"/>
          </a:p>
          <a:p>
            <a:r>
              <a:rPr lang="th-TH"/>
              <a:t>จะใช้เครื่องหมาย (-) กำกับไว้ข้างหน้า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C54-C2CF-42BA-A8E1-A62292230709}" type="slidenum">
              <a:rPr lang="th-TH"/>
              <a:pPr/>
              <a:t>8</a:t>
            </a:fld>
            <a:endParaRPr lang="th-TH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en-US"/>
              <a:t>Visibility </a:t>
            </a:r>
            <a:r>
              <a:rPr lang="th-TH"/>
              <a:t>แบบ Protected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r>
              <a:rPr lang="th-TH"/>
              <a:t>สงวนไว้สำหรับการทำ </a:t>
            </a:r>
            <a:r>
              <a:rPr lang="en-US"/>
              <a:t>Inheritance </a:t>
            </a:r>
            <a:r>
              <a:rPr lang="th-TH"/>
              <a:t>โดยเฉพาะ</a:t>
            </a:r>
          </a:p>
          <a:p>
            <a:r>
              <a:rPr lang="th-TH"/>
              <a:t>โดยปกติจะเป็นของ </a:t>
            </a:r>
            <a:r>
              <a:rPr lang="en-US"/>
              <a:t>Superclass</a:t>
            </a:r>
          </a:p>
          <a:p>
            <a:r>
              <a:rPr lang="th-TH"/>
              <a:t>เมื่อทำ </a:t>
            </a:r>
            <a:r>
              <a:rPr lang="en-US"/>
              <a:t>inheritance </a:t>
            </a:r>
            <a:r>
              <a:rPr lang="th-TH"/>
              <a:t>แล้ว </a:t>
            </a:r>
            <a:r>
              <a:rPr lang="en-US"/>
              <a:t>Attributes </a:t>
            </a:r>
            <a:r>
              <a:rPr lang="th-TH"/>
              <a:t>และ </a:t>
            </a:r>
            <a:r>
              <a:rPr lang="en-US"/>
              <a:t>Functions เหล่านี้จะเป็นได้ทั้ง Private </a:t>
            </a:r>
            <a:r>
              <a:rPr lang="th-TH"/>
              <a:t>หรือ </a:t>
            </a:r>
            <a:r>
              <a:rPr lang="en-US"/>
              <a:t>Protect ซึ่ง</a:t>
            </a:r>
            <a:r>
              <a:rPr lang="th-TH"/>
              <a:t>ขึ้นอยู่กับภาษาที่ใช้</a:t>
            </a:r>
          </a:p>
          <a:p>
            <a:r>
              <a:rPr lang="th-TH"/>
              <a:t>จะใช้เครื่องหมาย (</a:t>
            </a:r>
            <a:r>
              <a:rPr lang="en-US"/>
              <a:t>#</a:t>
            </a:r>
            <a:r>
              <a:rPr lang="th-TH"/>
              <a:t>) กำกับไว้หน้า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F492-83D4-4E47-AFCE-96436444325A}" type="slidenum">
              <a:rPr lang="th-TH"/>
              <a:pPr/>
              <a:t>9</a:t>
            </a:fld>
            <a:endParaRPr lang="th-TH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/>
          <a:lstStyle/>
          <a:p>
            <a:r>
              <a:rPr lang="th-TH"/>
              <a:t>ตัวอย่าง </a:t>
            </a:r>
            <a:r>
              <a:rPr lang="en-US"/>
              <a:t>Class คน</a:t>
            </a:r>
            <a:endParaRPr lang="th-TH"/>
          </a:p>
        </p:txBody>
      </p:sp>
      <p:grpSp>
        <p:nvGrpSpPr>
          <p:cNvPr id="85000" name="Group 8"/>
          <p:cNvGrpSpPr>
            <a:grpSpLocks/>
          </p:cNvGrpSpPr>
          <p:nvPr/>
        </p:nvGrpSpPr>
        <p:grpSpPr bwMode="auto">
          <a:xfrm>
            <a:off x="2971800" y="1905000"/>
            <a:ext cx="3200400" cy="4572000"/>
            <a:chOff x="1872" y="1200"/>
            <a:chExt cx="2016" cy="2880"/>
          </a:xfrm>
        </p:grpSpPr>
        <p:sp>
          <p:nvSpPr>
            <p:cNvPr id="84996" name="Rectangle 4"/>
            <p:cNvSpPr>
              <a:spLocks noChangeArrowheads="1"/>
            </p:cNvSpPr>
            <p:nvPr/>
          </p:nvSpPr>
          <p:spPr bwMode="auto">
            <a:xfrm>
              <a:off x="1872" y="1200"/>
              <a:ext cx="2016" cy="28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000">
                  <a:latin typeface="Tahoma" pitchFamily="34" charset="0"/>
                </a:rPr>
                <a:t>                 คน</a:t>
              </a:r>
            </a:p>
            <a:p>
              <a:endParaRPr lang="en-US" sz="2000">
                <a:latin typeface="Tahoma" pitchFamily="34" charset="0"/>
              </a:endParaRPr>
            </a:p>
            <a:p>
              <a:r>
                <a:rPr lang="en-US" sz="2000">
                  <a:latin typeface="Tahoma" pitchFamily="34" charset="0"/>
                </a:rPr>
                <a:t>- เลขบัตรประจำตัวประชาชน</a:t>
              </a:r>
            </a:p>
            <a:p>
              <a:r>
                <a:rPr lang="en-US" sz="2000">
                  <a:latin typeface="Tahoma" pitchFamily="34" charset="0"/>
                </a:rPr>
                <a:t>- ชื่อ</a:t>
              </a:r>
            </a:p>
            <a:p>
              <a:r>
                <a:rPr lang="en-US" sz="2000">
                  <a:latin typeface="Tahoma" pitchFamily="34" charset="0"/>
                </a:rPr>
                <a:t># </a:t>
              </a:r>
              <a:r>
                <a:rPr lang="th-TH" sz="2000">
                  <a:latin typeface="Tahoma" pitchFamily="34" charset="0"/>
                </a:rPr>
                <a:t>นามสกุล</a:t>
              </a:r>
            </a:p>
            <a:p>
              <a:r>
                <a:rPr lang="th-TH" sz="2000">
                  <a:latin typeface="Tahoma" pitchFamily="34" charset="0"/>
                </a:rPr>
                <a:t>- อายุ</a:t>
              </a:r>
            </a:p>
            <a:p>
              <a:r>
                <a:rPr lang="th-TH" sz="2000">
                  <a:latin typeface="Tahoma" pitchFamily="34" charset="0"/>
                </a:rPr>
                <a:t>- หมู่เลือด</a:t>
              </a:r>
            </a:p>
            <a:p>
              <a:r>
                <a:rPr lang="th-TH" sz="2000">
                  <a:latin typeface="Tahoma" pitchFamily="34" charset="0"/>
                </a:rPr>
                <a:t>+ สีผม</a:t>
              </a:r>
              <a:endParaRPr lang="en-US" sz="2000">
                <a:latin typeface="Tahoma" pitchFamily="34" charset="0"/>
              </a:endParaRPr>
            </a:p>
            <a:p>
              <a:endParaRPr lang="en-US" sz="2000">
                <a:latin typeface="Tahoma" pitchFamily="34" charset="0"/>
              </a:endParaRPr>
            </a:p>
            <a:p>
              <a:r>
                <a:rPr lang="en-US" sz="2000">
                  <a:latin typeface="Tahoma" pitchFamily="34" charset="0"/>
                </a:rPr>
                <a:t>+ บอกเลขบัตรประชาชน</a:t>
              </a:r>
            </a:p>
            <a:p>
              <a:r>
                <a:rPr lang="en-US" sz="2000">
                  <a:latin typeface="Tahoma" pitchFamily="34" charset="0"/>
                </a:rPr>
                <a:t>+ บอกชื่อ</a:t>
              </a:r>
            </a:p>
            <a:p>
              <a:r>
                <a:rPr lang="en-US" sz="2000">
                  <a:latin typeface="Tahoma" pitchFamily="34" charset="0"/>
                </a:rPr>
                <a:t>+ บอกนามสกุล</a:t>
              </a:r>
            </a:p>
            <a:p>
              <a:r>
                <a:rPr lang="en-US" sz="2000">
                  <a:latin typeface="Tahoma" pitchFamily="34" charset="0"/>
                </a:rPr>
                <a:t>+ บอกอายุ</a:t>
              </a:r>
            </a:p>
            <a:p>
              <a:r>
                <a:rPr lang="en-US" sz="2000">
                  <a:latin typeface="Tahoma" pitchFamily="34" charset="0"/>
                </a:rPr>
                <a:t>+ บอกหมู่เลือด</a:t>
              </a:r>
              <a:endParaRPr lang="th-TH" sz="2000">
                <a:latin typeface="Tahoma" pitchFamily="34" charset="0"/>
              </a:endParaRPr>
            </a:p>
          </p:txBody>
        </p:sp>
        <p:sp>
          <p:nvSpPr>
            <p:cNvPr id="84997" name="Line 5"/>
            <p:cNvSpPr>
              <a:spLocks noChangeShapeType="1"/>
            </p:cNvSpPr>
            <p:nvPr/>
          </p:nvSpPr>
          <p:spPr bwMode="auto">
            <a:xfrm>
              <a:off x="1872" y="1536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84998" name="Line 6"/>
            <p:cNvSpPr>
              <a:spLocks noChangeShapeType="1"/>
            </p:cNvSpPr>
            <p:nvPr/>
          </p:nvSpPr>
          <p:spPr bwMode="auto">
            <a:xfrm>
              <a:off x="1872" y="2928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ชุดรูปแบบของ Off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lnDef>
  </a:objectDefaults>
  <a:extraClrSchemeLst>
    <a:extraClrScheme>
      <a:clrScheme name="ชุดรูปแบบของ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ชุดรูปแบบของ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ชุดรูปแบบของ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1406</Words>
  <Application>Microsoft Office PowerPoint</Application>
  <PresentationFormat>นำเสนอทางหน้าจอ (4:3)</PresentationFormat>
  <Paragraphs>349</Paragraphs>
  <Slides>45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45</vt:i4>
      </vt:variant>
    </vt:vector>
  </HeadingPairs>
  <TitlesOfParts>
    <vt:vector size="46" baseType="lpstr">
      <vt:lpstr>ชุดรูปแบบของ Office</vt:lpstr>
      <vt:lpstr>Class Diagram</vt:lpstr>
      <vt:lpstr>ความหมาย</vt:lpstr>
      <vt:lpstr>Examples of Relationship</vt:lpstr>
      <vt:lpstr>สัญลักษณ์ Class</vt:lpstr>
      <vt:lpstr>สัญลักษณ์ Visibility</vt:lpstr>
      <vt:lpstr>Visibility แบบ Public</vt:lpstr>
      <vt:lpstr>Visibility แบบ Private</vt:lpstr>
      <vt:lpstr>Visibility แบบ Protected</vt:lpstr>
      <vt:lpstr>ตัวอย่าง Class คน</vt:lpstr>
      <vt:lpstr>หลักการในการสร้าง Class Diagram</vt:lpstr>
      <vt:lpstr>หลักการ...</vt:lpstr>
      <vt:lpstr>หลักการ...</vt:lpstr>
      <vt:lpstr>หลักการ...</vt:lpstr>
      <vt:lpstr>หลักการ...</vt:lpstr>
      <vt:lpstr>หลักการ...</vt:lpstr>
      <vt:lpstr>หลักการ...</vt:lpstr>
      <vt:lpstr>หลักการ</vt:lpstr>
      <vt:lpstr>หลักการ</vt:lpstr>
      <vt:lpstr>หลักการ</vt:lpstr>
      <vt:lpstr>หลักการ</vt:lpstr>
      <vt:lpstr>หลักการ</vt:lpstr>
      <vt:lpstr>หลักการ</vt:lpstr>
      <vt:lpstr>หลักการ</vt:lpstr>
      <vt:lpstr>หลักการ</vt:lpstr>
      <vt:lpstr>หลักการ</vt:lpstr>
      <vt:lpstr>หลักการ</vt:lpstr>
      <vt:lpstr>หลักการ</vt:lpstr>
      <vt:lpstr>ตัวอย่างการสร้าง Class Diagram</vt:lpstr>
      <vt:lpstr>หา use case จาก problem domain</vt:lpstr>
      <vt:lpstr>หา object/class จาก use case</vt:lpstr>
      <vt:lpstr>หา actor จาก use case</vt:lpstr>
      <vt:lpstr>เขียน Use Case Diagram</vt:lpstr>
      <vt:lpstr>object/class ทั้งระบบ</vt:lpstr>
      <vt:lpstr>เขียน Class Diagram เบื้องต้น</vt:lpstr>
      <vt:lpstr>ปรับเปลี่ยน Class Diagram ให้สมบูรณ์ขึ้น</vt:lpstr>
      <vt:lpstr>ภาพนิ่ง 36</vt:lpstr>
      <vt:lpstr>Inheritance</vt:lpstr>
      <vt:lpstr>Inheritance</vt:lpstr>
      <vt:lpstr>Inheritance</vt:lpstr>
      <vt:lpstr>Inheritance</vt:lpstr>
      <vt:lpstr>แบบทดสอบ</vt:lpstr>
      <vt:lpstr>Problem Domain</vt:lpstr>
      <vt:lpstr>Problem Domain</vt:lpstr>
      <vt:lpstr>Problem Domain</vt:lpstr>
      <vt:lpstr>Problem Domain</vt:lpstr>
    </vt:vector>
  </TitlesOfParts>
  <Company>ced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Orientation</dc:title>
  <dc:creator>Suthida</dc:creator>
  <cp:lastModifiedBy>kedkarn</cp:lastModifiedBy>
  <cp:revision>69</cp:revision>
  <cp:lastPrinted>2004-08-06T14:34:41Z</cp:lastPrinted>
  <dcterms:created xsi:type="dcterms:W3CDTF">2004-06-18T08:03:56Z</dcterms:created>
  <dcterms:modified xsi:type="dcterms:W3CDTF">2013-05-10T21:55:29Z</dcterms:modified>
</cp:coreProperties>
</file>