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69" r:id="rId2"/>
    <p:sldId id="265" r:id="rId3"/>
    <p:sldId id="271" r:id="rId4"/>
    <p:sldId id="274" r:id="rId5"/>
    <p:sldId id="299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275" r:id="rId22"/>
    <p:sldId id="277" r:id="rId23"/>
    <p:sldId id="324" r:id="rId24"/>
    <p:sldId id="325" r:id="rId25"/>
    <p:sldId id="326" r:id="rId26"/>
    <p:sldId id="276" r:id="rId27"/>
    <p:sldId id="278" r:id="rId28"/>
    <p:sldId id="279" r:id="rId29"/>
    <p:sldId id="327" r:id="rId30"/>
    <p:sldId id="328" r:id="rId31"/>
    <p:sldId id="329" r:id="rId32"/>
    <p:sldId id="330" r:id="rId33"/>
    <p:sldId id="331" r:id="rId34"/>
    <p:sldId id="302" r:id="rId35"/>
    <p:sldId id="303" r:id="rId36"/>
    <p:sldId id="304" r:id="rId37"/>
    <p:sldId id="332" r:id="rId38"/>
    <p:sldId id="333" r:id="rId39"/>
  </p:sldIdLst>
  <p:sldSz cx="9144000" cy="6858000" type="screen4x3"/>
  <p:notesSz cx="9283700" cy="69469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34" charset="0"/>
        <a:ea typeface="+mn-ea"/>
        <a:cs typeface="Angsana New" pitchFamily="18" charset="-34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34" charset="0"/>
        <a:ea typeface="+mn-ea"/>
        <a:cs typeface="Angsana New" pitchFamily="18" charset="-34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34" charset="0"/>
        <a:ea typeface="+mn-ea"/>
        <a:cs typeface="Angsana New" pitchFamily="18" charset="-34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34" charset="0"/>
        <a:ea typeface="+mn-ea"/>
        <a:cs typeface="Angsana New" pitchFamily="18" charset="-34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80"/>
    <a:srgbClr val="0066CC"/>
    <a:srgbClr val="00CC00"/>
    <a:srgbClr val="CCCC00"/>
    <a:srgbClr val="00CC66"/>
    <a:srgbClr val="FF0066"/>
    <a:srgbClr val="FFCC00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>
        <p:scale>
          <a:sx n="77" d="100"/>
          <a:sy n="77" d="100"/>
        </p:scale>
        <p:origin x="-11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2371" cy="34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l" defTabSz="927100" eaLnBrk="0" hangingPunct="0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1329" y="0"/>
            <a:ext cx="4022371" cy="34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00030"/>
            <a:ext cx="4022371" cy="34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l" defTabSz="927100" eaLnBrk="0" hangingPunct="0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1329" y="6600030"/>
            <a:ext cx="4022371" cy="34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A9D5C287-89CF-45EE-8068-D84698C21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5184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2371" cy="34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algn="l" defTabSz="927100" eaLnBrk="0" hangingPunct="0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1329" y="0"/>
            <a:ext cx="4022371" cy="34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905125" y="520700"/>
            <a:ext cx="3473450" cy="26050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6838" y="3300015"/>
            <a:ext cx="6810027" cy="312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2" tIns="46692" rIns="93382" bIns="466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00030"/>
            <a:ext cx="4022371" cy="34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algn="l" defTabSz="927100" eaLnBrk="0" hangingPunct="0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1329" y="6600030"/>
            <a:ext cx="4022371" cy="34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24FBE4B-7F0E-49CD-9623-CD0B6592B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13671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1371600"/>
            <a:ext cx="6477000" cy="1905000"/>
          </a:xfrm>
        </p:spPr>
        <p:txBody>
          <a:bodyPr anchor="b"/>
          <a:lstStyle>
            <a:lvl1pPr algn="ctr">
              <a:lnSpc>
                <a:spcPct val="100000"/>
              </a:lnSpc>
              <a:defRPr sz="5400"/>
            </a:lvl1pPr>
          </a:lstStyle>
          <a:p>
            <a:r>
              <a:rPr lang="en-US"/>
              <a:t>Master title </a:t>
            </a:r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352800"/>
            <a:ext cx="6477000" cy="457200"/>
          </a:xfrm>
          <a:ln w="12700"/>
        </p:spPr>
        <p:txBody>
          <a:bodyPr lIns="91440" tIns="0" rIns="91440" bIns="0"/>
          <a:lstStyle>
            <a:lvl1pPr marL="0" indent="0" algn="ctr">
              <a:spcBef>
                <a:spcPct val="0"/>
              </a:spcBef>
              <a:buClrTx/>
              <a:buFontTx/>
              <a:buNone/>
              <a:defRPr/>
            </a:lvl1pPr>
          </a:lstStyle>
          <a:p>
            <a:r>
              <a:rPr lang="en-US"/>
              <a:t>Subtitle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31BA8E-8431-4B8F-A92E-682428278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4072015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B939-E244-414D-8327-88255CAF4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2569263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324600" y="819150"/>
            <a:ext cx="1447800" cy="481965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1981200" y="819150"/>
            <a:ext cx="4191000" cy="481965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2219C-3479-4470-8CA6-C2425632B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393312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8DE4F-A8AF-4DE4-AAE4-D2C2DE9B7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6324436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E2A39-0AB5-448D-B616-DAB1591F9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886660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1981200" y="1752600"/>
            <a:ext cx="2819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2819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1FD0F-5C6C-4670-8DF2-B97C02E2C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943103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D6EC6-329B-4FC4-8FEE-066DFFB44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256598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D338A-CE26-435B-B914-EB4615B9B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603142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4D68E-4378-4B6F-B68D-FF446068E6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8761567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19CEC-C8D2-45D9-9E2E-2380178E7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1032638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4DF74-B5DC-4C32-A2B1-128B72DE4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8274540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7D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819150"/>
            <a:ext cx="5791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752600"/>
            <a:ext cx="5791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8400"/>
            <a:ext cx="2667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3886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+mn-lt"/>
              </a:defRPr>
            </a:lvl1pPr>
          </a:lstStyle>
          <a:p>
            <a:pPr>
              <a:defRPr/>
            </a:pPr>
            <a:fld id="{58E0653E-2827-4814-A52C-3EC3D15A6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entury Gothic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entury Gothic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entury Gothic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entury Gothic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entury Gothic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entury Gothic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entury Gothic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bg1"/>
        </a:buClr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200">
          <a:solidFill>
            <a:schemeClr val="bg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000">
          <a:solidFill>
            <a:schemeClr val="bg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000">
          <a:solidFill>
            <a:schemeClr val="bg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3"/>
          <p:cNvSpPr>
            <a:spLocks noGrp="1" noChangeArrowheads="1"/>
          </p:cNvSpPr>
          <p:nvPr>
            <p:ph type="ctrTitle"/>
          </p:nvPr>
        </p:nvSpPr>
        <p:spPr>
          <a:xfrm>
            <a:off x="971550" y="549275"/>
            <a:ext cx="7272338" cy="3560763"/>
          </a:xfrm>
        </p:spPr>
        <p:txBody>
          <a:bodyPr/>
          <a:lstStyle/>
          <a:p>
            <a:pPr eaLnBrk="1" hangingPunct="1"/>
            <a:r>
              <a:rPr lang="th-TH" sz="7200" dirty="0" smtClean="0">
                <a:cs typeface="Angsana New" pitchFamily="18" charset="-34"/>
              </a:rPr>
              <a:t/>
            </a:r>
            <a:br>
              <a:rPr lang="th-TH" sz="7200" dirty="0" smtClean="0">
                <a:cs typeface="Angsana New" pitchFamily="18" charset="-34"/>
              </a:rPr>
            </a:br>
            <a:r>
              <a:rPr lang="th-TH" sz="7200" dirty="0" smtClean="0">
                <a:cs typeface="Angsana New" pitchFamily="18" charset="-34"/>
              </a:rPr>
              <a:t>แบบจำลองขั้นตอนการทำงานของระบบ</a:t>
            </a:r>
          </a:p>
        </p:txBody>
      </p:sp>
      <p:sp>
        <p:nvSpPr>
          <p:cNvPr id="3075" name="Rectangle 3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508500"/>
            <a:ext cx="6477000" cy="457200"/>
          </a:xfrm>
          <a:ln w="9525"/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 b="1" dirty="0" smtClean="0"/>
              <a:t>Process Model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smtClean="0"/>
              <a:t>แหล่งจัดเก็บข้อมูล </a:t>
            </a:r>
            <a:r>
              <a:rPr lang="en-US" sz="3600" smtClean="0"/>
              <a:t>(Data Store)</a:t>
            </a:r>
            <a:endParaRPr lang="th-TH" sz="360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276475"/>
            <a:ext cx="7416800" cy="3886200"/>
          </a:xfrm>
        </p:spPr>
        <p:txBody>
          <a:bodyPr/>
          <a:lstStyle/>
          <a:p>
            <a:r>
              <a:rPr lang="th-TH" dirty="0" smtClean="0"/>
              <a:t>แหล่งจัดเก็บข้อมูล (</a:t>
            </a:r>
            <a:r>
              <a:rPr lang="en-US" dirty="0" smtClean="0"/>
              <a:t>Data Store</a:t>
            </a:r>
            <a:r>
              <a:rPr lang="th-TH" dirty="0" smtClean="0"/>
              <a:t>) เป็นแหล่งเก็บ / บันทึกข้อมูล เปรียบเสมือนคลังสินค้า (เทียบเท่ากับไฟล์ข้อมูล และฐานข้อมูล) โดยมีรายละเอียดและคุณสมบัติเฉพาะตัวของ สิ่งที่ต้องการเก็บ / บันทึก</a:t>
            </a:r>
          </a:p>
          <a:p>
            <a:r>
              <a:rPr lang="th-TH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กฎของ </a:t>
            </a:r>
            <a:r>
              <a:rPr lang="en-US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Data Store</a:t>
            </a:r>
            <a:endParaRPr lang="th-TH" b="1" dirty="0" smtClean="0">
              <a:solidFill>
                <a:srgbClr val="00008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lvl="1"/>
            <a:r>
              <a:rPr lang="th-TH" dirty="0" smtClean="0"/>
              <a:t>ข้อมูลจาก </a:t>
            </a:r>
            <a:r>
              <a:rPr lang="en-US" dirty="0" smtClean="0"/>
              <a:t>Data Store </a:t>
            </a:r>
            <a:r>
              <a:rPr lang="th-TH" dirty="0" smtClean="0"/>
              <a:t>หนึ่งจะวิ่งไปสู่อีก </a:t>
            </a:r>
            <a:r>
              <a:rPr lang="en-US" dirty="0" smtClean="0"/>
              <a:t>Data Store </a:t>
            </a:r>
            <a:r>
              <a:rPr lang="th-TH" dirty="0" smtClean="0"/>
              <a:t>หนึ่งโดยตรงไม่ได้ (จะต้องผ่าน </a:t>
            </a:r>
            <a:r>
              <a:rPr lang="en-US" dirty="0" smtClean="0"/>
              <a:t>Process </a:t>
            </a:r>
            <a:r>
              <a:rPr lang="th-TH" dirty="0" smtClean="0"/>
              <a:t>ก่อน)</a:t>
            </a:r>
          </a:p>
          <a:p>
            <a:pPr lvl="1"/>
            <a:r>
              <a:rPr lang="th-TH" dirty="0" smtClean="0"/>
              <a:t>ข้อมูลจาก </a:t>
            </a:r>
            <a:r>
              <a:rPr lang="en-US" dirty="0" smtClean="0"/>
              <a:t>Data Store </a:t>
            </a:r>
            <a:r>
              <a:rPr lang="th-TH" dirty="0" smtClean="0"/>
              <a:t>หนึ่งจะวิ่งไป หรือ กลับจาก </a:t>
            </a:r>
            <a:r>
              <a:rPr lang="en-US" dirty="0" smtClean="0"/>
              <a:t>External Entity </a:t>
            </a:r>
            <a:r>
              <a:rPr lang="th-TH" dirty="0" smtClean="0"/>
              <a:t>หนึ่งโดยตรงไม่ได้ (จะต้องผ่าน </a:t>
            </a:r>
            <a:r>
              <a:rPr lang="en-US" dirty="0" smtClean="0"/>
              <a:t>Process </a:t>
            </a:r>
            <a:r>
              <a:rPr lang="th-TH" dirty="0" smtClean="0"/>
              <a:t>ก่อนเช่นกัน)</a:t>
            </a:r>
          </a:p>
          <a:p>
            <a:pPr lvl="1"/>
            <a:r>
              <a:rPr lang="th-TH" dirty="0" smtClean="0"/>
              <a:t>การตั้งชื่อต้องใช้ คำนาม ที่สื่อความหมาย เช่น ไฟล์ข้อมูลลูกค้า</a:t>
            </a:r>
          </a:p>
          <a:p>
            <a:endParaRPr lang="th-TH" dirty="0" smtClean="0"/>
          </a:p>
        </p:txBody>
      </p:sp>
      <p:sp>
        <p:nvSpPr>
          <p:cNvPr id="53253" name="Line 4"/>
          <p:cNvSpPr>
            <a:spLocks noChangeShapeType="1"/>
          </p:cNvSpPr>
          <p:nvPr/>
        </p:nvSpPr>
        <p:spPr bwMode="auto">
          <a:xfrm>
            <a:off x="7094538" y="1412875"/>
            <a:ext cx="14398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3254" name="Line 5"/>
          <p:cNvSpPr>
            <a:spLocks noChangeShapeType="1"/>
          </p:cNvSpPr>
          <p:nvPr/>
        </p:nvSpPr>
        <p:spPr bwMode="auto">
          <a:xfrm>
            <a:off x="7094538" y="2119313"/>
            <a:ext cx="14398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53255" name="Rectangle 6"/>
          <p:cNvSpPr>
            <a:spLocks noChangeArrowheads="1"/>
          </p:cNvSpPr>
          <p:nvPr/>
        </p:nvSpPr>
        <p:spPr bwMode="auto">
          <a:xfrm>
            <a:off x="6084888" y="1412875"/>
            <a:ext cx="1008062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2800">
                <a:latin typeface="2547_Ddinya-05" pitchFamily="2" charset="0"/>
              </a:rPr>
              <a:t>รหัส</a:t>
            </a:r>
          </a:p>
        </p:txBody>
      </p:sp>
      <p:sp>
        <p:nvSpPr>
          <p:cNvPr id="53256" name="Text Box 7"/>
          <p:cNvSpPr txBox="1">
            <a:spLocks noChangeArrowheads="1"/>
          </p:cNvSpPr>
          <p:nvPr/>
        </p:nvSpPr>
        <p:spPr bwMode="auto">
          <a:xfrm>
            <a:off x="7145338" y="1541463"/>
            <a:ext cx="16494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 sz="2800">
                <a:latin typeface="2547_Ddinya-05" pitchFamily="2" charset="0"/>
              </a:rPr>
              <a:t>ชื่อ Data Store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19150"/>
            <a:ext cx="6407150" cy="533400"/>
          </a:xfrm>
        </p:spPr>
        <p:txBody>
          <a:bodyPr/>
          <a:lstStyle/>
          <a:p>
            <a:r>
              <a:rPr lang="th-TH" smtClean="0"/>
              <a:t>ปัจจัยภายนอกหรือเอ็นทิตี</a:t>
            </a:r>
            <a:r>
              <a:rPr lang="en-US" smtClean="0"/>
              <a:t> (External Entity)</a:t>
            </a:r>
            <a:endParaRPr lang="th-TH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844675"/>
            <a:ext cx="5791200" cy="4321175"/>
          </a:xfrm>
        </p:spPr>
        <p:txBody>
          <a:bodyPr/>
          <a:lstStyle/>
          <a:p>
            <a:r>
              <a:rPr lang="th-TH" dirty="0" smtClean="0"/>
              <a:t>ตัวแทนภายนอก (</a:t>
            </a:r>
            <a:r>
              <a:rPr lang="en-US" dirty="0" smtClean="0"/>
              <a:t>External Entities</a:t>
            </a:r>
            <a:r>
              <a:rPr lang="th-TH" dirty="0" smtClean="0"/>
              <a:t>) หมายถึง บุคคล หน่วยงานในองค์กร องค์กรอื่น ๆ หรือระบบงานอื่น ๆ ที่อยู่ภายนอกขอบเขตของระบบ แต่มีความสัมพันธ์กับระบบ โดยมีการส่งข้อมูลเข้าสู่ระบบเพื่อดำเนินงาน และรับข้อมูลที่ผ่านการดำเนินงานเรียบร้อยแล้วจากระบบ ในบางครั้งเรียก </a:t>
            </a:r>
            <a:r>
              <a:rPr lang="en-US" dirty="0" smtClean="0"/>
              <a:t>“External Agent”</a:t>
            </a:r>
            <a:endParaRPr lang="th-TH" dirty="0" smtClean="0"/>
          </a:p>
          <a:p>
            <a:r>
              <a:rPr lang="th-TH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กฎของ </a:t>
            </a:r>
            <a:r>
              <a:rPr lang="en-US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External Entities</a:t>
            </a:r>
            <a:endParaRPr lang="th-TH" b="1" dirty="0" smtClean="0">
              <a:solidFill>
                <a:srgbClr val="00008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lvl="1"/>
            <a:r>
              <a:rPr lang="th-TH" dirty="0" smtClean="0"/>
              <a:t>ข้อมูลจาก </a:t>
            </a:r>
            <a:r>
              <a:rPr lang="en-US" dirty="0" smtClean="0"/>
              <a:t>External Entities </a:t>
            </a:r>
            <a:r>
              <a:rPr lang="th-TH" dirty="0" smtClean="0"/>
              <a:t>หนึ่งจะวิ่งไปสู่อีก </a:t>
            </a:r>
            <a:r>
              <a:rPr lang="en-US" dirty="0" smtClean="0"/>
              <a:t>External Entities </a:t>
            </a:r>
            <a:r>
              <a:rPr lang="th-TH" dirty="0" smtClean="0"/>
              <a:t>หนึ่งโดยตรงไม่ได้ (จะต้องผ่าน </a:t>
            </a:r>
            <a:r>
              <a:rPr lang="en-US" dirty="0" smtClean="0"/>
              <a:t>Process </a:t>
            </a:r>
            <a:r>
              <a:rPr lang="th-TH" dirty="0" smtClean="0"/>
              <a:t>ก่อน)</a:t>
            </a:r>
          </a:p>
          <a:p>
            <a:pPr lvl="1"/>
            <a:r>
              <a:rPr lang="th-TH" dirty="0" smtClean="0"/>
              <a:t>การตั้งชื่อต้องใช้ คำนาม ที่สื่อความหมาย เช่น ลูกค้า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6804025" y="3213100"/>
            <a:ext cx="17272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200">
                <a:solidFill>
                  <a:schemeClr val="tx1"/>
                </a:solidFill>
                <a:latin typeface="2547_Ddinya-05" pitchFamily="2" charset="0"/>
              </a:rPr>
              <a:t>External</a:t>
            </a:r>
          </a:p>
          <a:p>
            <a:r>
              <a:rPr lang="en-US" sz="3200">
                <a:solidFill>
                  <a:schemeClr val="tx1"/>
                </a:solidFill>
                <a:latin typeface="2547_Ddinya-05" pitchFamily="2" charset="0"/>
              </a:rPr>
              <a:t>Entity</a:t>
            </a:r>
            <a:endParaRPr lang="th-TH" sz="3200">
              <a:solidFill>
                <a:schemeClr val="tx1"/>
              </a:solidFill>
              <a:latin typeface="2547_Ddinya-05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smtClean="0"/>
              <a:t>เส้นทางการไหล</a:t>
            </a:r>
            <a:r>
              <a:rPr lang="en-US" sz="4000" smtClean="0"/>
              <a:t> (Data Flow)</a:t>
            </a:r>
            <a:endParaRPr lang="th-TH" sz="400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752600"/>
            <a:ext cx="7200799" cy="3886200"/>
          </a:xfrm>
        </p:spPr>
        <p:txBody>
          <a:bodyPr/>
          <a:lstStyle/>
          <a:p>
            <a:r>
              <a:rPr lang="th-TH" sz="2800" dirty="0" smtClean="0"/>
              <a:t>เส้นทางการไหลของข้อมูล (</a:t>
            </a:r>
            <a:r>
              <a:rPr lang="en-US" sz="2800" dirty="0" smtClean="0"/>
              <a:t>Data Flow</a:t>
            </a:r>
            <a:r>
              <a:rPr lang="th-TH" sz="2800" dirty="0" smtClean="0"/>
              <a:t>) เป็นการสื่อสารระหว่างขั้นตอนการทำงาน (</a:t>
            </a:r>
            <a:r>
              <a:rPr lang="en-US" sz="2800" dirty="0" smtClean="0"/>
              <a:t>Process</a:t>
            </a:r>
            <a:r>
              <a:rPr lang="th-TH" sz="2800" dirty="0" smtClean="0"/>
              <a:t>) ต่าง ๆ และสภาพแวดล้อมภายนอกหรือภายในระบบ โดยแสดงถึงข้อมูลที่นำเข้าในแต่ละ </a:t>
            </a:r>
            <a:r>
              <a:rPr lang="en-US" sz="2800" dirty="0" smtClean="0"/>
              <a:t>Process </a:t>
            </a:r>
            <a:r>
              <a:rPr lang="th-TH" sz="2800" dirty="0" smtClean="0"/>
              <a:t>และข้อมูลที่ส่งออกจาก </a:t>
            </a:r>
            <a:r>
              <a:rPr lang="en-US" sz="2800" dirty="0" smtClean="0"/>
              <a:t>Process </a:t>
            </a:r>
            <a:r>
              <a:rPr lang="th-TH" sz="2800" dirty="0" smtClean="0"/>
              <a:t>ใช้ในการแสดงถึงการบันทึกข้อมูล การลบข้อมูล การแก้ไขข้อมูลต่าง ๆ</a:t>
            </a:r>
          </a:p>
          <a:p>
            <a:endParaRPr lang="th-TH" sz="28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ก</a:t>
            </a:r>
            <a:r>
              <a:rPr lang="th-TH" sz="4000" smtClean="0">
                <a:cs typeface="Angsana New" pitchFamily="18" charset="-34"/>
              </a:rPr>
              <a:t>ฎ</a:t>
            </a:r>
            <a:r>
              <a:rPr lang="en-US" sz="4000" smtClean="0"/>
              <a:t>ของ Data Flow</a:t>
            </a:r>
            <a:endParaRPr lang="th-TH" sz="400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52600"/>
            <a:ext cx="8135937" cy="4629150"/>
          </a:xfrm>
        </p:spPr>
        <p:txBody>
          <a:bodyPr/>
          <a:lstStyle/>
          <a:p>
            <a:r>
              <a:rPr lang="th-TH" b="1" smtClean="0"/>
              <a:t>ชื่อของ </a:t>
            </a:r>
            <a:r>
              <a:rPr lang="en-US" b="1" smtClean="0"/>
              <a:t>Data Flow </a:t>
            </a:r>
            <a:r>
              <a:rPr lang="th-TH" b="1" smtClean="0"/>
              <a:t>คือชื่อของข้อมูลที่ส่งโดยไม่ต้องอธิบายว่าส่งอย่างไร</a:t>
            </a:r>
          </a:p>
          <a:p>
            <a:r>
              <a:rPr lang="en-US" b="1" smtClean="0"/>
              <a:t>Data Flow </a:t>
            </a:r>
            <a:r>
              <a:rPr lang="th-TH" b="1" smtClean="0"/>
              <a:t>ต้องมีจุดเริ่มต้นหรือสิ้นสุดที่ </a:t>
            </a:r>
            <a:r>
              <a:rPr lang="en-US" b="1" smtClean="0"/>
              <a:t>Process </a:t>
            </a:r>
            <a:endParaRPr lang="th-TH" b="1" smtClean="0"/>
          </a:p>
          <a:p>
            <a:r>
              <a:rPr lang="en-US" b="1" smtClean="0"/>
              <a:t>Data Flow </a:t>
            </a:r>
            <a:r>
              <a:rPr lang="th-TH" b="1" smtClean="0"/>
              <a:t>จะเดินทางระหว่าง </a:t>
            </a:r>
            <a:r>
              <a:rPr lang="en-US" b="1" smtClean="0"/>
              <a:t>External Entity </a:t>
            </a:r>
            <a:r>
              <a:rPr lang="th-TH" b="1" smtClean="0"/>
              <a:t>กับ </a:t>
            </a:r>
            <a:r>
              <a:rPr lang="en-US" b="1" smtClean="0"/>
              <a:t>External Entity </a:t>
            </a:r>
            <a:r>
              <a:rPr lang="th-TH" b="1" smtClean="0"/>
              <a:t>ไม่ได้</a:t>
            </a:r>
          </a:p>
          <a:p>
            <a:r>
              <a:rPr lang="en-US" b="1" smtClean="0"/>
              <a:t>Data Flow </a:t>
            </a:r>
            <a:r>
              <a:rPr lang="th-TH" b="1" smtClean="0"/>
              <a:t>จะเดินทางจาก </a:t>
            </a:r>
            <a:r>
              <a:rPr lang="en-US" b="1" smtClean="0"/>
              <a:t>External Entity </a:t>
            </a:r>
            <a:r>
              <a:rPr lang="th-TH" b="1" smtClean="0"/>
              <a:t>ไป </a:t>
            </a:r>
            <a:r>
              <a:rPr lang="en-US" b="1" smtClean="0"/>
              <a:t>Data Store </a:t>
            </a:r>
            <a:r>
              <a:rPr lang="th-TH" b="1" smtClean="0"/>
              <a:t>ไม่ได้</a:t>
            </a:r>
          </a:p>
          <a:p>
            <a:r>
              <a:rPr lang="en-US" b="1" smtClean="0"/>
              <a:t>Data Flow </a:t>
            </a:r>
            <a:r>
              <a:rPr lang="th-TH" b="1" smtClean="0"/>
              <a:t>จะเดินทางจาก </a:t>
            </a:r>
            <a:r>
              <a:rPr lang="en-US" b="1" smtClean="0"/>
              <a:t>Data Store </a:t>
            </a:r>
            <a:r>
              <a:rPr lang="th-TH" b="1" smtClean="0"/>
              <a:t>ไป </a:t>
            </a:r>
            <a:r>
              <a:rPr lang="en-US" b="1" smtClean="0"/>
              <a:t>External Entity </a:t>
            </a:r>
            <a:r>
              <a:rPr lang="th-TH" b="1" smtClean="0"/>
              <a:t>ไม่ได้</a:t>
            </a:r>
          </a:p>
          <a:p>
            <a:r>
              <a:rPr lang="en-US" b="1" smtClean="0"/>
              <a:t>Data Flow </a:t>
            </a:r>
            <a:r>
              <a:rPr lang="th-TH" b="1" smtClean="0"/>
              <a:t>จะเดินทางระหว่าง </a:t>
            </a:r>
            <a:r>
              <a:rPr lang="en-US" b="1" smtClean="0"/>
              <a:t>Data Store </a:t>
            </a:r>
            <a:r>
              <a:rPr lang="th-TH" b="1" smtClean="0"/>
              <a:t>กับ </a:t>
            </a:r>
            <a:r>
              <a:rPr lang="en-US" b="1" smtClean="0"/>
              <a:t>Data Store </a:t>
            </a:r>
            <a:r>
              <a:rPr lang="th-TH" b="1" smtClean="0"/>
              <a:t>ไม่ได้</a:t>
            </a:r>
          </a:p>
          <a:p>
            <a:r>
              <a:rPr lang="th-TH" b="1" smtClean="0"/>
              <a:t>การตั้งชื่อต้องใช้ คำนาม ที่สื่อความหมาย เช่น ใบกำกับสินค้า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smtClean="0"/>
              <a:t>ตัวอย่างการเขียนสัญลักษณ์ใน </a:t>
            </a:r>
            <a:r>
              <a:rPr lang="en-US" sz="3600" smtClean="0"/>
              <a:t>DFD</a:t>
            </a:r>
            <a:endParaRPr lang="th-TH" sz="3600" smtClean="0"/>
          </a:p>
        </p:txBody>
      </p:sp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11" t="2525" r="2911" b="2647"/>
          <a:stretch>
            <a:fillRect/>
          </a:stretch>
        </p:blipFill>
        <p:spPr bwMode="auto">
          <a:xfrm>
            <a:off x="1116013" y="1412875"/>
            <a:ext cx="7345362" cy="520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smtClean="0"/>
              <a:t>ตัวอย่างการเขียนสัญลักษณ์ใน </a:t>
            </a:r>
            <a:r>
              <a:rPr lang="en-US" sz="3600" smtClean="0"/>
              <a:t>DFD</a:t>
            </a:r>
            <a:endParaRPr lang="th-TH" sz="3600" smtClean="0"/>
          </a:p>
        </p:txBody>
      </p:sp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937"/>
          <a:stretch>
            <a:fillRect/>
          </a:stretch>
        </p:blipFill>
        <p:spPr bwMode="auto">
          <a:xfrm>
            <a:off x="1543050" y="1341438"/>
            <a:ext cx="6629400" cy="53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smtClean="0"/>
              <a:t>ตัวอย่างการเขียนสัญลักษณ์ใน </a:t>
            </a:r>
            <a:r>
              <a:rPr lang="en-US" sz="3600" smtClean="0"/>
              <a:t>DFD</a:t>
            </a:r>
            <a:endParaRPr lang="th-TH" sz="3600" smtClean="0"/>
          </a:p>
        </p:txBody>
      </p:sp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188" r="13063" b="18936"/>
          <a:stretch>
            <a:fillRect/>
          </a:stretch>
        </p:blipFill>
        <p:spPr bwMode="auto">
          <a:xfrm>
            <a:off x="1619250" y="1412875"/>
            <a:ext cx="6696075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smtClean="0"/>
              <a:t>ตัวอย่างการเขียนสัญลักษณ์ใน </a:t>
            </a:r>
            <a:r>
              <a:rPr lang="en-US" sz="3600" smtClean="0"/>
              <a:t>DFD</a:t>
            </a:r>
            <a:endParaRPr lang="th-TH" sz="3600" smtClean="0"/>
          </a:p>
        </p:txBody>
      </p:sp>
      <p:pic>
        <p:nvPicPr>
          <p:cNvPr id="63493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2213"/>
          <a:stretch>
            <a:fillRect/>
          </a:stretch>
        </p:blipFill>
        <p:spPr bwMode="auto">
          <a:xfrm>
            <a:off x="611188" y="1557338"/>
            <a:ext cx="8137525" cy="517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smtClean="0"/>
              <a:t>ตัวอย่างการเขียนสัญลักษณ์ใน </a:t>
            </a:r>
            <a:r>
              <a:rPr lang="en-US" sz="3600" smtClean="0"/>
              <a:t>DFD</a:t>
            </a:r>
            <a:endParaRPr lang="th-TH" sz="3600" smtClean="0"/>
          </a:p>
        </p:txBody>
      </p:sp>
      <p:pic>
        <p:nvPicPr>
          <p:cNvPr id="65541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1075"/>
          <a:stretch>
            <a:fillRect/>
          </a:stretch>
        </p:blipFill>
        <p:spPr bwMode="auto">
          <a:xfrm>
            <a:off x="684213" y="2133600"/>
            <a:ext cx="8208962" cy="365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smtClean="0"/>
              <a:t>ตัวอย่างการเขียนสัญลักษณ์ใน </a:t>
            </a:r>
            <a:r>
              <a:rPr lang="en-US" sz="3600" smtClean="0"/>
              <a:t>DFD</a:t>
            </a:r>
            <a:endParaRPr lang="th-TH" sz="3600" smtClean="0"/>
          </a:p>
        </p:txBody>
      </p:sp>
      <p:pic>
        <p:nvPicPr>
          <p:cNvPr id="6758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121" b="14722"/>
          <a:stretch>
            <a:fillRect/>
          </a:stretch>
        </p:blipFill>
        <p:spPr bwMode="auto">
          <a:xfrm>
            <a:off x="1550988" y="1412875"/>
            <a:ext cx="6981825" cy="522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>
          <a:xfrm>
            <a:off x="1981200" y="819150"/>
            <a:ext cx="6262688" cy="533400"/>
          </a:xfrm>
        </p:spPr>
        <p:txBody>
          <a:bodyPr/>
          <a:lstStyle/>
          <a:p>
            <a:pPr eaLnBrk="1" hangingPunct="1"/>
            <a:r>
              <a:rPr lang="th-TH" sz="4400" smtClean="0">
                <a:cs typeface="Angsana New" pitchFamily="18" charset="-34"/>
              </a:rPr>
              <a:t>แบบจำลองขั้นตอนการทำงานของระบบ </a:t>
            </a:r>
            <a:endParaRPr lang="th-TH" smtClean="0">
              <a:cs typeface="Angsana New" pitchFamily="18" charset="-34"/>
            </a:endParaRPr>
          </a:p>
        </p:txBody>
      </p:sp>
      <p:sp>
        <p:nvSpPr>
          <p:cNvPr id="409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1981200" y="1752600"/>
            <a:ext cx="5975350" cy="4197350"/>
          </a:xfrm>
        </p:spPr>
        <p:txBody>
          <a:bodyPr/>
          <a:lstStyle/>
          <a:p>
            <a:pPr eaLnBrk="1" hangingPunct="1"/>
            <a:r>
              <a:rPr lang="th-TH" sz="2800" smtClean="0">
                <a:cs typeface="Angsana New" pitchFamily="18" charset="-34"/>
              </a:rPr>
              <a:t>แบบจำลองที่แสดงให้เห็นขั้นตอนการทำงานของระบบ </a:t>
            </a:r>
          </a:p>
          <a:p>
            <a:pPr eaLnBrk="1" hangingPunct="1"/>
            <a:r>
              <a:rPr lang="th-TH" sz="2800" smtClean="0">
                <a:cs typeface="Angsana New" pitchFamily="18" charset="-34"/>
              </a:rPr>
              <a:t>เพื่อจำลองขั้นตอนการทำงานของระบบที่อยู่ในรูปข้อความ ให้เป็นแผนภาพเพื่อความสะดวกในการสื่อสารระหว่างนักวิเคราะห์ระบบกับผู้เกี่ยวข้อง</a:t>
            </a:r>
          </a:p>
          <a:p>
            <a:pPr eaLnBrk="1" hangingPunct="1"/>
            <a:r>
              <a:rPr lang="th-TH" sz="2800" smtClean="0">
                <a:cs typeface="Angsana New" pitchFamily="18" charset="-34"/>
              </a:rPr>
              <a:t>ใช้เครื่องมือ “แผนภาพกระแสข้อมูล” </a:t>
            </a:r>
            <a:r>
              <a:rPr lang="en-US" sz="2800" smtClean="0">
                <a:cs typeface="Angsana New" pitchFamily="18" charset="-34"/>
              </a:rPr>
              <a:t>(Data Flow Diagram : DFD)</a:t>
            </a:r>
          </a:p>
          <a:p>
            <a:pPr eaLnBrk="1" hangingPunct="1"/>
            <a:r>
              <a:rPr lang="th-TH" sz="2800" smtClean="0">
                <a:cs typeface="Angsana New" pitchFamily="18" charset="-34"/>
              </a:rPr>
              <a:t>เป็นแบบจำลองทางตรรกะ (</a:t>
            </a:r>
            <a:r>
              <a:rPr lang="en-US" sz="2800" smtClean="0">
                <a:cs typeface="Angsana New" pitchFamily="18" charset="-34"/>
              </a:rPr>
              <a:t>Logical Model)</a:t>
            </a:r>
            <a:endParaRPr lang="th-TH" sz="2800" smtClean="0">
              <a:cs typeface="Angsana New" pitchFamily="18" charset="-34"/>
            </a:endParaRPr>
          </a:p>
          <a:p>
            <a:pPr eaLnBrk="1" hangingPunct="1"/>
            <a:endParaRPr lang="th-TH" sz="2800" smtClean="0">
              <a:cs typeface="Angsana New" pitchFamily="18" charset="-3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smtClean="0"/>
              <a:t>ตัวอย่างการเขียนสัญลักษณ์ใน </a:t>
            </a:r>
            <a:r>
              <a:rPr lang="en-US" sz="3600" smtClean="0"/>
              <a:t>DFD</a:t>
            </a:r>
            <a:endParaRPr lang="th-TH" sz="3600" smtClean="0"/>
          </a:p>
        </p:txBody>
      </p:sp>
      <p:pic>
        <p:nvPicPr>
          <p:cNvPr id="69637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186"/>
          <a:stretch>
            <a:fillRect/>
          </a:stretch>
        </p:blipFill>
        <p:spPr bwMode="auto">
          <a:xfrm>
            <a:off x="611188" y="1628775"/>
            <a:ext cx="8316912" cy="43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836712"/>
            <a:ext cx="5791200" cy="533400"/>
          </a:xfrm>
        </p:spPr>
        <p:txBody>
          <a:bodyPr/>
          <a:lstStyle/>
          <a:p>
            <a:pPr eaLnBrk="1" hangingPunct="1"/>
            <a:r>
              <a:rPr lang="th-TH" dirty="0" smtClean="0">
                <a:cs typeface="Angsana New" pitchFamily="18" charset="-34"/>
              </a:rPr>
              <a:t>หลักการของ </a:t>
            </a:r>
            <a:r>
              <a:rPr lang="en-US" dirty="0" smtClean="0">
                <a:cs typeface="Angsana New" pitchFamily="18" charset="-34"/>
              </a:rPr>
              <a:t>DFD</a:t>
            </a:r>
            <a:endParaRPr lang="th-TH" dirty="0" smtClean="0">
              <a:cs typeface="Angsana New" pitchFamily="18" charset="-34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752600"/>
            <a:ext cx="7016824" cy="3886200"/>
          </a:xfrm>
        </p:spPr>
        <p:txBody>
          <a:bodyPr/>
          <a:lstStyle/>
          <a:p>
            <a:pPr eaLnBrk="1" hangingPunct="1"/>
            <a:r>
              <a:rPr lang="th-TH" sz="3600" dirty="0" smtClean="0">
                <a:cs typeface="Angsana New" pitchFamily="18" charset="-34"/>
              </a:rPr>
              <a:t>แบ่งการทำงานจากกระบวนการหลักที่อยู่ระดับบน ลงไปสู่กระบวนการย่อยที่อยู่ระดับล่าง</a:t>
            </a:r>
          </a:p>
          <a:p>
            <a:pPr eaLnBrk="1" hangingPunct="1"/>
            <a:r>
              <a:rPr lang="en-US" sz="3600" dirty="0" smtClean="0">
                <a:cs typeface="Angsana New" pitchFamily="18" charset="-34"/>
              </a:rPr>
              <a:t>DFD </a:t>
            </a:r>
            <a:r>
              <a:rPr lang="th-TH" sz="3600" dirty="0" smtClean="0">
                <a:cs typeface="Angsana New" pitchFamily="18" charset="-34"/>
              </a:rPr>
              <a:t>ระดับบนสุด </a:t>
            </a:r>
            <a:r>
              <a:rPr lang="en-US" sz="3600" dirty="0" smtClean="0">
                <a:cs typeface="Angsana New" pitchFamily="18" charset="-34"/>
                <a:sym typeface="Wingdings" pitchFamily="2" charset="2"/>
              </a:rPr>
              <a:t> </a:t>
            </a:r>
            <a:br>
              <a:rPr lang="en-US" sz="3600" dirty="0" smtClean="0">
                <a:cs typeface="Angsana New" pitchFamily="18" charset="-34"/>
                <a:sym typeface="Wingdings" pitchFamily="2" charset="2"/>
              </a:rPr>
            </a:br>
            <a:r>
              <a:rPr lang="en-US" sz="3600" dirty="0" smtClean="0">
                <a:cs typeface="Angsana New" pitchFamily="18" charset="-34"/>
                <a:sym typeface="Wingdings" pitchFamily="2" charset="2"/>
              </a:rPr>
              <a:t>Context Diagram</a:t>
            </a:r>
            <a:endParaRPr lang="th-TH" sz="3600" dirty="0" smtClean="0">
              <a:cs typeface="Angsana New" pitchFamily="18" charset="-3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836712"/>
            <a:ext cx="5791200" cy="533400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ngsana New" pitchFamily="18" charset="-34"/>
              </a:rPr>
              <a:t>Context Diagram</a:t>
            </a:r>
            <a:endParaRPr lang="th-TH" dirty="0" smtClean="0">
              <a:cs typeface="Angsana New" pitchFamily="18" charset="-34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752600"/>
            <a:ext cx="6800800" cy="3886200"/>
          </a:xfrm>
        </p:spPr>
        <p:txBody>
          <a:bodyPr/>
          <a:lstStyle/>
          <a:p>
            <a:pPr eaLnBrk="1" hangingPunct="1"/>
            <a:r>
              <a:rPr lang="th-TH" sz="3200" dirty="0" smtClean="0">
                <a:cs typeface="Angsana New" pitchFamily="18" charset="-34"/>
              </a:rPr>
              <a:t>แผนภาพกระแสข้อมูลระดับบนสุด</a:t>
            </a:r>
          </a:p>
          <a:p>
            <a:pPr eaLnBrk="1" hangingPunct="1"/>
            <a:r>
              <a:rPr lang="th-TH" sz="3200" dirty="0" smtClean="0">
                <a:cs typeface="Angsana New" pitchFamily="18" charset="-34"/>
              </a:rPr>
              <a:t>แสดงภาพรวมการทำงานของระบบที่สัมพันธ์กับสภาพแวดล้อมภายนอกระบบ</a:t>
            </a:r>
          </a:p>
          <a:p>
            <a:pPr eaLnBrk="1" hangingPunct="1"/>
            <a:r>
              <a:rPr lang="th-TH" sz="3200" dirty="0" smtClean="0">
                <a:cs typeface="Angsana New" pitchFamily="18" charset="-34"/>
              </a:rPr>
              <a:t>กำหนดขอบเขตของระบบที่จะพัฒนาได้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836712"/>
            <a:ext cx="6838950" cy="533400"/>
          </a:xfrm>
        </p:spPr>
        <p:txBody>
          <a:bodyPr/>
          <a:lstStyle/>
          <a:p>
            <a:r>
              <a:rPr lang="th-TH" dirty="0" smtClean="0"/>
              <a:t>การสร้างแผนภาพบริบท </a:t>
            </a:r>
            <a:r>
              <a:rPr lang="en-US" dirty="0" smtClean="0"/>
              <a:t>(Context Diagram)</a:t>
            </a:r>
            <a:endParaRPr lang="th-TH" dirty="0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752600"/>
            <a:ext cx="6985000" cy="3981450"/>
          </a:xfrm>
        </p:spPr>
        <p:txBody>
          <a:bodyPr/>
          <a:lstStyle/>
          <a:p>
            <a:r>
              <a:rPr lang="th-TH" sz="2800" b="1" smtClean="0"/>
              <a:t>เป็นโครงสร้างแรกเริ่มในระบบงานที่จะชี้ให้เห็นลักษณะงานและขอบเขตของระบบงาน</a:t>
            </a:r>
          </a:p>
          <a:p>
            <a:r>
              <a:rPr lang="th-TH" sz="2800" b="1" smtClean="0"/>
              <a:t>หลักเกณฑ์การใช้สัญลักษณ์สร้างแผนภาพกระแสข้อมูล </a:t>
            </a:r>
          </a:p>
          <a:p>
            <a:pPr lvl="1"/>
            <a:r>
              <a:rPr lang="en-US" sz="2600" b="1" smtClean="0">
                <a:cs typeface="Angsana New" pitchFamily="18" charset="-34"/>
              </a:rPr>
              <a:t>Context diagram</a:t>
            </a:r>
            <a:r>
              <a:rPr lang="th-TH" sz="2600" b="1" smtClean="0"/>
              <a:t> ต้องสมดุลอยู่ภายในหนึ่งหน้ากระดาษ </a:t>
            </a:r>
          </a:p>
          <a:p>
            <a:pPr lvl="1"/>
            <a:r>
              <a:rPr lang="th-TH" sz="2600" b="1" smtClean="0"/>
              <a:t>ชื่อของกระบวนการใน</a:t>
            </a:r>
            <a:r>
              <a:rPr lang="th-TH" sz="2600" b="1" smtClean="0">
                <a:cs typeface="Angsana New" pitchFamily="18" charset="-34"/>
              </a:rPr>
              <a:t> </a:t>
            </a:r>
            <a:r>
              <a:rPr lang="en-US" sz="2600" b="1" smtClean="0">
                <a:cs typeface="Angsana New" pitchFamily="18" charset="-34"/>
              </a:rPr>
              <a:t>context diagram</a:t>
            </a:r>
            <a:r>
              <a:rPr lang="th-TH" sz="2600" b="1" smtClean="0"/>
              <a:t>  ควรเป็นชื่อของระบบงานหรือโครงงาน</a:t>
            </a:r>
            <a:r>
              <a:rPr lang="en-US" sz="2600" b="1" smtClean="0"/>
              <a:t> </a:t>
            </a:r>
            <a:r>
              <a:rPr lang="th-TH" sz="2600" b="1" smtClean="0"/>
              <a:t>และแสดงหมายเลขศูนย์ </a:t>
            </a:r>
            <a:r>
              <a:rPr lang="en-US" sz="2600" b="1" smtClean="0"/>
              <a:t>(0)</a:t>
            </a:r>
            <a:r>
              <a:rPr lang="th-TH" sz="2600" b="1" smtClean="0"/>
              <a:t> </a:t>
            </a:r>
            <a:endParaRPr lang="en-US" sz="2600" b="1" smtClean="0"/>
          </a:p>
          <a:p>
            <a:pPr lvl="1"/>
            <a:r>
              <a:rPr lang="th-TH" sz="2600" b="1" smtClean="0"/>
              <a:t>มีการแสดง</a:t>
            </a:r>
            <a:r>
              <a:rPr lang="th-TH" sz="2600" b="1" smtClean="0">
                <a:cs typeface="Angsana New" pitchFamily="18" charset="-34"/>
              </a:rPr>
              <a:t> </a:t>
            </a:r>
            <a:r>
              <a:rPr lang="en-US" sz="2600" b="1" smtClean="0">
                <a:cs typeface="Angsana New" pitchFamily="18" charset="-34"/>
              </a:rPr>
              <a:t>entity </a:t>
            </a:r>
            <a:r>
              <a:rPr lang="th-TH" sz="2600" b="1" smtClean="0"/>
              <a:t>และการไหลของข้อมูลที่แสดงการติดต่อระหว่างระบบกับสิ่งที่อยู่ภายนอก</a:t>
            </a:r>
            <a:endParaRPr lang="en-US" sz="2600" b="1" smtClean="0"/>
          </a:p>
          <a:p>
            <a:pPr lvl="1"/>
            <a:r>
              <a:rPr lang="th-TH" sz="2600" b="1" smtClean="0"/>
              <a:t>ไม่มีการแสดงแหล่งจัดเก็บข้อมูล </a:t>
            </a:r>
            <a:r>
              <a:rPr lang="en-US" sz="2600" b="1" smtClean="0"/>
              <a:t>(Data Store)</a:t>
            </a:r>
            <a:endParaRPr lang="th-TH" sz="2600" b="1" smtClean="0"/>
          </a:p>
          <a:p>
            <a:endParaRPr lang="th-TH" sz="2800" b="1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smtClean="0"/>
              <a:t>ตัวอย่าง </a:t>
            </a:r>
            <a:r>
              <a:rPr lang="en-US" sz="3600" smtClean="0"/>
              <a:t>Context Diagram</a:t>
            </a:r>
            <a:endParaRPr lang="th-TH" sz="3600" smtClean="0"/>
          </a:p>
        </p:txBody>
      </p:sp>
      <p:pic>
        <p:nvPicPr>
          <p:cNvPr id="7271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016" b="9639"/>
          <a:stretch>
            <a:fillRect/>
          </a:stretch>
        </p:blipFill>
        <p:spPr bwMode="auto">
          <a:xfrm>
            <a:off x="2563813" y="1341438"/>
            <a:ext cx="5680075" cy="532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1196975"/>
            <a:ext cx="9144000" cy="5661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grpSp>
        <p:nvGrpSpPr>
          <p:cNvPr id="77827" name="Group 3"/>
          <p:cNvGrpSpPr>
            <a:grpSpLocks/>
          </p:cNvGrpSpPr>
          <p:nvPr/>
        </p:nvGrpSpPr>
        <p:grpSpPr bwMode="auto">
          <a:xfrm>
            <a:off x="3636963" y="2060575"/>
            <a:ext cx="1944687" cy="2520950"/>
            <a:chOff x="1927" y="1162"/>
            <a:chExt cx="1452" cy="1588"/>
          </a:xfrm>
        </p:grpSpPr>
        <p:sp>
          <p:nvSpPr>
            <p:cNvPr id="77828" name="AutoShape 4"/>
            <p:cNvSpPr>
              <a:spLocks noChangeArrowheads="1"/>
            </p:cNvSpPr>
            <p:nvPr/>
          </p:nvSpPr>
          <p:spPr bwMode="auto">
            <a:xfrm>
              <a:off x="1927" y="1162"/>
              <a:ext cx="1452" cy="15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7829" name="Line 5"/>
            <p:cNvSpPr>
              <a:spLocks noChangeShapeType="1"/>
            </p:cNvSpPr>
            <p:nvPr/>
          </p:nvSpPr>
          <p:spPr bwMode="auto">
            <a:xfrm>
              <a:off x="1927" y="1525"/>
              <a:ext cx="14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30" name="Text Box 6"/>
            <p:cNvSpPr txBox="1">
              <a:spLocks noChangeArrowheads="1"/>
            </p:cNvSpPr>
            <p:nvPr/>
          </p:nvSpPr>
          <p:spPr bwMode="auto">
            <a:xfrm>
              <a:off x="2562" y="1207"/>
              <a:ext cx="182" cy="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3200" b="1">
                  <a:solidFill>
                    <a:schemeClr val="tx1"/>
                  </a:solidFill>
                  <a:latin typeface="Angsana New" pitchFamily="18" charset="-34"/>
                </a:rPr>
                <a:t>0</a:t>
              </a:r>
            </a:p>
          </p:txBody>
        </p:sp>
        <p:sp>
          <p:nvSpPr>
            <p:cNvPr id="77831" name="Text Box 7"/>
            <p:cNvSpPr txBox="1">
              <a:spLocks noChangeArrowheads="1"/>
            </p:cNvSpPr>
            <p:nvPr/>
          </p:nvSpPr>
          <p:spPr bwMode="auto">
            <a:xfrm>
              <a:off x="2047" y="1647"/>
              <a:ext cx="1225" cy="9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th-TH" sz="3200" b="1">
                  <a:solidFill>
                    <a:schemeClr val="tx1"/>
                  </a:solidFill>
                  <a:latin typeface="Angsana New" pitchFamily="18" charset="-34"/>
                </a:rPr>
                <a:t>ระบบเช่า </a:t>
              </a:r>
              <a:r>
                <a:rPr lang="en-US" sz="3200" b="1">
                  <a:solidFill>
                    <a:schemeClr val="tx1"/>
                  </a:solidFill>
                  <a:latin typeface="Angsana New" pitchFamily="18" charset="-34"/>
                </a:rPr>
                <a:t>DVD </a:t>
              </a:r>
              <a:r>
                <a:rPr lang="th-TH" sz="3200" b="1">
                  <a:solidFill>
                    <a:schemeClr val="tx1"/>
                  </a:solidFill>
                  <a:latin typeface="Angsana New" pitchFamily="18" charset="-34"/>
                </a:rPr>
                <a:t>ของร้าน </a:t>
              </a:r>
              <a:r>
                <a:rPr lang="en-US" sz="3200" b="1">
                  <a:solidFill>
                    <a:schemeClr val="tx1"/>
                  </a:solidFill>
                  <a:latin typeface="Angsana New" pitchFamily="18" charset="-34"/>
                </a:rPr>
                <a:t>ABC </a:t>
              </a:r>
              <a:r>
                <a:rPr lang="th-TH" sz="3200" b="1">
                  <a:solidFill>
                    <a:schemeClr val="tx1"/>
                  </a:solidFill>
                  <a:latin typeface="Angsana New" pitchFamily="18" charset="-34"/>
                </a:rPr>
                <a:t>บน </a:t>
              </a:r>
              <a:r>
                <a:rPr lang="en-US" sz="3200" b="1">
                  <a:solidFill>
                    <a:schemeClr val="tx1"/>
                  </a:solidFill>
                  <a:latin typeface="Angsana New" pitchFamily="18" charset="-34"/>
                </a:rPr>
                <a:t>internet</a:t>
              </a:r>
            </a:p>
          </p:txBody>
        </p:sp>
      </p:grp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468313" y="3068638"/>
            <a:ext cx="1368425" cy="7207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h-TH" sz="2800" b="1">
                <a:latin typeface="Angsana New" pitchFamily="18" charset="-34"/>
              </a:rPr>
              <a:t>ผู้ใช้ทั่วไป</a:t>
            </a:r>
          </a:p>
        </p:txBody>
      </p:sp>
      <p:grpSp>
        <p:nvGrpSpPr>
          <p:cNvPr id="77833" name="Group 9"/>
          <p:cNvGrpSpPr>
            <a:grpSpLocks/>
          </p:cNvGrpSpPr>
          <p:nvPr/>
        </p:nvGrpSpPr>
        <p:grpSpPr bwMode="auto">
          <a:xfrm>
            <a:off x="1260475" y="1984375"/>
            <a:ext cx="2376488" cy="1084263"/>
            <a:chOff x="839" y="1114"/>
            <a:chExt cx="1497" cy="683"/>
          </a:xfrm>
        </p:grpSpPr>
        <p:sp>
          <p:nvSpPr>
            <p:cNvPr id="77834" name="Line 10"/>
            <p:cNvSpPr>
              <a:spLocks noChangeShapeType="1"/>
            </p:cNvSpPr>
            <p:nvPr/>
          </p:nvSpPr>
          <p:spPr bwMode="auto">
            <a:xfrm>
              <a:off x="839" y="1298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35" name="Text Box 11"/>
            <p:cNvSpPr txBox="1">
              <a:spLocks noChangeArrowheads="1"/>
            </p:cNvSpPr>
            <p:nvPr/>
          </p:nvSpPr>
          <p:spPr bwMode="auto">
            <a:xfrm>
              <a:off x="839" y="1114"/>
              <a:ext cx="139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เงื่อนไข </a:t>
              </a:r>
              <a:r>
                <a:rPr lang="en-US" b="1">
                  <a:solidFill>
                    <a:schemeClr val="tx1"/>
                  </a:solidFill>
                  <a:latin typeface="Angsana New" pitchFamily="18" charset="-34"/>
                </a:rPr>
                <a:t>DVD </a:t>
              </a:r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ที่ต้องการค้น</a:t>
              </a:r>
              <a:endParaRPr lang="en-US" b="1">
                <a:solidFill>
                  <a:schemeClr val="tx1"/>
                </a:solidFill>
                <a:latin typeface="Angsana New" pitchFamily="18" charset="-34"/>
              </a:endParaRPr>
            </a:p>
          </p:txBody>
        </p:sp>
        <p:sp>
          <p:nvSpPr>
            <p:cNvPr id="77836" name="Line 12"/>
            <p:cNvSpPr>
              <a:spLocks noChangeShapeType="1"/>
            </p:cNvSpPr>
            <p:nvPr/>
          </p:nvSpPr>
          <p:spPr bwMode="auto">
            <a:xfrm>
              <a:off x="839" y="1298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77837" name="Group 13"/>
          <p:cNvGrpSpPr>
            <a:grpSpLocks/>
          </p:cNvGrpSpPr>
          <p:nvPr/>
        </p:nvGrpSpPr>
        <p:grpSpPr bwMode="auto">
          <a:xfrm>
            <a:off x="1692275" y="2416175"/>
            <a:ext cx="1944688" cy="654050"/>
            <a:chOff x="1111" y="1386"/>
            <a:chExt cx="1225" cy="412"/>
          </a:xfrm>
        </p:grpSpPr>
        <p:sp>
          <p:nvSpPr>
            <p:cNvPr id="77838" name="Line 14"/>
            <p:cNvSpPr>
              <a:spLocks noChangeShapeType="1"/>
            </p:cNvSpPr>
            <p:nvPr/>
          </p:nvSpPr>
          <p:spPr bwMode="auto">
            <a:xfrm flipV="1">
              <a:off x="1111" y="1570"/>
              <a:ext cx="0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39" name="Line 15"/>
            <p:cNvSpPr>
              <a:spLocks noChangeShapeType="1"/>
            </p:cNvSpPr>
            <p:nvPr/>
          </p:nvSpPr>
          <p:spPr bwMode="auto">
            <a:xfrm>
              <a:off x="1111" y="1570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40" name="Text Box 16"/>
            <p:cNvSpPr txBox="1">
              <a:spLocks noChangeArrowheads="1"/>
            </p:cNvSpPr>
            <p:nvPr/>
          </p:nvSpPr>
          <p:spPr bwMode="auto">
            <a:xfrm>
              <a:off x="1156" y="1386"/>
              <a:ext cx="1084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ข้อมูล </a:t>
              </a:r>
              <a:r>
                <a:rPr lang="en-US" b="1">
                  <a:solidFill>
                    <a:schemeClr val="tx1"/>
                  </a:solidFill>
                  <a:latin typeface="Angsana New" pitchFamily="18" charset="-34"/>
                </a:rPr>
                <a:t>DVD </a:t>
              </a:r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ที่ค้นเจอ</a:t>
              </a:r>
              <a:endParaRPr lang="en-US" b="1">
                <a:solidFill>
                  <a:schemeClr val="tx1"/>
                </a:solidFill>
                <a:latin typeface="Angsana New" pitchFamily="18" charset="-34"/>
              </a:endParaRPr>
            </a:p>
          </p:txBody>
        </p:sp>
      </p:grpSp>
      <p:grpSp>
        <p:nvGrpSpPr>
          <p:cNvPr id="77841" name="Group 17"/>
          <p:cNvGrpSpPr>
            <a:grpSpLocks/>
          </p:cNvGrpSpPr>
          <p:nvPr/>
        </p:nvGrpSpPr>
        <p:grpSpPr bwMode="auto">
          <a:xfrm>
            <a:off x="1836738" y="2847975"/>
            <a:ext cx="1800225" cy="365125"/>
            <a:chOff x="1202" y="1658"/>
            <a:chExt cx="1134" cy="230"/>
          </a:xfrm>
        </p:grpSpPr>
        <p:sp>
          <p:nvSpPr>
            <p:cNvPr id="77842" name="Line 18"/>
            <p:cNvSpPr>
              <a:spLocks noChangeShapeType="1"/>
            </p:cNvSpPr>
            <p:nvPr/>
          </p:nvSpPr>
          <p:spPr bwMode="auto">
            <a:xfrm>
              <a:off x="1202" y="1885"/>
              <a:ext cx="11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43" name="Text Box 19"/>
            <p:cNvSpPr txBox="1">
              <a:spLocks noChangeArrowheads="1"/>
            </p:cNvSpPr>
            <p:nvPr/>
          </p:nvSpPr>
          <p:spPr bwMode="auto">
            <a:xfrm>
              <a:off x="1565" y="1658"/>
              <a:ext cx="498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กระทู้ข่าว</a:t>
              </a:r>
            </a:p>
          </p:txBody>
        </p:sp>
      </p:grpSp>
      <p:grpSp>
        <p:nvGrpSpPr>
          <p:cNvPr id="77844" name="Group 20"/>
          <p:cNvGrpSpPr>
            <a:grpSpLocks/>
          </p:cNvGrpSpPr>
          <p:nvPr/>
        </p:nvGrpSpPr>
        <p:grpSpPr bwMode="auto">
          <a:xfrm>
            <a:off x="1836738" y="3357563"/>
            <a:ext cx="1800225" cy="365125"/>
            <a:chOff x="1202" y="1979"/>
            <a:chExt cx="1134" cy="230"/>
          </a:xfrm>
        </p:grpSpPr>
        <p:sp>
          <p:nvSpPr>
            <p:cNvPr id="77845" name="Line 21"/>
            <p:cNvSpPr>
              <a:spLocks noChangeShapeType="1"/>
            </p:cNvSpPr>
            <p:nvPr/>
          </p:nvSpPr>
          <p:spPr bwMode="auto">
            <a:xfrm>
              <a:off x="1202" y="2205"/>
              <a:ext cx="11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46" name="Text Box 22"/>
            <p:cNvSpPr txBox="1">
              <a:spLocks noChangeArrowheads="1"/>
            </p:cNvSpPr>
            <p:nvPr/>
          </p:nvSpPr>
          <p:spPr bwMode="auto">
            <a:xfrm>
              <a:off x="1247" y="1979"/>
              <a:ext cx="1064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กระทู้ที่ต้องการเขียน</a:t>
              </a:r>
            </a:p>
          </p:txBody>
        </p:sp>
      </p:grpSp>
      <p:grpSp>
        <p:nvGrpSpPr>
          <p:cNvPr id="77847" name="Group 23"/>
          <p:cNvGrpSpPr>
            <a:grpSpLocks/>
          </p:cNvGrpSpPr>
          <p:nvPr/>
        </p:nvGrpSpPr>
        <p:grpSpPr bwMode="auto">
          <a:xfrm>
            <a:off x="3995738" y="4581525"/>
            <a:ext cx="730250" cy="1511300"/>
            <a:chOff x="2562" y="2750"/>
            <a:chExt cx="460" cy="952"/>
          </a:xfrm>
        </p:grpSpPr>
        <p:sp>
          <p:nvSpPr>
            <p:cNvPr id="77848" name="Text Box 24"/>
            <p:cNvSpPr txBox="1">
              <a:spLocks noChangeArrowheads="1"/>
            </p:cNvSpPr>
            <p:nvPr/>
          </p:nvSpPr>
          <p:spPr bwMode="auto">
            <a:xfrm rot="16200000">
              <a:off x="2406" y="2997"/>
              <a:ext cx="771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จดหมายยืนยันการสมัคร</a:t>
              </a:r>
            </a:p>
          </p:txBody>
        </p:sp>
        <p:sp>
          <p:nvSpPr>
            <p:cNvPr id="77849" name="Line 25"/>
            <p:cNvSpPr>
              <a:spLocks noChangeShapeType="1"/>
            </p:cNvSpPr>
            <p:nvPr/>
          </p:nvSpPr>
          <p:spPr bwMode="auto">
            <a:xfrm>
              <a:off x="2789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77850" name="Rectangle 26"/>
          <p:cNvSpPr>
            <a:spLocks noChangeArrowheads="1"/>
          </p:cNvSpPr>
          <p:nvPr/>
        </p:nvSpPr>
        <p:spPr bwMode="auto">
          <a:xfrm>
            <a:off x="7453313" y="3140075"/>
            <a:ext cx="1368425" cy="7207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h-TH" sz="2800" b="1">
                <a:latin typeface="Angsana New" pitchFamily="18" charset="-34"/>
              </a:rPr>
              <a:t>สมาชิก</a:t>
            </a:r>
          </a:p>
        </p:txBody>
      </p:sp>
      <p:grpSp>
        <p:nvGrpSpPr>
          <p:cNvPr id="77851" name="Group 27"/>
          <p:cNvGrpSpPr>
            <a:grpSpLocks/>
          </p:cNvGrpSpPr>
          <p:nvPr/>
        </p:nvGrpSpPr>
        <p:grpSpPr bwMode="auto">
          <a:xfrm>
            <a:off x="1476375" y="3789363"/>
            <a:ext cx="2160588" cy="436562"/>
            <a:chOff x="975" y="2251"/>
            <a:chExt cx="1361" cy="275"/>
          </a:xfrm>
        </p:grpSpPr>
        <p:sp>
          <p:nvSpPr>
            <p:cNvPr id="77852" name="Line 28"/>
            <p:cNvSpPr>
              <a:spLocks noChangeShapeType="1"/>
            </p:cNvSpPr>
            <p:nvPr/>
          </p:nvSpPr>
          <p:spPr bwMode="auto">
            <a:xfrm>
              <a:off x="975" y="2478"/>
              <a:ext cx="13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53" name="Text Box 29"/>
            <p:cNvSpPr txBox="1">
              <a:spLocks noChangeArrowheads="1"/>
            </p:cNvSpPr>
            <p:nvPr/>
          </p:nvSpPr>
          <p:spPr bwMode="auto">
            <a:xfrm>
              <a:off x="1111" y="2296"/>
              <a:ext cx="993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ข้อมูลสมัครสมาชิก</a:t>
              </a:r>
            </a:p>
          </p:txBody>
        </p:sp>
        <p:sp>
          <p:nvSpPr>
            <p:cNvPr id="77854" name="Line 30"/>
            <p:cNvSpPr>
              <a:spLocks noChangeShapeType="1"/>
            </p:cNvSpPr>
            <p:nvPr/>
          </p:nvSpPr>
          <p:spPr bwMode="auto">
            <a:xfrm>
              <a:off x="975" y="2251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77855" name="Group 31"/>
          <p:cNvGrpSpPr>
            <a:grpSpLocks/>
          </p:cNvGrpSpPr>
          <p:nvPr/>
        </p:nvGrpSpPr>
        <p:grpSpPr bwMode="auto">
          <a:xfrm>
            <a:off x="1116013" y="3789363"/>
            <a:ext cx="2592387" cy="796925"/>
            <a:chOff x="748" y="2251"/>
            <a:chExt cx="1633" cy="502"/>
          </a:xfrm>
        </p:grpSpPr>
        <p:sp>
          <p:nvSpPr>
            <p:cNvPr id="77856" name="Line 32"/>
            <p:cNvSpPr>
              <a:spLocks noChangeShapeType="1"/>
            </p:cNvSpPr>
            <p:nvPr/>
          </p:nvSpPr>
          <p:spPr bwMode="auto">
            <a:xfrm>
              <a:off x="748" y="2251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57" name="Line 33"/>
            <p:cNvSpPr>
              <a:spLocks noChangeShapeType="1"/>
            </p:cNvSpPr>
            <p:nvPr/>
          </p:nvSpPr>
          <p:spPr bwMode="auto">
            <a:xfrm>
              <a:off x="748" y="2704"/>
              <a:ext cx="16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58" name="Text Box 34"/>
            <p:cNvSpPr txBox="1">
              <a:spLocks noChangeArrowheads="1"/>
            </p:cNvSpPr>
            <p:nvPr/>
          </p:nvSpPr>
          <p:spPr bwMode="auto">
            <a:xfrm>
              <a:off x="975" y="2523"/>
              <a:ext cx="1031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ผลการสมัครสมาชิก</a:t>
              </a:r>
            </a:p>
          </p:txBody>
        </p:sp>
      </p:grpSp>
      <p:grpSp>
        <p:nvGrpSpPr>
          <p:cNvPr id="77859" name="Group 35"/>
          <p:cNvGrpSpPr>
            <a:grpSpLocks/>
          </p:cNvGrpSpPr>
          <p:nvPr/>
        </p:nvGrpSpPr>
        <p:grpSpPr bwMode="auto">
          <a:xfrm>
            <a:off x="5580063" y="2919413"/>
            <a:ext cx="1873250" cy="365125"/>
            <a:chOff x="3560" y="1703"/>
            <a:chExt cx="1180" cy="230"/>
          </a:xfrm>
        </p:grpSpPr>
        <p:sp>
          <p:nvSpPr>
            <p:cNvPr id="77860" name="Line 36"/>
            <p:cNvSpPr>
              <a:spLocks noChangeShapeType="1"/>
            </p:cNvSpPr>
            <p:nvPr/>
          </p:nvSpPr>
          <p:spPr bwMode="auto">
            <a:xfrm flipH="1">
              <a:off x="3560" y="1888"/>
              <a:ext cx="11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61" name="Text Box 37"/>
            <p:cNvSpPr txBox="1">
              <a:spLocks noChangeArrowheads="1"/>
            </p:cNvSpPr>
            <p:nvPr/>
          </p:nvSpPr>
          <p:spPr bwMode="auto">
            <a:xfrm>
              <a:off x="3696" y="1703"/>
              <a:ext cx="88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ข้อมูลการ </a:t>
              </a:r>
              <a:r>
                <a:rPr lang="en-US" b="1">
                  <a:solidFill>
                    <a:schemeClr val="tx1"/>
                  </a:solidFill>
                  <a:latin typeface="Angsana New" pitchFamily="18" charset="-34"/>
                </a:rPr>
                <a:t>Log in</a:t>
              </a:r>
            </a:p>
          </p:txBody>
        </p:sp>
      </p:grpSp>
      <p:grpSp>
        <p:nvGrpSpPr>
          <p:cNvPr id="77862" name="Group 38"/>
          <p:cNvGrpSpPr>
            <a:grpSpLocks/>
          </p:cNvGrpSpPr>
          <p:nvPr/>
        </p:nvGrpSpPr>
        <p:grpSpPr bwMode="auto">
          <a:xfrm>
            <a:off x="5580063" y="3357563"/>
            <a:ext cx="1873250" cy="365125"/>
            <a:chOff x="3560" y="1979"/>
            <a:chExt cx="1180" cy="230"/>
          </a:xfrm>
        </p:grpSpPr>
        <p:sp>
          <p:nvSpPr>
            <p:cNvPr id="77863" name="Line 39"/>
            <p:cNvSpPr>
              <a:spLocks noChangeShapeType="1"/>
            </p:cNvSpPr>
            <p:nvPr/>
          </p:nvSpPr>
          <p:spPr bwMode="auto">
            <a:xfrm>
              <a:off x="3560" y="2160"/>
              <a:ext cx="11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64" name="Text Box 40"/>
            <p:cNvSpPr txBox="1">
              <a:spLocks noChangeArrowheads="1"/>
            </p:cNvSpPr>
            <p:nvPr/>
          </p:nvSpPr>
          <p:spPr bwMode="auto">
            <a:xfrm>
              <a:off x="3742" y="1979"/>
              <a:ext cx="731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ผลการ </a:t>
              </a:r>
              <a:r>
                <a:rPr lang="en-US" b="1">
                  <a:solidFill>
                    <a:schemeClr val="tx1"/>
                  </a:solidFill>
                  <a:latin typeface="Angsana New" pitchFamily="18" charset="-34"/>
                </a:rPr>
                <a:t>Log in</a:t>
              </a:r>
            </a:p>
          </p:txBody>
        </p:sp>
      </p:grpSp>
      <p:grpSp>
        <p:nvGrpSpPr>
          <p:cNvPr id="77865" name="Group 41"/>
          <p:cNvGrpSpPr>
            <a:grpSpLocks/>
          </p:cNvGrpSpPr>
          <p:nvPr/>
        </p:nvGrpSpPr>
        <p:grpSpPr bwMode="auto">
          <a:xfrm>
            <a:off x="5580063" y="3789363"/>
            <a:ext cx="1944687" cy="365125"/>
            <a:chOff x="3560" y="2251"/>
            <a:chExt cx="1225" cy="230"/>
          </a:xfrm>
        </p:grpSpPr>
        <p:sp>
          <p:nvSpPr>
            <p:cNvPr id="77866" name="Line 42"/>
            <p:cNvSpPr>
              <a:spLocks noChangeShapeType="1"/>
            </p:cNvSpPr>
            <p:nvPr/>
          </p:nvSpPr>
          <p:spPr bwMode="auto">
            <a:xfrm>
              <a:off x="4785" y="2296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67" name="Line 43"/>
            <p:cNvSpPr>
              <a:spLocks noChangeShapeType="1"/>
            </p:cNvSpPr>
            <p:nvPr/>
          </p:nvSpPr>
          <p:spPr bwMode="auto">
            <a:xfrm>
              <a:off x="3560" y="2432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68" name="Text Box 44"/>
            <p:cNvSpPr txBox="1">
              <a:spLocks noChangeArrowheads="1"/>
            </p:cNvSpPr>
            <p:nvPr/>
          </p:nvSpPr>
          <p:spPr bwMode="auto">
            <a:xfrm>
              <a:off x="3787" y="2251"/>
              <a:ext cx="69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ข้อมูลส่วนตัว</a:t>
              </a:r>
            </a:p>
          </p:txBody>
        </p:sp>
      </p:grpSp>
      <p:grpSp>
        <p:nvGrpSpPr>
          <p:cNvPr id="77869" name="Group 45"/>
          <p:cNvGrpSpPr>
            <a:grpSpLocks/>
          </p:cNvGrpSpPr>
          <p:nvPr/>
        </p:nvGrpSpPr>
        <p:grpSpPr bwMode="auto">
          <a:xfrm>
            <a:off x="5508625" y="3860800"/>
            <a:ext cx="2376488" cy="654050"/>
            <a:chOff x="3515" y="2296"/>
            <a:chExt cx="1497" cy="412"/>
          </a:xfrm>
        </p:grpSpPr>
        <p:sp>
          <p:nvSpPr>
            <p:cNvPr id="77870" name="Line 46"/>
            <p:cNvSpPr>
              <a:spLocks noChangeShapeType="1"/>
            </p:cNvSpPr>
            <p:nvPr/>
          </p:nvSpPr>
          <p:spPr bwMode="auto">
            <a:xfrm flipH="1">
              <a:off x="3515" y="2659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71" name="Line 47"/>
            <p:cNvSpPr>
              <a:spLocks noChangeShapeType="1"/>
            </p:cNvSpPr>
            <p:nvPr/>
          </p:nvSpPr>
          <p:spPr bwMode="auto">
            <a:xfrm flipV="1">
              <a:off x="5012" y="2296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72" name="Text Box 48"/>
            <p:cNvSpPr txBox="1">
              <a:spLocks noChangeArrowheads="1"/>
            </p:cNvSpPr>
            <p:nvPr/>
          </p:nvSpPr>
          <p:spPr bwMode="auto">
            <a:xfrm>
              <a:off x="3628" y="2478"/>
              <a:ext cx="133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ข้อมูลส่วนตัวที่ต้องการแก้</a:t>
              </a:r>
            </a:p>
          </p:txBody>
        </p:sp>
      </p:grpSp>
      <p:grpSp>
        <p:nvGrpSpPr>
          <p:cNvPr id="77873" name="Group 49"/>
          <p:cNvGrpSpPr>
            <a:grpSpLocks/>
          </p:cNvGrpSpPr>
          <p:nvPr/>
        </p:nvGrpSpPr>
        <p:grpSpPr bwMode="auto">
          <a:xfrm>
            <a:off x="5148263" y="3860800"/>
            <a:ext cx="3024187" cy="1079500"/>
            <a:chOff x="3288" y="2296"/>
            <a:chExt cx="1905" cy="680"/>
          </a:xfrm>
        </p:grpSpPr>
        <p:sp>
          <p:nvSpPr>
            <p:cNvPr id="77874" name="Line 50"/>
            <p:cNvSpPr>
              <a:spLocks noChangeShapeType="1"/>
            </p:cNvSpPr>
            <p:nvPr/>
          </p:nvSpPr>
          <p:spPr bwMode="auto">
            <a:xfrm flipV="1">
              <a:off x="5193" y="2296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75" name="Line 51"/>
            <p:cNvSpPr>
              <a:spLocks noChangeShapeType="1"/>
            </p:cNvSpPr>
            <p:nvPr/>
          </p:nvSpPr>
          <p:spPr bwMode="auto">
            <a:xfrm>
              <a:off x="3288" y="2750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76" name="Line 52"/>
            <p:cNvSpPr>
              <a:spLocks noChangeShapeType="1"/>
            </p:cNvSpPr>
            <p:nvPr/>
          </p:nvSpPr>
          <p:spPr bwMode="auto">
            <a:xfrm>
              <a:off x="3288" y="2931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77" name="Text Box 53"/>
            <p:cNvSpPr txBox="1">
              <a:spLocks noChangeArrowheads="1"/>
            </p:cNvSpPr>
            <p:nvPr/>
          </p:nvSpPr>
          <p:spPr bwMode="auto">
            <a:xfrm>
              <a:off x="3560" y="2746"/>
              <a:ext cx="1413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ข้อมูลการค้างคืนแผ่น </a:t>
              </a:r>
              <a:r>
                <a:rPr lang="en-US" b="1">
                  <a:solidFill>
                    <a:schemeClr val="tx1"/>
                  </a:solidFill>
                  <a:latin typeface="Angsana New" pitchFamily="18" charset="-34"/>
                </a:rPr>
                <a:t>DVD</a:t>
              </a:r>
            </a:p>
          </p:txBody>
        </p:sp>
      </p:grpSp>
      <p:grpSp>
        <p:nvGrpSpPr>
          <p:cNvPr id="77878" name="Group 54"/>
          <p:cNvGrpSpPr>
            <a:grpSpLocks/>
          </p:cNvGrpSpPr>
          <p:nvPr/>
        </p:nvGrpSpPr>
        <p:grpSpPr bwMode="auto">
          <a:xfrm>
            <a:off x="5580063" y="2487613"/>
            <a:ext cx="2016125" cy="652462"/>
            <a:chOff x="3560" y="1431"/>
            <a:chExt cx="1270" cy="411"/>
          </a:xfrm>
        </p:grpSpPr>
        <p:sp>
          <p:nvSpPr>
            <p:cNvPr id="77879" name="Text Box 55"/>
            <p:cNvSpPr txBox="1">
              <a:spLocks noChangeArrowheads="1"/>
            </p:cNvSpPr>
            <p:nvPr/>
          </p:nvSpPr>
          <p:spPr bwMode="auto">
            <a:xfrm>
              <a:off x="3651" y="1431"/>
              <a:ext cx="1084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ข้อมูล </a:t>
              </a:r>
              <a:r>
                <a:rPr lang="en-US" b="1">
                  <a:solidFill>
                    <a:schemeClr val="tx1"/>
                  </a:solidFill>
                  <a:latin typeface="Angsana New" pitchFamily="18" charset="-34"/>
                </a:rPr>
                <a:t>DVD </a:t>
              </a:r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ที่ค้นเจอ</a:t>
              </a:r>
              <a:endParaRPr lang="en-US" b="1">
                <a:solidFill>
                  <a:schemeClr val="tx1"/>
                </a:solidFill>
                <a:latin typeface="Angsana New" pitchFamily="18" charset="-34"/>
              </a:endParaRPr>
            </a:p>
          </p:txBody>
        </p:sp>
        <p:sp>
          <p:nvSpPr>
            <p:cNvPr id="77880" name="Line 56"/>
            <p:cNvSpPr>
              <a:spLocks noChangeShapeType="1"/>
            </p:cNvSpPr>
            <p:nvPr/>
          </p:nvSpPr>
          <p:spPr bwMode="auto">
            <a:xfrm>
              <a:off x="4830" y="1616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81" name="Line 57"/>
            <p:cNvSpPr>
              <a:spLocks noChangeShapeType="1"/>
            </p:cNvSpPr>
            <p:nvPr/>
          </p:nvSpPr>
          <p:spPr bwMode="auto">
            <a:xfrm>
              <a:off x="3560" y="1616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77882" name="Group 58"/>
          <p:cNvGrpSpPr>
            <a:grpSpLocks/>
          </p:cNvGrpSpPr>
          <p:nvPr/>
        </p:nvGrpSpPr>
        <p:grpSpPr bwMode="auto">
          <a:xfrm>
            <a:off x="5580063" y="2055813"/>
            <a:ext cx="2376487" cy="1084262"/>
            <a:chOff x="3560" y="1159"/>
            <a:chExt cx="1497" cy="683"/>
          </a:xfrm>
        </p:grpSpPr>
        <p:sp>
          <p:nvSpPr>
            <p:cNvPr id="77883" name="Text Box 59"/>
            <p:cNvSpPr txBox="1">
              <a:spLocks noChangeArrowheads="1"/>
            </p:cNvSpPr>
            <p:nvPr/>
          </p:nvSpPr>
          <p:spPr bwMode="auto">
            <a:xfrm>
              <a:off x="3660" y="1159"/>
              <a:ext cx="139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เงื่อนไข </a:t>
              </a:r>
              <a:r>
                <a:rPr lang="en-US" b="1">
                  <a:solidFill>
                    <a:schemeClr val="tx1"/>
                  </a:solidFill>
                  <a:latin typeface="Angsana New" pitchFamily="18" charset="-34"/>
                </a:rPr>
                <a:t>DVD </a:t>
              </a:r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ที่ต้องการค้น</a:t>
              </a:r>
              <a:endParaRPr lang="en-US" b="1">
                <a:solidFill>
                  <a:schemeClr val="tx1"/>
                </a:solidFill>
                <a:latin typeface="Angsana New" pitchFamily="18" charset="-34"/>
              </a:endParaRPr>
            </a:p>
          </p:txBody>
        </p:sp>
        <p:sp>
          <p:nvSpPr>
            <p:cNvPr id="77884" name="Line 60"/>
            <p:cNvSpPr>
              <a:spLocks noChangeShapeType="1"/>
            </p:cNvSpPr>
            <p:nvPr/>
          </p:nvSpPr>
          <p:spPr bwMode="auto">
            <a:xfrm flipH="1">
              <a:off x="3560" y="1344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85" name="Line 61"/>
            <p:cNvSpPr>
              <a:spLocks noChangeShapeType="1"/>
            </p:cNvSpPr>
            <p:nvPr/>
          </p:nvSpPr>
          <p:spPr bwMode="auto">
            <a:xfrm>
              <a:off x="5057" y="1344"/>
              <a:ext cx="0" cy="4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77886" name="Group 62"/>
          <p:cNvGrpSpPr>
            <a:grpSpLocks/>
          </p:cNvGrpSpPr>
          <p:nvPr/>
        </p:nvGrpSpPr>
        <p:grpSpPr bwMode="auto">
          <a:xfrm>
            <a:off x="5364163" y="1628775"/>
            <a:ext cx="2808287" cy="1511300"/>
            <a:chOff x="3424" y="890"/>
            <a:chExt cx="1769" cy="952"/>
          </a:xfrm>
        </p:grpSpPr>
        <p:sp>
          <p:nvSpPr>
            <p:cNvPr id="77887" name="Line 63"/>
            <p:cNvSpPr>
              <a:spLocks noChangeShapeType="1"/>
            </p:cNvSpPr>
            <p:nvPr/>
          </p:nvSpPr>
          <p:spPr bwMode="auto">
            <a:xfrm flipV="1">
              <a:off x="3424" y="107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88" name="Line 64"/>
            <p:cNvSpPr>
              <a:spLocks noChangeShapeType="1"/>
            </p:cNvSpPr>
            <p:nvPr/>
          </p:nvSpPr>
          <p:spPr bwMode="auto">
            <a:xfrm>
              <a:off x="5193" y="1071"/>
              <a:ext cx="0" cy="7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89" name="Line 65"/>
            <p:cNvSpPr>
              <a:spLocks noChangeShapeType="1"/>
            </p:cNvSpPr>
            <p:nvPr/>
          </p:nvSpPr>
          <p:spPr bwMode="auto">
            <a:xfrm>
              <a:off x="3424" y="1071"/>
              <a:ext cx="17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90" name="Text Box 66"/>
            <p:cNvSpPr txBox="1">
              <a:spLocks noChangeArrowheads="1"/>
            </p:cNvSpPr>
            <p:nvPr/>
          </p:nvSpPr>
          <p:spPr bwMode="auto">
            <a:xfrm>
              <a:off x="3923" y="890"/>
              <a:ext cx="498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กระทู้ข่าว</a:t>
              </a:r>
            </a:p>
          </p:txBody>
        </p:sp>
      </p:grpSp>
      <p:grpSp>
        <p:nvGrpSpPr>
          <p:cNvPr id="77891" name="Group 67"/>
          <p:cNvGrpSpPr>
            <a:grpSpLocks/>
          </p:cNvGrpSpPr>
          <p:nvPr/>
        </p:nvGrpSpPr>
        <p:grpSpPr bwMode="auto">
          <a:xfrm>
            <a:off x="5076825" y="1196975"/>
            <a:ext cx="3311525" cy="1943100"/>
            <a:chOff x="3243" y="618"/>
            <a:chExt cx="2086" cy="1224"/>
          </a:xfrm>
        </p:grpSpPr>
        <p:sp>
          <p:nvSpPr>
            <p:cNvPr id="77892" name="Text Box 68"/>
            <p:cNvSpPr txBox="1">
              <a:spLocks noChangeArrowheads="1"/>
            </p:cNvSpPr>
            <p:nvPr/>
          </p:nvSpPr>
          <p:spPr bwMode="auto">
            <a:xfrm>
              <a:off x="3651" y="618"/>
              <a:ext cx="1064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กระทู้ที่ต้องการเขียน</a:t>
              </a:r>
            </a:p>
          </p:txBody>
        </p:sp>
        <p:sp>
          <p:nvSpPr>
            <p:cNvPr id="77893" name="Line 69"/>
            <p:cNvSpPr>
              <a:spLocks noChangeShapeType="1"/>
            </p:cNvSpPr>
            <p:nvPr/>
          </p:nvSpPr>
          <p:spPr bwMode="auto">
            <a:xfrm>
              <a:off x="3243" y="799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94" name="Line 70"/>
            <p:cNvSpPr>
              <a:spLocks noChangeShapeType="1"/>
            </p:cNvSpPr>
            <p:nvPr/>
          </p:nvSpPr>
          <p:spPr bwMode="auto">
            <a:xfrm>
              <a:off x="3243" y="799"/>
              <a:ext cx="20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77895" name="Line 71"/>
            <p:cNvSpPr>
              <a:spLocks noChangeShapeType="1"/>
            </p:cNvSpPr>
            <p:nvPr/>
          </p:nvSpPr>
          <p:spPr bwMode="auto">
            <a:xfrm>
              <a:off x="5329" y="799"/>
              <a:ext cx="0" cy="10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77896" name="Rectangle 72"/>
          <p:cNvSpPr>
            <a:spLocks noChangeArrowheads="1"/>
          </p:cNvSpPr>
          <p:nvPr/>
        </p:nvSpPr>
        <p:spPr bwMode="auto">
          <a:xfrm>
            <a:off x="3636963" y="6092825"/>
            <a:ext cx="1368425" cy="576263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b="1">
                <a:latin typeface="Angsana New" pitchFamily="18" charset="-34"/>
              </a:rPr>
              <a:t>Mail Server</a:t>
            </a:r>
          </a:p>
        </p:txBody>
      </p:sp>
      <p:sp>
        <p:nvSpPr>
          <p:cNvPr id="77897" name="Rectangle 73"/>
          <p:cNvSpPr>
            <a:spLocks noGrp="1" noChangeArrowheads="1"/>
          </p:cNvSpPr>
          <p:nvPr>
            <p:ph type="title"/>
          </p:nvPr>
        </p:nvSpPr>
        <p:spPr>
          <a:xfrm>
            <a:off x="2124075" y="333375"/>
            <a:ext cx="5791200" cy="533400"/>
          </a:xfrm>
        </p:spPr>
        <p:txBody>
          <a:bodyPr/>
          <a:lstStyle/>
          <a:p>
            <a:r>
              <a:rPr lang="en-US" sz="2400" smtClean="0"/>
              <a:t>Context Diagram </a:t>
            </a:r>
            <a:r>
              <a:rPr lang="th-TH" sz="2400" smtClean="0"/>
              <a:t>ของระบบเช่า </a:t>
            </a:r>
            <a:r>
              <a:rPr lang="en-US" sz="2400" smtClean="0"/>
              <a:t>DVD </a:t>
            </a:r>
            <a:r>
              <a:rPr lang="th-TH" sz="2400" smtClean="0"/>
              <a:t>ของร้าน </a:t>
            </a:r>
            <a:r>
              <a:rPr lang="en-US" sz="2400" smtClean="0"/>
              <a:t>ABC </a:t>
            </a:r>
            <a:r>
              <a:rPr lang="th-TH" sz="2400" smtClean="0"/>
              <a:t>บน </a:t>
            </a:r>
            <a:r>
              <a:rPr lang="en-US" sz="2400" smtClean="0"/>
              <a:t>Internet</a:t>
            </a:r>
            <a:endParaRPr lang="th-TH" sz="24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2" grpId="0" animBg="1"/>
      <p:bldP spid="77850" grpId="0" animBg="1"/>
      <p:bldP spid="7789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4400" smtClean="0">
                <a:cs typeface="Angsana New" pitchFamily="18" charset="-34"/>
              </a:rPr>
              <a:t>ระบบร้านขายรองเท้า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79388" y="2060575"/>
            <a:ext cx="1871662" cy="863600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บริษัทคู่ค้า</a:t>
            </a:r>
          </a:p>
        </p:txBody>
      </p:sp>
      <p:grpSp>
        <p:nvGrpSpPr>
          <p:cNvPr id="15364" name="Group 6"/>
          <p:cNvGrpSpPr>
            <a:grpSpLocks/>
          </p:cNvGrpSpPr>
          <p:nvPr/>
        </p:nvGrpSpPr>
        <p:grpSpPr bwMode="auto">
          <a:xfrm>
            <a:off x="3563938" y="1628775"/>
            <a:ext cx="1873250" cy="1584325"/>
            <a:chOff x="2154" y="1706"/>
            <a:chExt cx="1180" cy="998"/>
          </a:xfrm>
        </p:grpSpPr>
        <p:grpSp>
          <p:nvGrpSpPr>
            <p:cNvPr id="15379" name="Group 7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15381" name="AutoShape 8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15382" name="Line 9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15380" name="Text Box 10"/>
            <p:cNvSpPr txBox="1">
              <a:spLocks noChangeArrowheads="1"/>
            </p:cNvSpPr>
            <p:nvPr/>
          </p:nvSpPr>
          <p:spPr bwMode="auto">
            <a:xfrm>
              <a:off x="2227" y="1790"/>
              <a:ext cx="1041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sz="1800" b="1"/>
                <a:t>0</a:t>
              </a:r>
            </a:p>
            <a:p>
              <a:pPr eaLnBrk="1" hangingPunct="1"/>
              <a:endParaRPr lang="th-TH" sz="1000" b="1"/>
            </a:p>
            <a:p>
              <a:pPr eaLnBrk="1" hangingPunct="1"/>
              <a:r>
                <a:rPr lang="th-TH" sz="2800" b="1"/>
                <a:t>ระบบ</a:t>
              </a:r>
            </a:p>
            <a:p>
              <a:pPr eaLnBrk="1" hangingPunct="1"/>
              <a:r>
                <a:rPr lang="th-TH" sz="2800" b="1"/>
                <a:t>ร้านขายรองเท้า</a:t>
              </a:r>
            </a:p>
          </p:txBody>
        </p:sp>
      </p:grpSp>
      <p:sp>
        <p:nvSpPr>
          <p:cNvPr id="15365" name="Text Box 18"/>
          <p:cNvSpPr txBox="1">
            <a:spLocks noChangeArrowheads="1"/>
          </p:cNvSpPr>
          <p:nvPr/>
        </p:nvSpPr>
        <p:spPr bwMode="auto">
          <a:xfrm>
            <a:off x="1979613" y="2205038"/>
            <a:ext cx="1655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รองเท้าใหม่</a:t>
            </a:r>
          </a:p>
        </p:txBody>
      </p:sp>
      <p:sp>
        <p:nvSpPr>
          <p:cNvPr id="15366" name="Rectangle 19"/>
          <p:cNvSpPr>
            <a:spLocks noChangeArrowheads="1"/>
          </p:cNvSpPr>
          <p:nvPr/>
        </p:nvSpPr>
        <p:spPr bwMode="auto">
          <a:xfrm>
            <a:off x="7019925" y="1987550"/>
            <a:ext cx="1871663" cy="865188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ลูกค้า</a:t>
            </a:r>
          </a:p>
        </p:txBody>
      </p:sp>
      <p:sp>
        <p:nvSpPr>
          <p:cNvPr id="15367" name="Line 21"/>
          <p:cNvSpPr>
            <a:spLocks noChangeShapeType="1"/>
          </p:cNvSpPr>
          <p:nvPr/>
        </p:nvSpPr>
        <p:spPr bwMode="auto">
          <a:xfrm>
            <a:off x="2124075" y="2563813"/>
            <a:ext cx="14398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15368" name="Line 24"/>
          <p:cNvSpPr>
            <a:spLocks noChangeShapeType="1"/>
          </p:cNvSpPr>
          <p:nvPr/>
        </p:nvSpPr>
        <p:spPr bwMode="auto">
          <a:xfrm flipH="1">
            <a:off x="5508625" y="2347913"/>
            <a:ext cx="14398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5369" name="Text Box 25"/>
          <p:cNvSpPr txBox="1">
            <a:spLocks noChangeArrowheads="1"/>
          </p:cNvSpPr>
          <p:nvPr/>
        </p:nvSpPr>
        <p:spPr bwMode="auto">
          <a:xfrm>
            <a:off x="5468938" y="1963738"/>
            <a:ext cx="1566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รองเท้าที่ต้องการ</a:t>
            </a:r>
          </a:p>
        </p:txBody>
      </p:sp>
      <p:sp>
        <p:nvSpPr>
          <p:cNvPr id="15370" name="Line 26"/>
          <p:cNvSpPr>
            <a:spLocks noChangeShapeType="1"/>
          </p:cNvSpPr>
          <p:nvPr/>
        </p:nvSpPr>
        <p:spPr bwMode="auto">
          <a:xfrm>
            <a:off x="5508625" y="2636838"/>
            <a:ext cx="14398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5371" name="Text Box 27"/>
          <p:cNvSpPr txBox="1">
            <a:spLocks noChangeArrowheads="1"/>
          </p:cNvSpPr>
          <p:nvPr/>
        </p:nvSpPr>
        <p:spPr bwMode="auto">
          <a:xfrm>
            <a:off x="5445125" y="2636838"/>
            <a:ext cx="1528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ใบยืนยันการขาย</a:t>
            </a:r>
          </a:p>
        </p:txBody>
      </p:sp>
      <p:sp>
        <p:nvSpPr>
          <p:cNvPr id="15372" name="Rectangle 29"/>
          <p:cNvSpPr>
            <a:spLocks noChangeArrowheads="1"/>
          </p:cNvSpPr>
          <p:nvPr/>
        </p:nvSpPr>
        <p:spPr bwMode="auto">
          <a:xfrm>
            <a:off x="3492500" y="4076700"/>
            <a:ext cx="1871663" cy="720725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เจ้าของร้าน</a:t>
            </a:r>
          </a:p>
        </p:txBody>
      </p:sp>
      <p:sp>
        <p:nvSpPr>
          <p:cNvPr id="15373" name="Line 30"/>
          <p:cNvSpPr>
            <a:spLocks noChangeShapeType="1"/>
          </p:cNvSpPr>
          <p:nvPr/>
        </p:nvSpPr>
        <p:spPr bwMode="auto">
          <a:xfrm flipV="1">
            <a:off x="4140200" y="3213100"/>
            <a:ext cx="0" cy="863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15374" name="Text Box 31"/>
          <p:cNvSpPr txBox="1">
            <a:spLocks noChangeArrowheads="1"/>
          </p:cNvSpPr>
          <p:nvPr/>
        </p:nvSpPr>
        <p:spPr bwMode="auto">
          <a:xfrm>
            <a:off x="2630488" y="3416300"/>
            <a:ext cx="1509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กำหนดราคาขาย</a:t>
            </a:r>
          </a:p>
        </p:txBody>
      </p:sp>
      <p:sp>
        <p:nvSpPr>
          <p:cNvPr id="15375" name="Line 32"/>
          <p:cNvSpPr>
            <a:spLocks noChangeShapeType="1"/>
          </p:cNvSpPr>
          <p:nvPr/>
        </p:nvSpPr>
        <p:spPr bwMode="auto">
          <a:xfrm>
            <a:off x="4787900" y="3213100"/>
            <a:ext cx="0" cy="863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15376" name="Text Box 33"/>
          <p:cNvSpPr txBox="1">
            <a:spLocks noChangeArrowheads="1"/>
          </p:cNvSpPr>
          <p:nvPr/>
        </p:nvSpPr>
        <p:spPr bwMode="auto">
          <a:xfrm>
            <a:off x="4384675" y="3284538"/>
            <a:ext cx="22018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th-TH"/>
              <a:t>รายงานการขาย</a:t>
            </a:r>
          </a:p>
          <a:p>
            <a:pPr algn="l" eaLnBrk="1" hangingPunct="1"/>
            <a:r>
              <a:rPr lang="th-TH"/>
              <a:t>     รายงานสต๊อกสินค้า</a:t>
            </a:r>
          </a:p>
        </p:txBody>
      </p:sp>
      <p:sp>
        <p:nvSpPr>
          <p:cNvPr id="15377" name="Line 34"/>
          <p:cNvSpPr>
            <a:spLocks noChangeShapeType="1"/>
          </p:cNvSpPr>
          <p:nvPr/>
        </p:nvSpPr>
        <p:spPr bwMode="auto">
          <a:xfrm flipH="1">
            <a:off x="4427538" y="3213100"/>
            <a:ext cx="0" cy="863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15378" name="Text Box 35"/>
          <p:cNvSpPr txBox="1">
            <a:spLocks noChangeArrowheads="1"/>
          </p:cNvSpPr>
          <p:nvPr/>
        </p:nvSpPr>
        <p:spPr bwMode="auto">
          <a:xfrm>
            <a:off x="755650" y="5157788"/>
            <a:ext cx="8037513" cy="519112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/>
              <a:t>Context Diagram </a:t>
            </a:r>
            <a:r>
              <a:rPr lang="th-TH" sz="2800" b="1"/>
              <a:t>ของระบบร้านขายรองเท้า</a:t>
            </a:r>
            <a:r>
              <a:rPr lang="th-TH"/>
              <a:t> </a:t>
            </a:r>
            <a:r>
              <a:rPr lang="en-US"/>
              <a:t>(Shoes Shop System)</a:t>
            </a:r>
            <a:endParaRPr lang="th-TH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836712"/>
            <a:ext cx="5791200" cy="533400"/>
          </a:xfrm>
        </p:spPr>
        <p:txBody>
          <a:bodyPr/>
          <a:lstStyle/>
          <a:p>
            <a:pPr eaLnBrk="1" hangingPunct="1"/>
            <a:r>
              <a:rPr lang="th-TH" sz="4000" dirty="0" smtClean="0">
                <a:solidFill>
                  <a:srgbClr val="000080"/>
                </a:solidFill>
                <a:cs typeface="Angsana New" pitchFamily="18" charset="-34"/>
              </a:rPr>
              <a:t>ระบบร้านขายรองเท้า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52600"/>
            <a:ext cx="7776864" cy="3886200"/>
          </a:xfrm>
        </p:spPr>
        <p:txBody>
          <a:bodyPr/>
          <a:lstStyle/>
          <a:p>
            <a:pPr eaLnBrk="1" hangingPunct="1"/>
            <a:r>
              <a:rPr lang="th-TH" sz="3000" dirty="0" smtClean="0">
                <a:cs typeface="Angsana New" pitchFamily="18" charset="-34"/>
              </a:rPr>
              <a:t>ระบบร้านขายรองเท้าจะต้องปฏิสัมพันธ์กับบุคคลอื่น หรือหน่วยงานอื่นที่อยู่นอกระบบ 3 กลุ่ม คือ</a:t>
            </a:r>
          </a:p>
          <a:p>
            <a:pPr eaLnBrk="1" hangingPunct="1"/>
            <a:r>
              <a:rPr lang="th-TH" sz="3000" b="1" dirty="0" smtClean="0">
                <a:cs typeface="Angsana New" pitchFamily="18" charset="-34"/>
              </a:rPr>
              <a:t>บริษัทคู่ค้า</a:t>
            </a:r>
            <a:r>
              <a:rPr lang="th-TH" sz="3000" dirty="0" smtClean="0">
                <a:cs typeface="Angsana New" pitchFamily="18" charset="-34"/>
              </a:rPr>
              <a:t> หมายถึง ร้านค้า หรือบริษัทที่ระบบจัดซื้อรองเท้าเข้ามาขาย</a:t>
            </a:r>
          </a:p>
          <a:p>
            <a:pPr eaLnBrk="1" hangingPunct="1"/>
            <a:r>
              <a:rPr lang="th-TH" sz="3000" b="1" dirty="0" smtClean="0">
                <a:cs typeface="Angsana New" pitchFamily="18" charset="-34"/>
              </a:rPr>
              <a:t>ลูกค้า</a:t>
            </a:r>
            <a:r>
              <a:rPr lang="th-TH" sz="3000" dirty="0" smtClean="0">
                <a:cs typeface="Angsana New" pitchFamily="18" charset="-34"/>
              </a:rPr>
              <a:t> หมายถึง ผู้ที่มาซื้อ หรือมาชมรองเท้า</a:t>
            </a:r>
          </a:p>
          <a:p>
            <a:pPr eaLnBrk="1" hangingPunct="1"/>
            <a:r>
              <a:rPr lang="th-TH" sz="3000" b="1" dirty="0" smtClean="0">
                <a:cs typeface="Angsana New" pitchFamily="18" charset="-34"/>
              </a:rPr>
              <a:t>เจ้าของร้าน</a:t>
            </a:r>
            <a:r>
              <a:rPr lang="th-TH" sz="3000" dirty="0" smtClean="0">
                <a:cs typeface="Angsana New" pitchFamily="18" charset="-34"/>
              </a:rPr>
              <a:t> หมายถึง ผู้ที่กำหนดราคาขาย และ ต้องการรายงานต่างๆ จากระบบ เช่น รายงานการขายประจำวัน </a:t>
            </a:r>
            <a:r>
              <a:rPr lang="th-TH" sz="3000" dirty="0" err="1" smtClean="0">
                <a:cs typeface="Angsana New" pitchFamily="18" charset="-34"/>
              </a:rPr>
              <a:t>รายงานส</a:t>
            </a:r>
            <a:r>
              <a:rPr lang="th-TH" sz="3000" dirty="0" smtClean="0">
                <a:cs typeface="Angsana New" pitchFamily="18" charset="-34"/>
              </a:rPr>
              <a:t>ต๊อกสินค้าคงเหลือ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908720"/>
            <a:ext cx="5791200" cy="533400"/>
          </a:xfrm>
        </p:spPr>
        <p:txBody>
          <a:bodyPr/>
          <a:lstStyle/>
          <a:p>
            <a:pPr eaLnBrk="1" hangingPunct="1"/>
            <a:r>
              <a:rPr lang="th-TH" dirty="0" smtClean="0">
                <a:solidFill>
                  <a:srgbClr val="000080"/>
                </a:solidFill>
                <a:cs typeface="Angsana New" pitchFamily="18" charset="-34"/>
              </a:rPr>
              <a:t>ระบบร้านขายรองเท้า</a:t>
            </a:r>
            <a:endParaRPr lang="th-TH" dirty="0" smtClean="0">
              <a:cs typeface="Angsana New" pitchFamily="18" charset="-34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752600"/>
            <a:ext cx="6944816" cy="4268688"/>
          </a:xfrm>
        </p:spPr>
        <p:txBody>
          <a:bodyPr/>
          <a:lstStyle/>
          <a:p>
            <a:pPr eaLnBrk="1" hangingPunct="1"/>
            <a:r>
              <a:rPr lang="th-TH" sz="2800" dirty="0" smtClean="0">
                <a:cs typeface="Angsana New" pitchFamily="18" charset="-34"/>
              </a:rPr>
              <a:t>จากภาพรวมของระบบร้านขายรองเท้า จะต้องมีการขยาย หรืออธิบาย ระบบย่อย หรือรายละเอียดย่อยของระบบ</a:t>
            </a:r>
          </a:p>
          <a:p>
            <a:pPr eaLnBrk="1" hangingPunct="1"/>
            <a:r>
              <a:rPr lang="th-TH" sz="2800" dirty="0" smtClean="0">
                <a:cs typeface="Angsana New" pitchFamily="18" charset="-34"/>
              </a:rPr>
              <a:t>สร้าง </a:t>
            </a:r>
            <a:r>
              <a:rPr lang="en-US" sz="2800" dirty="0" smtClean="0">
                <a:cs typeface="Angsana New" pitchFamily="18" charset="-34"/>
              </a:rPr>
              <a:t>DFD </a:t>
            </a:r>
            <a:r>
              <a:rPr lang="th-TH" sz="2800" dirty="0" smtClean="0">
                <a:cs typeface="Angsana New" pitchFamily="18" charset="-34"/>
              </a:rPr>
              <a:t>ระดับถัดมา คือ ระดับ 0 เพื่อแสดงให้เห็นกระบวนการทำงานภายในของระบบ</a:t>
            </a:r>
          </a:p>
          <a:p>
            <a:pPr eaLnBrk="1" hangingPunct="1"/>
            <a:r>
              <a:rPr lang="th-TH" sz="2800" dirty="0" smtClean="0">
                <a:cs typeface="Angsana New" pitchFamily="18" charset="-34"/>
              </a:rPr>
              <a:t>หากกระบวนการในระดับ 0 แต่ละกระบวนการ ยังมีการอธิบายรายละเอียดหรือการทำงานปลีกย่อยลงไปอีก สามารถเขียน </a:t>
            </a:r>
            <a:r>
              <a:rPr lang="en-US" sz="2800" dirty="0" smtClean="0">
                <a:cs typeface="Angsana New" pitchFamily="18" charset="-34"/>
              </a:rPr>
              <a:t>DFD </a:t>
            </a:r>
            <a:r>
              <a:rPr lang="th-TH" sz="2800" dirty="0" smtClean="0">
                <a:cs typeface="Angsana New" pitchFamily="18" charset="-34"/>
              </a:rPr>
              <a:t>ในระดับ 1 หรือ 2 หรือ 3 ต่อไปได้อีก</a:t>
            </a:r>
          </a:p>
          <a:p>
            <a:pPr eaLnBrk="1" hangingPunct="1">
              <a:buFontTx/>
              <a:buNone/>
            </a:pPr>
            <a:r>
              <a:rPr lang="th-TH" sz="2800" dirty="0" smtClean="0">
                <a:solidFill>
                  <a:srgbClr val="C00000"/>
                </a:solidFill>
                <a:cs typeface="Angsana New" pitchFamily="18" charset="-34"/>
              </a:rPr>
              <a:t>*** การแตกระบบ ระบบนั้นควรแตกได้อย่างน้อย 2 กระบวนการ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33375"/>
            <a:ext cx="7704856" cy="1019175"/>
          </a:xfrm>
        </p:spPr>
        <p:txBody>
          <a:bodyPr/>
          <a:lstStyle/>
          <a:p>
            <a:r>
              <a:rPr lang="th-TH" sz="2800" dirty="0" smtClean="0">
                <a:solidFill>
                  <a:srgbClr val="000080"/>
                </a:solidFill>
              </a:rPr>
              <a:t>การสร้างแผนภาพการไหลของข้อมูล ระดับที่ </a:t>
            </a:r>
            <a:r>
              <a:rPr lang="en-US" sz="2800" dirty="0" smtClean="0">
                <a:solidFill>
                  <a:srgbClr val="000080"/>
                </a:solidFill>
              </a:rPr>
              <a:t>0</a:t>
            </a:r>
            <a:br>
              <a:rPr lang="en-US" sz="2800" dirty="0" smtClean="0">
                <a:solidFill>
                  <a:srgbClr val="000080"/>
                </a:solidFill>
              </a:rPr>
            </a:br>
            <a:r>
              <a:rPr lang="en-US" sz="2800" dirty="0" smtClean="0">
                <a:solidFill>
                  <a:srgbClr val="000080"/>
                </a:solidFill>
              </a:rPr>
              <a:t>Data Flow Diagram Level-0 </a:t>
            </a:r>
            <a:r>
              <a:rPr lang="th-TH" sz="2800" dirty="0" smtClean="0">
                <a:solidFill>
                  <a:srgbClr val="000080"/>
                </a:solidFill>
              </a:rPr>
              <a:t>หรือ </a:t>
            </a:r>
            <a:r>
              <a:rPr lang="en-US" sz="2800" dirty="0" smtClean="0">
                <a:solidFill>
                  <a:srgbClr val="000080"/>
                </a:solidFill>
              </a:rPr>
              <a:t>Diagram 0</a:t>
            </a:r>
            <a:endParaRPr lang="th-TH" sz="2800" dirty="0" smtClean="0">
              <a:solidFill>
                <a:srgbClr val="00008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340768"/>
            <a:ext cx="7344866" cy="51125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 sz="2800" dirty="0" smtClean="0"/>
              <a:t>จะเป็นแผนภาพที่ให้รายละเอียดในระดับแรกสุดรองจาก </a:t>
            </a:r>
            <a:r>
              <a:rPr lang="en-US" sz="2800" dirty="0" smtClean="0"/>
              <a:t>Context diagram </a:t>
            </a:r>
            <a:r>
              <a:rPr lang="th-TH" sz="2800" dirty="0" smtClean="0"/>
              <a:t>เพื่อให้เห็นภาพรวมของระบบมากขึ้น โดยจะมีสัญลักษณ์การเก็บข้อมูล (</a:t>
            </a:r>
            <a:r>
              <a:rPr lang="en-US" sz="2800" dirty="0" smtClean="0"/>
              <a:t>data store</a:t>
            </a:r>
            <a:r>
              <a:rPr lang="th-TH" sz="2800" dirty="0" smtClean="0"/>
              <a:t>) </a:t>
            </a:r>
            <a:r>
              <a:rPr lang="en-US" sz="2800" dirty="0" smtClean="0"/>
              <a:t>, </a:t>
            </a:r>
            <a:r>
              <a:rPr lang="th-TH" sz="2800" dirty="0" smtClean="0"/>
              <a:t>สัญลักษณ์การไหลของข้อมูล (</a:t>
            </a:r>
            <a:r>
              <a:rPr lang="en-US" sz="2800" dirty="0" smtClean="0"/>
              <a:t>data flow</a:t>
            </a:r>
            <a:r>
              <a:rPr lang="th-TH" sz="2800" dirty="0" smtClean="0"/>
              <a:t>) </a:t>
            </a:r>
            <a:r>
              <a:rPr lang="en-US" sz="2800" dirty="0" smtClean="0"/>
              <a:t>, </a:t>
            </a:r>
            <a:r>
              <a:rPr lang="th-TH" sz="2800" dirty="0" smtClean="0"/>
              <a:t>และสัญลักษณ์การประมวลผล(</a:t>
            </a:r>
            <a:r>
              <a:rPr lang="en-US" sz="2800" dirty="0" smtClean="0"/>
              <a:t>process</a:t>
            </a:r>
            <a:r>
              <a:rPr lang="th-TH" sz="2800" dirty="0" smtClean="0"/>
              <a:t>)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Diagram 0 </a:t>
            </a:r>
            <a:r>
              <a:rPr lang="th-TH" sz="2800" dirty="0" smtClean="0"/>
              <a:t>สามารถแสดงให้เห็นรายละเอียดของกระบวนการทำงานหลักๆถัดจาก </a:t>
            </a:r>
            <a:r>
              <a:rPr lang="en-US" sz="2800" dirty="0" smtClean="0"/>
              <a:t>Context Diagram</a:t>
            </a:r>
          </a:p>
          <a:p>
            <a:pPr>
              <a:lnSpc>
                <a:spcPct val="90000"/>
              </a:lnSpc>
            </a:pPr>
            <a:r>
              <a:rPr lang="th-TH" sz="2800" dirty="0" smtClean="0"/>
              <a:t>แต่ละกระบวนการจะมีหมายเลขกำกับด้านบนของสัญลักษณ์ เริ่มตั้งแต่ หมายเลข </a:t>
            </a:r>
            <a:r>
              <a:rPr lang="en-US" sz="2800" dirty="0" smtClean="0"/>
              <a:t>1 </a:t>
            </a:r>
            <a:r>
              <a:rPr lang="th-TH" sz="2800" dirty="0" smtClean="0"/>
              <a:t>เป็นต้นไป</a:t>
            </a:r>
          </a:p>
          <a:p>
            <a:pPr>
              <a:lnSpc>
                <a:spcPct val="90000"/>
              </a:lnSpc>
            </a:pPr>
            <a:r>
              <a:rPr lang="th-TH" sz="2800" dirty="0" smtClean="0">
                <a:solidFill>
                  <a:srgbClr val="000080"/>
                </a:solidFill>
                <a:latin typeface="Angsana New" pitchFamily="18" charset="-34"/>
              </a:rPr>
              <a:t>จำนวนกระบวนการที่ต้องทำในระบบไม่ควรมีมากน้อยเกินไป ควรอยู่ระหว่าง </a:t>
            </a:r>
            <a:r>
              <a:rPr lang="en-US" sz="2800" dirty="0" smtClean="0">
                <a:solidFill>
                  <a:srgbClr val="000080"/>
                </a:solidFill>
                <a:latin typeface="Angsana New" pitchFamily="18" charset="-34"/>
              </a:rPr>
              <a:t>2-7 (</a:t>
            </a:r>
            <a:r>
              <a:rPr lang="th-TH" sz="2800" dirty="0" smtClean="0">
                <a:solidFill>
                  <a:srgbClr val="000080"/>
                </a:solidFill>
                <a:latin typeface="Angsana New" pitchFamily="18" charset="-34"/>
              </a:rPr>
              <a:t>หรือ </a:t>
            </a:r>
            <a:r>
              <a:rPr lang="en-US" sz="2800" dirty="0" smtClean="0">
                <a:solidFill>
                  <a:srgbClr val="000080"/>
                </a:solidFill>
                <a:latin typeface="Angsana New" pitchFamily="18" charset="-34"/>
              </a:rPr>
              <a:t>+/- 2</a:t>
            </a:r>
            <a:r>
              <a:rPr lang="th-TH" sz="2800" dirty="0" smtClean="0">
                <a:solidFill>
                  <a:srgbClr val="000080"/>
                </a:solidFill>
                <a:latin typeface="Angsana New" pitchFamily="18" charset="-34"/>
              </a:rPr>
              <a:t>) กระบวนการ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19150"/>
            <a:ext cx="6407150" cy="533400"/>
          </a:xfrm>
        </p:spPr>
        <p:txBody>
          <a:bodyPr/>
          <a:lstStyle/>
          <a:p>
            <a:pPr eaLnBrk="1" hangingPunct="1"/>
            <a:r>
              <a:rPr lang="th-TH" sz="4400" smtClean="0">
                <a:cs typeface="Angsana New" pitchFamily="18" charset="-34"/>
              </a:rPr>
              <a:t>แผนภาพกระแสข้อมูล </a:t>
            </a:r>
            <a:r>
              <a:rPr lang="en-US" sz="4400" smtClean="0">
                <a:cs typeface="Angsana New" pitchFamily="18" charset="-34"/>
              </a:rPr>
              <a:t>(DFD)</a:t>
            </a:r>
            <a:endParaRPr lang="th-TH" sz="3600" smtClean="0">
              <a:cs typeface="Angsana New" pitchFamily="18" charset="-34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h-TH" sz="3200" dirty="0" smtClean="0">
                <a:cs typeface="Angsana New" pitchFamily="18" charset="-34"/>
              </a:rPr>
              <a:t>แผนภาพที่แสดงให้เห็นการเคลื่อนที่ของข้อมูลระหว่างผู้ที่เกี่ยวข้องกับระบบ </a:t>
            </a:r>
            <a:r>
              <a:rPr lang="en-US" sz="3200" dirty="0" smtClean="0">
                <a:cs typeface="Angsana New" pitchFamily="18" charset="-34"/>
              </a:rPr>
              <a:t>(External Agent) </a:t>
            </a:r>
            <a:r>
              <a:rPr lang="th-TH" sz="3200" dirty="0" smtClean="0">
                <a:cs typeface="Angsana New" pitchFamily="18" charset="-34"/>
              </a:rPr>
              <a:t>และขั้นตอนการทำงาน </a:t>
            </a:r>
            <a:r>
              <a:rPr lang="en-US" sz="3200" dirty="0" smtClean="0">
                <a:cs typeface="Angsana New" pitchFamily="18" charset="-34"/>
              </a:rPr>
              <a:t>(Process) </a:t>
            </a:r>
            <a:r>
              <a:rPr lang="th-TH" sz="3200" dirty="0" smtClean="0">
                <a:cs typeface="Angsana New" pitchFamily="18" charset="-34"/>
              </a:rPr>
              <a:t>ตลอดจนแหล่งจัดเก็บข้อมูล </a:t>
            </a:r>
            <a:r>
              <a:rPr lang="en-US" sz="3200" dirty="0" smtClean="0">
                <a:cs typeface="Angsana New" pitchFamily="18" charset="-34"/>
              </a:rPr>
              <a:t>(Data Store) </a:t>
            </a:r>
            <a:r>
              <a:rPr lang="th-TH" sz="3200" dirty="0" smtClean="0">
                <a:cs typeface="Angsana New" pitchFamily="18" charset="-34"/>
              </a:rPr>
              <a:t>ภายในระบบ</a:t>
            </a:r>
          </a:p>
          <a:p>
            <a:pPr eaLnBrk="1" hangingPunct="1"/>
            <a:r>
              <a:rPr lang="th-TH" sz="3200" dirty="0" smtClean="0">
                <a:cs typeface="Angsana New" pitchFamily="18" charset="-34"/>
              </a:rPr>
              <a:t>นำ </a:t>
            </a:r>
            <a:r>
              <a:rPr lang="en-US" sz="3200" dirty="0" smtClean="0">
                <a:cs typeface="Angsana New" pitchFamily="18" charset="-34"/>
              </a:rPr>
              <a:t>DFD </a:t>
            </a:r>
            <a:r>
              <a:rPr lang="th-TH" sz="3200" dirty="0" smtClean="0">
                <a:cs typeface="Angsana New" pitchFamily="18" charset="-34"/>
              </a:rPr>
              <a:t>ไปเป็นแนวทางในการออกแบบ ฐานข้อมูล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5"/>
          <p:cNvSpPr>
            <a:spLocks noChangeArrowheads="1"/>
          </p:cNvSpPr>
          <p:nvPr/>
        </p:nvSpPr>
        <p:spPr bwMode="auto">
          <a:xfrm>
            <a:off x="179388" y="1150938"/>
            <a:ext cx="1871662" cy="504825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บริษัทคู่ค้า</a:t>
            </a:r>
          </a:p>
        </p:txBody>
      </p:sp>
      <p:grpSp>
        <p:nvGrpSpPr>
          <p:cNvPr id="79875" name="Group 7"/>
          <p:cNvGrpSpPr>
            <a:grpSpLocks/>
          </p:cNvGrpSpPr>
          <p:nvPr/>
        </p:nvGrpSpPr>
        <p:grpSpPr bwMode="auto">
          <a:xfrm>
            <a:off x="2124075" y="1423988"/>
            <a:ext cx="1441450" cy="1223962"/>
            <a:chOff x="2290" y="2432"/>
            <a:chExt cx="1180" cy="998"/>
          </a:xfrm>
        </p:grpSpPr>
        <p:sp>
          <p:nvSpPr>
            <p:cNvPr id="79876" name="AutoShape 8"/>
            <p:cNvSpPr>
              <a:spLocks noChangeArrowheads="1"/>
            </p:cNvSpPr>
            <p:nvPr/>
          </p:nvSpPr>
          <p:spPr bwMode="auto">
            <a:xfrm>
              <a:off x="2290" y="2432"/>
              <a:ext cx="1180" cy="998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 algn="ctr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solidFill>
                  <a:schemeClr val="tx1"/>
                </a:solidFill>
              </a:endParaRPr>
            </a:p>
          </p:txBody>
        </p:sp>
        <p:sp>
          <p:nvSpPr>
            <p:cNvPr id="79877" name="Line 9"/>
            <p:cNvSpPr>
              <a:spLocks noChangeShapeType="1"/>
            </p:cNvSpPr>
            <p:nvPr/>
          </p:nvSpPr>
          <p:spPr bwMode="auto">
            <a:xfrm>
              <a:off x="2290" y="2750"/>
              <a:ext cx="1180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79878" name="Text Box 10"/>
          <p:cNvSpPr txBox="1">
            <a:spLocks noChangeArrowheads="1"/>
          </p:cNvSpPr>
          <p:nvPr/>
        </p:nvSpPr>
        <p:spPr bwMode="auto">
          <a:xfrm>
            <a:off x="2511425" y="1392238"/>
            <a:ext cx="679450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b="1"/>
              <a:t>1.0</a:t>
            </a:r>
          </a:p>
          <a:p>
            <a:pPr eaLnBrk="1" hangingPunct="1"/>
            <a:endParaRPr lang="th-TH" sz="800" b="1"/>
          </a:p>
          <a:p>
            <a:pPr eaLnBrk="1" hangingPunct="1"/>
            <a:r>
              <a:rPr lang="th-TH" b="1"/>
              <a:t>ข้อมูล</a:t>
            </a:r>
          </a:p>
          <a:p>
            <a:pPr eaLnBrk="1" hangingPunct="1"/>
            <a:r>
              <a:rPr lang="th-TH" b="1"/>
              <a:t>สินค้า</a:t>
            </a:r>
          </a:p>
        </p:txBody>
      </p:sp>
      <p:sp>
        <p:nvSpPr>
          <p:cNvPr id="79879" name="Text Box 11"/>
          <p:cNvSpPr txBox="1">
            <a:spLocks noChangeArrowheads="1"/>
          </p:cNvSpPr>
          <p:nvPr/>
        </p:nvSpPr>
        <p:spPr bwMode="auto">
          <a:xfrm>
            <a:off x="468313" y="1798638"/>
            <a:ext cx="1655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รองเท้าใหม่</a:t>
            </a:r>
          </a:p>
        </p:txBody>
      </p:sp>
      <p:sp>
        <p:nvSpPr>
          <p:cNvPr id="79880" name="Rectangle 12"/>
          <p:cNvSpPr>
            <a:spLocks noChangeArrowheads="1"/>
          </p:cNvSpPr>
          <p:nvPr/>
        </p:nvSpPr>
        <p:spPr bwMode="auto">
          <a:xfrm>
            <a:off x="7019925" y="69850"/>
            <a:ext cx="1871663" cy="865188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ลูกค้า</a:t>
            </a:r>
          </a:p>
        </p:txBody>
      </p:sp>
      <p:sp>
        <p:nvSpPr>
          <p:cNvPr id="79881" name="Line 13"/>
          <p:cNvSpPr>
            <a:spLocks noChangeShapeType="1"/>
          </p:cNvSpPr>
          <p:nvPr/>
        </p:nvSpPr>
        <p:spPr bwMode="auto">
          <a:xfrm>
            <a:off x="684213" y="2159000"/>
            <a:ext cx="14398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79882" name="Line 14"/>
          <p:cNvSpPr>
            <a:spLocks noChangeShapeType="1"/>
          </p:cNvSpPr>
          <p:nvPr/>
        </p:nvSpPr>
        <p:spPr bwMode="auto">
          <a:xfrm flipH="1">
            <a:off x="5219700" y="358775"/>
            <a:ext cx="18002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79883" name="Text Box 15"/>
          <p:cNvSpPr txBox="1">
            <a:spLocks noChangeArrowheads="1"/>
          </p:cNvSpPr>
          <p:nvPr/>
        </p:nvSpPr>
        <p:spPr bwMode="auto">
          <a:xfrm>
            <a:off x="5421313" y="307975"/>
            <a:ext cx="1452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สินค้าที่ต้องการ</a:t>
            </a:r>
          </a:p>
        </p:txBody>
      </p:sp>
      <p:sp>
        <p:nvSpPr>
          <p:cNvPr id="79884" name="Line 16"/>
          <p:cNvSpPr>
            <a:spLocks noChangeShapeType="1"/>
          </p:cNvSpPr>
          <p:nvPr/>
        </p:nvSpPr>
        <p:spPr bwMode="auto">
          <a:xfrm>
            <a:off x="5867400" y="1511300"/>
            <a:ext cx="194468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79885" name="Text Box 17"/>
          <p:cNvSpPr txBox="1">
            <a:spLocks noChangeArrowheads="1"/>
          </p:cNvSpPr>
          <p:nvPr/>
        </p:nvSpPr>
        <p:spPr bwMode="auto">
          <a:xfrm>
            <a:off x="6180138" y="1125538"/>
            <a:ext cx="1338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ใบเสร็จรับเงิน</a:t>
            </a:r>
          </a:p>
        </p:txBody>
      </p:sp>
      <p:sp>
        <p:nvSpPr>
          <p:cNvPr id="79886" name="Rectangle 18"/>
          <p:cNvSpPr>
            <a:spLocks noChangeArrowheads="1"/>
          </p:cNvSpPr>
          <p:nvPr/>
        </p:nvSpPr>
        <p:spPr bwMode="auto">
          <a:xfrm>
            <a:off x="1908175" y="5543550"/>
            <a:ext cx="1871663" cy="504825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เจ้าของร้าน</a:t>
            </a:r>
          </a:p>
        </p:txBody>
      </p:sp>
      <p:sp>
        <p:nvSpPr>
          <p:cNvPr id="79887" name="Text Box 20"/>
          <p:cNvSpPr txBox="1">
            <a:spLocks noChangeArrowheads="1"/>
          </p:cNvSpPr>
          <p:nvPr/>
        </p:nvSpPr>
        <p:spPr bwMode="auto">
          <a:xfrm>
            <a:off x="900113" y="4822825"/>
            <a:ext cx="1509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กำหนดราคาขาย</a:t>
            </a:r>
          </a:p>
        </p:txBody>
      </p:sp>
      <p:sp>
        <p:nvSpPr>
          <p:cNvPr id="79888" name="Text Box 22"/>
          <p:cNvSpPr txBox="1">
            <a:spLocks noChangeArrowheads="1"/>
          </p:cNvSpPr>
          <p:nvPr/>
        </p:nvSpPr>
        <p:spPr bwMode="auto">
          <a:xfrm>
            <a:off x="4572000" y="5764213"/>
            <a:ext cx="1428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th-TH"/>
              <a:t>รายงานการขาย</a:t>
            </a:r>
          </a:p>
        </p:txBody>
      </p:sp>
      <p:sp>
        <p:nvSpPr>
          <p:cNvPr id="79889" name="Line 24"/>
          <p:cNvSpPr>
            <a:spLocks noChangeShapeType="1"/>
          </p:cNvSpPr>
          <p:nvPr/>
        </p:nvSpPr>
        <p:spPr bwMode="auto">
          <a:xfrm>
            <a:off x="684213" y="1654175"/>
            <a:ext cx="0" cy="5048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79890" name="Line 25"/>
          <p:cNvSpPr>
            <a:spLocks noChangeShapeType="1"/>
          </p:cNvSpPr>
          <p:nvPr/>
        </p:nvSpPr>
        <p:spPr bwMode="auto">
          <a:xfrm>
            <a:off x="3059113" y="2662238"/>
            <a:ext cx="0" cy="7921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grpSp>
        <p:nvGrpSpPr>
          <p:cNvPr id="79891" name="Group 26"/>
          <p:cNvGrpSpPr>
            <a:grpSpLocks/>
          </p:cNvGrpSpPr>
          <p:nvPr/>
        </p:nvGrpSpPr>
        <p:grpSpPr bwMode="auto">
          <a:xfrm>
            <a:off x="2484438" y="3470275"/>
            <a:ext cx="1511300" cy="503238"/>
            <a:chOff x="3787" y="1389"/>
            <a:chExt cx="1406" cy="317"/>
          </a:xfrm>
        </p:grpSpPr>
        <p:sp>
          <p:nvSpPr>
            <p:cNvPr id="79892" name="Line 27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893" name="Line 28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894" name="Line 29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895" name="Line 30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79896" name="Text Box 31"/>
          <p:cNvSpPr txBox="1">
            <a:spLocks noChangeArrowheads="1"/>
          </p:cNvSpPr>
          <p:nvPr/>
        </p:nvSpPr>
        <p:spPr bwMode="auto">
          <a:xfrm>
            <a:off x="2484438" y="3527425"/>
            <a:ext cx="974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 sz="1400" b="1"/>
              <a:t>D1</a:t>
            </a:r>
            <a:r>
              <a:rPr lang="en-US" b="1"/>
              <a:t> </a:t>
            </a:r>
            <a:r>
              <a:rPr lang="th-TH" b="1"/>
              <a:t>สินค้า</a:t>
            </a:r>
          </a:p>
        </p:txBody>
      </p:sp>
      <p:sp>
        <p:nvSpPr>
          <p:cNvPr id="79897" name="Text Box 32"/>
          <p:cNvSpPr txBox="1">
            <a:spLocks noChangeArrowheads="1"/>
          </p:cNvSpPr>
          <p:nvPr/>
        </p:nvSpPr>
        <p:spPr bwMode="auto">
          <a:xfrm>
            <a:off x="2843213" y="2951163"/>
            <a:ext cx="1655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ข้อมูลสินค้า</a:t>
            </a:r>
          </a:p>
        </p:txBody>
      </p:sp>
      <p:sp>
        <p:nvSpPr>
          <p:cNvPr id="79898" name="Line 33"/>
          <p:cNvSpPr>
            <a:spLocks noChangeShapeType="1"/>
          </p:cNvSpPr>
          <p:nvPr/>
        </p:nvSpPr>
        <p:spPr bwMode="auto">
          <a:xfrm flipV="1">
            <a:off x="2339975" y="2662238"/>
            <a:ext cx="0" cy="28082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grpSp>
        <p:nvGrpSpPr>
          <p:cNvPr id="79899" name="Group 35"/>
          <p:cNvGrpSpPr>
            <a:grpSpLocks/>
          </p:cNvGrpSpPr>
          <p:nvPr/>
        </p:nvGrpSpPr>
        <p:grpSpPr bwMode="auto">
          <a:xfrm>
            <a:off x="4427538" y="790575"/>
            <a:ext cx="1441450" cy="1223963"/>
            <a:chOff x="2290" y="2432"/>
            <a:chExt cx="1180" cy="998"/>
          </a:xfrm>
        </p:grpSpPr>
        <p:sp>
          <p:nvSpPr>
            <p:cNvPr id="79900" name="AutoShape 36"/>
            <p:cNvSpPr>
              <a:spLocks noChangeArrowheads="1"/>
            </p:cNvSpPr>
            <p:nvPr/>
          </p:nvSpPr>
          <p:spPr bwMode="auto">
            <a:xfrm>
              <a:off x="2290" y="2432"/>
              <a:ext cx="1180" cy="998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 algn="ctr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solidFill>
                  <a:schemeClr val="tx1"/>
                </a:solidFill>
              </a:endParaRPr>
            </a:p>
          </p:txBody>
        </p:sp>
        <p:sp>
          <p:nvSpPr>
            <p:cNvPr id="79901" name="Line 37"/>
            <p:cNvSpPr>
              <a:spLocks noChangeShapeType="1"/>
            </p:cNvSpPr>
            <p:nvPr/>
          </p:nvSpPr>
          <p:spPr bwMode="auto">
            <a:xfrm>
              <a:off x="2290" y="2750"/>
              <a:ext cx="1180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79902" name="Text Box 38"/>
          <p:cNvSpPr txBox="1">
            <a:spLocks noChangeArrowheads="1"/>
          </p:cNvSpPr>
          <p:nvPr/>
        </p:nvSpPr>
        <p:spPr bwMode="auto">
          <a:xfrm>
            <a:off x="4824413" y="765175"/>
            <a:ext cx="663575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b="1"/>
              <a:t>2.0</a:t>
            </a:r>
          </a:p>
          <a:p>
            <a:pPr eaLnBrk="1" hangingPunct="1"/>
            <a:endParaRPr lang="th-TH" sz="800" b="1"/>
          </a:p>
          <a:p>
            <a:pPr eaLnBrk="1" hangingPunct="1"/>
            <a:r>
              <a:rPr lang="th-TH" b="1"/>
              <a:t>ขาย</a:t>
            </a:r>
          </a:p>
          <a:p>
            <a:pPr eaLnBrk="1" hangingPunct="1"/>
            <a:r>
              <a:rPr lang="th-TH" b="1"/>
              <a:t>สินค้า</a:t>
            </a:r>
          </a:p>
        </p:txBody>
      </p:sp>
      <p:sp>
        <p:nvSpPr>
          <p:cNvPr id="79903" name="Line 39"/>
          <p:cNvSpPr>
            <a:spLocks noChangeShapeType="1"/>
          </p:cNvSpPr>
          <p:nvPr/>
        </p:nvSpPr>
        <p:spPr bwMode="auto">
          <a:xfrm>
            <a:off x="3995738" y="3670300"/>
            <a:ext cx="7921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79904" name="Line 40"/>
          <p:cNvSpPr>
            <a:spLocks noChangeShapeType="1"/>
          </p:cNvSpPr>
          <p:nvPr/>
        </p:nvSpPr>
        <p:spPr bwMode="auto">
          <a:xfrm flipV="1">
            <a:off x="4787900" y="2014538"/>
            <a:ext cx="0" cy="16557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79905" name="Text Box 41"/>
          <p:cNvSpPr txBox="1">
            <a:spLocks noChangeArrowheads="1"/>
          </p:cNvSpPr>
          <p:nvPr/>
        </p:nvSpPr>
        <p:spPr bwMode="auto">
          <a:xfrm>
            <a:off x="3390900" y="2230438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ข้อมูลสินค้า</a:t>
            </a:r>
          </a:p>
        </p:txBody>
      </p:sp>
      <p:sp>
        <p:nvSpPr>
          <p:cNvPr id="79906" name="Line 42"/>
          <p:cNvSpPr>
            <a:spLocks noChangeShapeType="1"/>
          </p:cNvSpPr>
          <p:nvPr/>
        </p:nvSpPr>
        <p:spPr bwMode="auto">
          <a:xfrm>
            <a:off x="5219700" y="358775"/>
            <a:ext cx="0" cy="431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79907" name="Line 43"/>
          <p:cNvSpPr>
            <a:spLocks noChangeShapeType="1"/>
          </p:cNvSpPr>
          <p:nvPr/>
        </p:nvSpPr>
        <p:spPr bwMode="auto">
          <a:xfrm flipV="1">
            <a:off x="7812088" y="935038"/>
            <a:ext cx="0" cy="5762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grpSp>
        <p:nvGrpSpPr>
          <p:cNvPr id="79908" name="Group 44"/>
          <p:cNvGrpSpPr>
            <a:grpSpLocks/>
          </p:cNvGrpSpPr>
          <p:nvPr/>
        </p:nvGrpSpPr>
        <p:grpSpPr bwMode="auto">
          <a:xfrm>
            <a:off x="5364163" y="3022600"/>
            <a:ext cx="1511300" cy="503238"/>
            <a:chOff x="3787" y="1389"/>
            <a:chExt cx="1406" cy="317"/>
          </a:xfrm>
        </p:grpSpPr>
        <p:sp>
          <p:nvSpPr>
            <p:cNvPr id="79909" name="Line 45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10" name="Line 46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11" name="Line 47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12" name="Line 48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79913" name="Text Box 49"/>
          <p:cNvSpPr txBox="1">
            <a:spLocks noChangeArrowheads="1"/>
          </p:cNvSpPr>
          <p:nvPr/>
        </p:nvSpPr>
        <p:spPr bwMode="auto">
          <a:xfrm>
            <a:off x="5364163" y="3022600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 sz="1400" b="1"/>
              <a:t>D2</a:t>
            </a:r>
            <a:r>
              <a:rPr lang="en-US" b="1"/>
              <a:t> </a:t>
            </a:r>
            <a:r>
              <a:rPr lang="th-TH" b="1"/>
              <a:t>รายการขาย</a:t>
            </a:r>
          </a:p>
        </p:txBody>
      </p:sp>
      <p:sp>
        <p:nvSpPr>
          <p:cNvPr id="79914" name="Line 50"/>
          <p:cNvSpPr>
            <a:spLocks noChangeShapeType="1"/>
          </p:cNvSpPr>
          <p:nvPr/>
        </p:nvSpPr>
        <p:spPr bwMode="auto">
          <a:xfrm>
            <a:off x="5508625" y="2014538"/>
            <a:ext cx="0" cy="936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79915" name="Text Box 51"/>
          <p:cNvSpPr txBox="1">
            <a:spLocks noChangeArrowheads="1"/>
          </p:cNvSpPr>
          <p:nvPr/>
        </p:nvSpPr>
        <p:spPr bwMode="auto">
          <a:xfrm>
            <a:off x="5508625" y="2374900"/>
            <a:ext cx="1300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ข้อมูลการขาย</a:t>
            </a:r>
          </a:p>
        </p:txBody>
      </p:sp>
      <p:grpSp>
        <p:nvGrpSpPr>
          <p:cNvPr id="79916" name="Group 53"/>
          <p:cNvGrpSpPr>
            <a:grpSpLocks/>
          </p:cNvGrpSpPr>
          <p:nvPr/>
        </p:nvGrpSpPr>
        <p:grpSpPr bwMode="auto">
          <a:xfrm>
            <a:off x="6372225" y="4175125"/>
            <a:ext cx="1441450" cy="1223963"/>
            <a:chOff x="2290" y="2432"/>
            <a:chExt cx="1180" cy="998"/>
          </a:xfrm>
        </p:grpSpPr>
        <p:sp>
          <p:nvSpPr>
            <p:cNvPr id="79917" name="AutoShape 54"/>
            <p:cNvSpPr>
              <a:spLocks noChangeArrowheads="1"/>
            </p:cNvSpPr>
            <p:nvPr/>
          </p:nvSpPr>
          <p:spPr bwMode="auto">
            <a:xfrm>
              <a:off x="2290" y="2432"/>
              <a:ext cx="1180" cy="998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 algn="ctr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solidFill>
                  <a:schemeClr val="tx1"/>
                </a:solidFill>
              </a:endParaRPr>
            </a:p>
          </p:txBody>
        </p:sp>
        <p:sp>
          <p:nvSpPr>
            <p:cNvPr id="79918" name="Line 55"/>
            <p:cNvSpPr>
              <a:spLocks noChangeShapeType="1"/>
            </p:cNvSpPr>
            <p:nvPr/>
          </p:nvSpPr>
          <p:spPr bwMode="auto">
            <a:xfrm>
              <a:off x="2290" y="2750"/>
              <a:ext cx="1180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79919" name="Text Box 56"/>
          <p:cNvSpPr txBox="1">
            <a:spLocks noChangeArrowheads="1"/>
          </p:cNvSpPr>
          <p:nvPr/>
        </p:nvSpPr>
        <p:spPr bwMode="auto">
          <a:xfrm>
            <a:off x="6692900" y="4178300"/>
            <a:ext cx="815975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b="1"/>
              <a:t>3.0</a:t>
            </a:r>
          </a:p>
          <a:p>
            <a:pPr eaLnBrk="1" hangingPunct="1"/>
            <a:endParaRPr lang="th-TH" sz="800" b="1"/>
          </a:p>
          <a:p>
            <a:pPr eaLnBrk="1" hangingPunct="1"/>
            <a:r>
              <a:rPr lang="th-TH" b="1"/>
              <a:t>รายงาน</a:t>
            </a:r>
          </a:p>
        </p:txBody>
      </p:sp>
      <p:sp>
        <p:nvSpPr>
          <p:cNvPr id="79920" name="Rectangle 57"/>
          <p:cNvSpPr>
            <a:spLocks noChangeArrowheads="1"/>
          </p:cNvSpPr>
          <p:nvPr/>
        </p:nvSpPr>
        <p:spPr bwMode="auto">
          <a:xfrm>
            <a:off x="4457700" y="5283200"/>
            <a:ext cx="178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th-TH"/>
              <a:t>รายงานสต๊อกสินค้า</a:t>
            </a:r>
          </a:p>
        </p:txBody>
      </p:sp>
      <p:sp>
        <p:nvSpPr>
          <p:cNvPr id="79921" name="Line 58"/>
          <p:cNvSpPr>
            <a:spLocks noChangeShapeType="1"/>
          </p:cNvSpPr>
          <p:nvPr/>
        </p:nvSpPr>
        <p:spPr bwMode="auto">
          <a:xfrm>
            <a:off x="6011863" y="3527425"/>
            <a:ext cx="0" cy="12239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79922" name="Line 59"/>
          <p:cNvSpPr>
            <a:spLocks noChangeShapeType="1"/>
          </p:cNvSpPr>
          <p:nvPr/>
        </p:nvSpPr>
        <p:spPr bwMode="auto">
          <a:xfrm>
            <a:off x="6011863" y="4751388"/>
            <a:ext cx="3603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79923" name="Text Box 60"/>
          <p:cNvSpPr txBox="1">
            <a:spLocks noChangeArrowheads="1"/>
          </p:cNvSpPr>
          <p:nvPr/>
        </p:nvSpPr>
        <p:spPr bwMode="auto">
          <a:xfrm>
            <a:off x="6008688" y="3743325"/>
            <a:ext cx="1300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ข้อมูลการขาย</a:t>
            </a:r>
          </a:p>
        </p:txBody>
      </p:sp>
      <p:sp>
        <p:nvSpPr>
          <p:cNvPr id="79924" name="Line 61"/>
          <p:cNvSpPr>
            <a:spLocks noChangeShapeType="1"/>
          </p:cNvSpPr>
          <p:nvPr/>
        </p:nvSpPr>
        <p:spPr bwMode="auto">
          <a:xfrm>
            <a:off x="7092950" y="5399088"/>
            <a:ext cx="0" cy="431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79925" name="Line 62"/>
          <p:cNvSpPr>
            <a:spLocks noChangeShapeType="1"/>
          </p:cNvSpPr>
          <p:nvPr/>
        </p:nvSpPr>
        <p:spPr bwMode="auto">
          <a:xfrm flipH="1">
            <a:off x="3779838" y="5830888"/>
            <a:ext cx="331311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79926" name="Line 64"/>
          <p:cNvSpPr>
            <a:spLocks noChangeShapeType="1"/>
          </p:cNvSpPr>
          <p:nvPr/>
        </p:nvSpPr>
        <p:spPr bwMode="auto">
          <a:xfrm>
            <a:off x="3203575" y="3959225"/>
            <a:ext cx="0" cy="10795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79927" name="Line 65"/>
          <p:cNvSpPr>
            <a:spLocks noChangeShapeType="1"/>
          </p:cNvSpPr>
          <p:nvPr/>
        </p:nvSpPr>
        <p:spPr bwMode="auto">
          <a:xfrm>
            <a:off x="3203575" y="5038725"/>
            <a:ext cx="31686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79928" name="Text Box 66"/>
          <p:cNvSpPr txBox="1">
            <a:spLocks noChangeArrowheads="1"/>
          </p:cNvSpPr>
          <p:nvPr/>
        </p:nvSpPr>
        <p:spPr bwMode="auto">
          <a:xfrm>
            <a:off x="3708400" y="4606925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ข้อมูลสินค้า</a:t>
            </a:r>
          </a:p>
        </p:txBody>
      </p:sp>
      <p:sp>
        <p:nvSpPr>
          <p:cNvPr id="79929" name="Line 67"/>
          <p:cNvSpPr>
            <a:spLocks noChangeShapeType="1"/>
          </p:cNvSpPr>
          <p:nvPr/>
        </p:nvSpPr>
        <p:spPr bwMode="auto">
          <a:xfrm>
            <a:off x="6659563" y="5399088"/>
            <a:ext cx="0" cy="287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79930" name="Line 68"/>
          <p:cNvSpPr>
            <a:spLocks noChangeShapeType="1"/>
          </p:cNvSpPr>
          <p:nvPr/>
        </p:nvSpPr>
        <p:spPr bwMode="auto">
          <a:xfrm flipH="1">
            <a:off x="3779838" y="5657850"/>
            <a:ext cx="28797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79931" name="Text Box 69"/>
          <p:cNvSpPr txBox="1">
            <a:spLocks noChangeArrowheads="1"/>
          </p:cNvSpPr>
          <p:nvPr/>
        </p:nvSpPr>
        <p:spPr bwMode="auto">
          <a:xfrm>
            <a:off x="2627313" y="6237288"/>
            <a:ext cx="4254500" cy="519112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/>
              <a:t>DFD Level 0 </a:t>
            </a:r>
            <a:r>
              <a:rPr lang="th-TH" sz="2800" b="1"/>
              <a:t>ของระบบร้านขายสินค้า</a:t>
            </a:r>
          </a:p>
        </p:txBody>
      </p:sp>
      <p:sp>
        <p:nvSpPr>
          <p:cNvPr id="79932" name="Text Box 60"/>
          <p:cNvSpPr txBox="1">
            <a:spLocks noChangeArrowheads="1"/>
          </p:cNvSpPr>
          <p:nvPr/>
        </p:nvSpPr>
        <p:spPr bwMode="auto">
          <a:xfrm>
            <a:off x="323850" y="217488"/>
            <a:ext cx="4711700" cy="519112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h-TH" sz="2800" b="1"/>
              <a:t>ตัวอย่าง</a:t>
            </a:r>
            <a:r>
              <a:rPr lang="th-TH"/>
              <a:t> </a:t>
            </a:r>
            <a:r>
              <a:rPr lang="en-US"/>
              <a:t>Data Flow Diagram Level 0</a:t>
            </a:r>
            <a:endParaRPr lang="th-TH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404813"/>
            <a:ext cx="6624638" cy="533400"/>
          </a:xfrm>
        </p:spPr>
        <p:txBody>
          <a:bodyPr/>
          <a:lstStyle/>
          <a:p>
            <a:r>
              <a:rPr lang="th-TH" sz="2800" smtClean="0"/>
              <a:t>ตัวอย่างของ </a:t>
            </a:r>
            <a:r>
              <a:rPr lang="en-US" sz="2800" smtClean="0"/>
              <a:t>Data Flow Diagram Level-0 </a:t>
            </a:r>
            <a:r>
              <a:rPr lang="th-TH" sz="2800" smtClean="0"/>
              <a:t>หรือ </a:t>
            </a:r>
            <a:r>
              <a:rPr lang="en-US" sz="2800" smtClean="0"/>
              <a:t>Diagram 0</a:t>
            </a:r>
            <a:endParaRPr lang="th-TH" sz="2800" smtClean="0"/>
          </a:p>
        </p:txBody>
      </p:sp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147"/>
          <a:stretch>
            <a:fillRect/>
          </a:stretch>
        </p:blipFill>
        <p:spPr bwMode="auto">
          <a:xfrm>
            <a:off x="2195513" y="1196975"/>
            <a:ext cx="6337300" cy="531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แสดงการแบ่งย่อยแผนภาพ</a:t>
            </a:r>
          </a:p>
        </p:txBody>
      </p:sp>
      <p:grpSp>
        <p:nvGrpSpPr>
          <p:cNvPr id="82949" name="Group 5"/>
          <p:cNvGrpSpPr>
            <a:grpSpLocks/>
          </p:cNvGrpSpPr>
          <p:nvPr/>
        </p:nvGrpSpPr>
        <p:grpSpPr bwMode="auto">
          <a:xfrm>
            <a:off x="539750" y="1484313"/>
            <a:ext cx="4103688" cy="2114550"/>
            <a:chOff x="340" y="935"/>
            <a:chExt cx="2585" cy="1332"/>
          </a:xfrm>
        </p:grpSpPr>
        <p:pic>
          <p:nvPicPr>
            <p:cNvPr id="82950" name="Picture 6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0394" t="25929" r="36325" b="42094"/>
            <a:stretch>
              <a:fillRect/>
            </a:stretch>
          </p:blipFill>
          <p:spPr bwMode="auto">
            <a:xfrm>
              <a:off x="340" y="935"/>
              <a:ext cx="2585" cy="1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2951" name="Text Box 7"/>
            <p:cNvSpPr txBox="1">
              <a:spLocks noChangeArrowheads="1"/>
            </p:cNvSpPr>
            <p:nvPr/>
          </p:nvSpPr>
          <p:spPr bwMode="auto">
            <a:xfrm>
              <a:off x="1111" y="1979"/>
              <a:ext cx="105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latin typeface="2547_Ddinya-05" pitchFamily="2" charset="0"/>
                </a:rPr>
                <a:t>Context Diagram</a:t>
              </a:r>
              <a:endParaRPr lang="th-TH">
                <a:latin typeface="2547_Ddinya-05" pitchFamily="2" charset="0"/>
              </a:endParaRPr>
            </a:p>
          </p:txBody>
        </p:sp>
      </p:grpSp>
      <p:grpSp>
        <p:nvGrpSpPr>
          <p:cNvPr id="82952" name="Group 8"/>
          <p:cNvGrpSpPr>
            <a:grpSpLocks/>
          </p:cNvGrpSpPr>
          <p:nvPr/>
        </p:nvGrpSpPr>
        <p:grpSpPr bwMode="auto">
          <a:xfrm>
            <a:off x="3924300" y="3090863"/>
            <a:ext cx="4895850" cy="3767137"/>
            <a:chOff x="2472" y="1947"/>
            <a:chExt cx="3084" cy="2373"/>
          </a:xfrm>
        </p:grpSpPr>
        <p:pic>
          <p:nvPicPr>
            <p:cNvPr id="82953" name="Picture 9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286" t="16232" r="22160" b="23550"/>
            <a:stretch>
              <a:fillRect/>
            </a:stretch>
          </p:blipFill>
          <p:spPr bwMode="auto">
            <a:xfrm>
              <a:off x="2472" y="1947"/>
              <a:ext cx="3084" cy="2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2954" name="Text Box 10"/>
            <p:cNvSpPr txBox="1">
              <a:spLocks noChangeArrowheads="1"/>
            </p:cNvSpPr>
            <p:nvPr/>
          </p:nvSpPr>
          <p:spPr bwMode="auto">
            <a:xfrm>
              <a:off x="3198" y="4032"/>
              <a:ext cx="167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latin typeface="2547_Ddinya-05" pitchFamily="2" charset="0"/>
                </a:rPr>
                <a:t>Data Flow Diagram Level-0</a:t>
              </a:r>
              <a:endParaRPr lang="th-TH">
                <a:latin typeface="2547_Ddinya-05" pitchFamily="2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899592" y="764704"/>
            <a:ext cx="7129463" cy="533400"/>
          </a:xfrm>
        </p:spPr>
        <p:txBody>
          <a:bodyPr/>
          <a:lstStyle/>
          <a:p>
            <a:r>
              <a:rPr lang="th-TH" sz="2800" dirty="0" smtClean="0">
                <a:solidFill>
                  <a:srgbClr val="000080"/>
                </a:solidFill>
              </a:rPr>
              <a:t>การแบ่งย่อยแผนภาพ </a:t>
            </a:r>
            <a:r>
              <a:rPr lang="en-US" sz="2800" dirty="0" smtClean="0">
                <a:solidFill>
                  <a:srgbClr val="000080"/>
                </a:solidFill>
              </a:rPr>
              <a:t>(Decomposition Diagram)</a:t>
            </a:r>
            <a:endParaRPr lang="th-TH" sz="2800" dirty="0" smtClean="0">
              <a:solidFill>
                <a:srgbClr val="000080"/>
              </a:solidFill>
            </a:endParaRP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7545" y="1752600"/>
            <a:ext cx="7704906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 sz="2800" dirty="0" smtClean="0"/>
              <a:t>เป็นวิธีการแบ่งระบบใหญ่ออกเป็นระบบย่อยๆ โดยระบบหนึ่งที่แสดงใน</a:t>
            </a:r>
            <a:r>
              <a:rPr lang="en-US" sz="2800" dirty="0" smtClean="0"/>
              <a:t> Context Diagram</a:t>
            </a:r>
            <a:r>
              <a:rPr lang="th-TH" sz="2800" dirty="0" smtClean="0"/>
              <a:t>  ไม่สามารถอธิบาย</a:t>
            </a:r>
            <a:r>
              <a:rPr lang="en-US" sz="2800" dirty="0" smtClean="0"/>
              <a:t> </a:t>
            </a:r>
            <a:r>
              <a:rPr lang="th-TH" sz="2800" dirty="0" smtClean="0"/>
              <a:t>ไม่สามารถอธิบายการทำงานของระบบได้ทั้งหมด จึงต้องมีการแบ่งเป็นระบบย่อยที่มีขนาดเล็กลงเรื่อยๆจนสามารถอธิบายระบบทั้งหมดได้</a:t>
            </a:r>
          </a:p>
          <a:p>
            <a:pPr>
              <a:lnSpc>
                <a:spcPct val="90000"/>
              </a:lnSpc>
            </a:pPr>
            <a:r>
              <a:rPr lang="th-TH" sz="2800" dirty="0" smtClean="0"/>
              <a:t>การแบ่ง </a:t>
            </a:r>
            <a:r>
              <a:rPr lang="en-US" sz="2800" dirty="0" smtClean="0"/>
              <a:t>DFD </a:t>
            </a:r>
            <a:r>
              <a:rPr lang="th-TH" sz="2800" dirty="0" smtClean="0"/>
              <a:t>ไปเรื่อยๆจนถึงระดับที่ไม่สามารถแบ่งได้อีกแล้ว เรียกว่า </a:t>
            </a:r>
            <a:r>
              <a:rPr lang="en-US" sz="2800" dirty="0" smtClean="0"/>
              <a:t> Primitive Diagram </a:t>
            </a:r>
          </a:p>
          <a:p>
            <a:pPr>
              <a:lnSpc>
                <a:spcPct val="90000"/>
              </a:lnSpc>
            </a:pPr>
            <a:r>
              <a:rPr lang="th-TH" sz="2800" dirty="0" smtClean="0"/>
              <a:t>ระดับของแผนภาพที่แบ่งย่อยมาจาก </a:t>
            </a:r>
            <a:r>
              <a:rPr lang="en-US" sz="2800" dirty="0" smtClean="0"/>
              <a:t>Diagram 0</a:t>
            </a:r>
            <a:r>
              <a:rPr lang="th-TH" sz="2800" dirty="0" smtClean="0"/>
              <a:t> เรียกว่า </a:t>
            </a:r>
            <a:r>
              <a:rPr lang="en-US" sz="2800" dirty="0" smtClean="0"/>
              <a:t>DFD Level-1 </a:t>
            </a:r>
            <a:r>
              <a:rPr lang="th-TH" sz="2800" dirty="0" smtClean="0"/>
              <a:t>หรือเรียกว่า </a:t>
            </a:r>
            <a:r>
              <a:rPr lang="en-US" sz="2800" dirty="0" smtClean="0"/>
              <a:t>Diagram 1</a:t>
            </a:r>
            <a:r>
              <a:rPr lang="th-TH" sz="2800" dirty="0" smtClean="0"/>
              <a:t> และเป็น </a:t>
            </a:r>
            <a:r>
              <a:rPr lang="en-US" sz="2800" dirty="0" smtClean="0"/>
              <a:t>2 , 3 ….</a:t>
            </a:r>
          </a:p>
          <a:p>
            <a:pPr>
              <a:lnSpc>
                <a:spcPct val="90000"/>
              </a:lnSpc>
            </a:pPr>
            <a:r>
              <a:rPr lang="th-TH" sz="2800" dirty="0" smtClean="0"/>
              <a:t>ซึ่งการแบ่งย่อยระดับถัดมาจะต้องมีกระบวนการอย่างน้อย </a:t>
            </a:r>
            <a:r>
              <a:rPr lang="en-US" sz="2800" dirty="0" smtClean="0"/>
              <a:t>2 </a:t>
            </a:r>
            <a:r>
              <a:rPr lang="th-TH" sz="2800" dirty="0" smtClean="0"/>
              <a:t>กระบวนการขึ้นไป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260350"/>
            <a:ext cx="5791200" cy="1081088"/>
          </a:xfrm>
          <a:solidFill>
            <a:srgbClr val="00CC66"/>
          </a:solidFill>
        </p:spPr>
        <p:txBody>
          <a:bodyPr/>
          <a:lstStyle/>
          <a:p>
            <a:pPr eaLnBrk="1" hangingPunct="1"/>
            <a:r>
              <a:rPr lang="th-TH" sz="4000" smtClean="0">
                <a:cs typeface="Angsana New" pitchFamily="18" charset="-34"/>
              </a:rPr>
              <a:t>ระบบลงทะเบียนเรียน</a:t>
            </a:r>
            <a:r>
              <a:rPr lang="th-TH" sz="4400" smtClean="0">
                <a:cs typeface="Angsana New" pitchFamily="18" charset="-34"/>
              </a:rPr>
              <a:t> </a:t>
            </a:r>
            <a:r>
              <a:rPr lang="en-US" sz="4400" smtClean="0">
                <a:cs typeface="Angsana New" pitchFamily="18" charset="-34"/>
              </a:rPr>
              <a:t/>
            </a:r>
            <a:br>
              <a:rPr lang="en-US" sz="4400" smtClean="0">
                <a:cs typeface="Angsana New" pitchFamily="18" charset="-34"/>
              </a:rPr>
            </a:br>
            <a:r>
              <a:rPr lang="en-US" sz="2800" smtClean="0">
                <a:cs typeface="Angsana New" pitchFamily="18" charset="-34"/>
              </a:rPr>
              <a:t>(Course Registration System)</a:t>
            </a:r>
            <a:endParaRPr lang="th-TH" sz="2800" smtClean="0">
              <a:cs typeface="Angsana New" pitchFamily="18" charset="-34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79388" y="2492375"/>
            <a:ext cx="1871662" cy="863600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อาจารย์</a:t>
            </a:r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3563938" y="2060575"/>
            <a:ext cx="1873250" cy="1584325"/>
            <a:chOff x="2154" y="1706"/>
            <a:chExt cx="1180" cy="998"/>
          </a:xfrm>
        </p:grpSpPr>
        <p:grpSp>
          <p:nvGrpSpPr>
            <p:cNvPr id="19474" name="Group 5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19476" name="AutoShape 6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19477" name="Line 7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19475" name="Text Box 8"/>
            <p:cNvSpPr txBox="1">
              <a:spLocks noChangeArrowheads="1"/>
            </p:cNvSpPr>
            <p:nvPr/>
          </p:nvSpPr>
          <p:spPr bwMode="auto">
            <a:xfrm>
              <a:off x="2211" y="1790"/>
              <a:ext cx="1080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sz="1800" b="1"/>
                <a:t>0</a:t>
              </a:r>
            </a:p>
            <a:p>
              <a:pPr eaLnBrk="1" hangingPunct="1"/>
              <a:endParaRPr lang="th-TH" sz="1000" b="1"/>
            </a:p>
            <a:p>
              <a:pPr eaLnBrk="1" hangingPunct="1"/>
              <a:r>
                <a:rPr lang="th-TH" sz="2800" b="1"/>
                <a:t>ระบบ</a:t>
              </a:r>
            </a:p>
            <a:p>
              <a:pPr eaLnBrk="1" hangingPunct="1"/>
              <a:r>
                <a:rPr lang="th-TH" sz="2800" b="1"/>
                <a:t>ลงทะเบียนเรียน</a:t>
              </a:r>
            </a:p>
          </p:txBody>
        </p:sp>
      </p:grpSp>
      <p:sp>
        <p:nvSpPr>
          <p:cNvPr id="19461" name="Text Box 9"/>
          <p:cNvSpPr txBox="1">
            <a:spLocks noChangeArrowheads="1"/>
          </p:cNvSpPr>
          <p:nvPr/>
        </p:nvSpPr>
        <p:spPr bwMode="auto">
          <a:xfrm>
            <a:off x="1187450" y="2060575"/>
            <a:ext cx="2376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รายชื่อนักศึกษาในชั้นเรียน</a:t>
            </a:r>
          </a:p>
        </p:txBody>
      </p:sp>
      <p:sp>
        <p:nvSpPr>
          <p:cNvPr id="19462" name="Rectangle 10"/>
          <p:cNvSpPr>
            <a:spLocks noChangeArrowheads="1"/>
          </p:cNvSpPr>
          <p:nvPr/>
        </p:nvSpPr>
        <p:spPr bwMode="auto">
          <a:xfrm>
            <a:off x="7019925" y="2419350"/>
            <a:ext cx="1871663" cy="865188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นักศึกษา</a:t>
            </a:r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2124075" y="2636838"/>
            <a:ext cx="14398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19464" name="Line 12"/>
          <p:cNvSpPr>
            <a:spLocks noChangeShapeType="1"/>
          </p:cNvSpPr>
          <p:nvPr/>
        </p:nvSpPr>
        <p:spPr bwMode="auto">
          <a:xfrm flipH="1">
            <a:off x="5508625" y="2565400"/>
            <a:ext cx="14398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9465" name="Text Box 13"/>
          <p:cNvSpPr txBox="1">
            <a:spLocks noChangeArrowheads="1"/>
          </p:cNvSpPr>
          <p:nvPr/>
        </p:nvSpPr>
        <p:spPr bwMode="auto">
          <a:xfrm>
            <a:off x="5435600" y="1916113"/>
            <a:ext cx="2481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รายวิชาที่ต้องการลงทะเบียน</a:t>
            </a:r>
          </a:p>
        </p:txBody>
      </p:sp>
      <p:sp>
        <p:nvSpPr>
          <p:cNvPr id="19466" name="Line 14"/>
          <p:cNvSpPr>
            <a:spLocks noChangeShapeType="1"/>
          </p:cNvSpPr>
          <p:nvPr/>
        </p:nvSpPr>
        <p:spPr bwMode="auto">
          <a:xfrm>
            <a:off x="5508625" y="3141663"/>
            <a:ext cx="14398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9467" name="Text Box 15"/>
          <p:cNvSpPr txBox="1">
            <a:spLocks noChangeArrowheads="1"/>
          </p:cNvSpPr>
          <p:nvPr/>
        </p:nvSpPr>
        <p:spPr bwMode="auto">
          <a:xfrm>
            <a:off x="5661025" y="3284538"/>
            <a:ext cx="1081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ตารางเรียน</a:t>
            </a:r>
          </a:p>
        </p:txBody>
      </p:sp>
      <p:sp>
        <p:nvSpPr>
          <p:cNvPr id="19468" name="Rectangle 16"/>
          <p:cNvSpPr>
            <a:spLocks noChangeArrowheads="1"/>
          </p:cNvSpPr>
          <p:nvPr/>
        </p:nvSpPr>
        <p:spPr bwMode="auto">
          <a:xfrm>
            <a:off x="3132138" y="4508500"/>
            <a:ext cx="2663825" cy="720725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 dirty="0" smtClean="0">
                <a:solidFill>
                  <a:schemeClr val="tx1"/>
                </a:solidFill>
              </a:rPr>
              <a:t>สาขาวิชา</a:t>
            </a:r>
            <a:endParaRPr lang="th-TH" sz="3200" b="1" dirty="0">
              <a:solidFill>
                <a:schemeClr val="tx1"/>
              </a:solidFill>
            </a:endParaRPr>
          </a:p>
        </p:txBody>
      </p:sp>
      <p:sp>
        <p:nvSpPr>
          <p:cNvPr id="19469" name="Line 17"/>
          <p:cNvSpPr>
            <a:spLocks noChangeShapeType="1"/>
          </p:cNvSpPr>
          <p:nvPr/>
        </p:nvSpPr>
        <p:spPr bwMode="auto">
          <a:xfrm flipV="1">
            <a:off x="4427538" y="3716338"/>
            <a:ext cx="0" cy="7207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19470" name="Text Box 18"/>
          <p:cNvSpPr txBox="1">
            <a:spLocks noChangeArrowheads="1"/>
          </p:cNvSpPr>
          <p:nvPr/>
        </p:nvSpPr>
        <p:spPr bwMode="auto">
          <a:xfrm>
            <a:off x="2503488" y="3908425"/>
            <a:ext cx="1924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ข้อมูลการจัดการสอน</a:t>
            </a:r>
          </a:p>
        </p:txBody>
      </p:sp>
      <p:sp>
        <p:nvSpPr>
          <p:cNvPr id="19471" name="Text Box 22"/>
          <p:cNvSpPr txBox="1">
            <a:spLocks noChangeArrowheads="1"/>
          </p:cNvSpPr>
          <p:nvPr/>
        </p:nvSpPr>
        <p:spPr bwMode="auto">
          <a:xfrm>
            <a:off x="1908175" y="6080125"/>
            <a:ext cx="5761038" cy="64135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/>
              <a:t>Context Diagram </a:t>
            </a:r>
            <a:r>
              <a:rPr lang="th-TH" sz="3600" b="1"/>
              <a:t>ของระบบลงทะเบียนเรียน</a:t>
            </a:r>
            <a:endParaRPr lang="th-TH" sz="3200"/>
          </a:p>
        </p:txBody>
      </p:sp>
      <p:sp>
        <p:nvSpPr>
          <p:cNvPr id="19472" name="Line 23"/>
          <p:cNvSpPr>
            <a:spLocks noChangeShapeType="1"/>
          </p:cNvSpPr>
          <p:nvPr/>
        </p:nvSpPr>
        <p:spPr bwMode="auto">
          <a:xfrm flipH="1">
            <a:off x="2124075" y="3068638"/>
            <a:ext cx="136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9473" name="Text Box 24"/>
          <p:cNvSpPr txBox="1">
            <a:spLocks noChangeArrowheads="1"/>
          </p:cNvSpPr>
          <p:nvPr/>
        </p:nvSpPr>
        <p:spPr bwMode="auto">
          <a:xfrm>
            <a:off x="2271713" y="3068638"/>
            <a:ext cx="1074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ตารางสอน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79388" y="836613"/>
            <a:ext cx="1871662" cy="504825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 dirty="0" smtClean="0">
                <a:solidFill>
                  <a:schemeClr val="tx1"/>
                </a:solidFill>
              </a:rPr>
              <a:t>สาขาวิชา</a:t>
            </a:r>
            <a:endParaRPr lang="th-TH" sz="3200" b="1" dirty="0">
              <a:solidFill>
                <a:schemeClr val="tx1"/>
              </a:solidFill>
            </a:endParaRP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2035175" y="1438275"/>
            <a:ext cx="1644650" cy="1223963"/>
            <a:chOff x="2154" y="1706"/>
            <a:chExt cx="1180" cy="998"/>
          </a:xfrm>
        </p:grpSpPr>
        <p:grpSp>
          <p:nvGrpSpPr>
            <p:cNvPr id="20537" name="Group 4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20539" name="AutoShape 5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20540" name="Line 6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20538" name="Text Box 7"/>
            <p:cNvSpPr txBox="1">
              <a:spLocks noChangeArrowheads="1"/>
            </p:cNvSpPr>
            <p:nvPr/>
          </p:nvSpPr>
          <p:spPr bwMode="auto">
            <a:xfrm>
              <a:off x="2214" y="1832"/>
              <a:ext cx="1078" cy="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sz="1400" b="1"/>
                <a:t>1.0</a:t>
              </a:r>
            </a:p>
            <a:p>
              <a:pPr eaLnBrk="1" hangingPunct="1"/>
              <a:endParaRPr lang="th-TH" sz="800" b="1"/>
            </a:p>
            <a:p>
              <a:pPr eaLnBrk="1" hangingPunct="1"/>
              <a:r>
                <a:rPr lang="th-TH" b="1"/>
                <a:t>จัดตารางสอน</a:t>
              </a:r>
            </a:p>
          </p:txBody>
        </p:sp>
      </p:grpSp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42863" y="2092325"/>
            <a:ext cx="212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ข้อมูลการจัดการสอน</a:t>
            </a:r>
          </a:p>
        </p:txBody>
      </p:sp>
      <p:sp>
        <p:nvSpPr>
          <p:cNvPr id="20485" name="Rectangle 9"/>
          <p:cNvSpPr>
            <a:spLocks noChangeArrowheads="1"/>
          </p:cNvSpPr>
          <p:nvPr/>
        </p:nvSpPr>
        <p:spPr bwMode="auto">
          <a:xfrm>
            <a:off x="7019925" y="404813"/>
            <a:ext cx="1871663" cy="530225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นักศึกษา</a:t>
            </a:r>
          </a:p>
        </p:txBody>
      </p:sp>
      <p:sp>
        <p:nvSpPr>
          <p:cNvPr id="20486" name="Line 10"/>
          <p:cNvSpPr>
            <a:spLocks noChangeShapeType="1"/>
          </p:cNvSpPr>
          <p:nvPr/>
        </p:nvSpPr>
        <p:spPr bwMode="auto">
          <a:xfrm flipV="1">
            <a:off x="684213" y="2133600"/>
            <a:ext cx="1295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487" name="Line 11"/>
          <p:cNvSpPr>
            <a:spLocks noChangeShapeType="1"/>
          </p:cNvSpPr>
          <p:nvPr/>
        </p:nvSpPr>
        <p:spPr bwMode="auto">
          <a:xfrm flipH="1">
            <a:off x="5219700" y="549275"/>
            <a:ext cx="18002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488" name="Text Box 12"/>
          <p:cNvSpPr txBox="1">
            <a:spLocks noChangeArrowheads="1"/>
          </p:cNvSpPr>
          <p:nvPr/>
        </p:nvSpPr>
        <p:spPr bwMode="auto">
          <a:xfrm>
            <a:off x="4500563" y="163513"/>
            <a:ext cx="2481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รายวิชาที่ต้องการลงทะเบียน</a:t>
            </a:r>
          </a:p>
        </p:txBody>
      </p:sp>
      <p:sp>
        <p:nvSpPr>
          <p:cNvPr id="20489" name="Line 13"/>
          <p:cNvSpPr>
            <a:spLocks noChangeShapeType="1"/>
          </p:cNvSpPr>
          <p:nvPr/>
        </p:nvSpPr>
        <p:spPr bwMode="auto">
          <a:xfrm>
            <a:off x="5867400" y="1511300"/>
            <a:ext cx="194468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490" name="Text Box 14"/>
          <p:cNvSpPr txBox="1">
            <a:spLocks noChangeArrowheads="1"/>
          </p:cNvSpPr>
          <p:nvPr/>
        </p:nvSpPr>
        <p:spPr bwMode="auto">
          <a:xfrm>
            <a:off x="6310313" y="1125538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ตารางเรียน</a:t>
            </a:r>
          </a:p>
        </p:txBody>
      </p:sp>
      <p:sp>
        <p:nvSpPr>
          <p:cNvPr id="20491" name="Rectangle 15"/>
          <p:cNvSpPr>
            <a:spLocks noChangeArrowheads="1"/>
          </p:cNvSpPr>
          <p:nvPr/>
        </p:nvSpPr>
        <p:spPr bwMode="auto">
          <a:xfrm>
            <a:off x="1908175" y="5543550"/>
            <a:ext cx="1871663" cy="504825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อาจารย์</a:t>
            </a:r>
          </a:p>
        </p:txBody>
      </p:sp>
      <p:sp>
        <p:nvSpPr>
          <p:cNvPr id="20492" name="Text Box 17"/>
          <p:cNvSpPr txBox="1">
            <a:spLocks noChangeArrowheads="1"/>
          </p:cNvSpPr>
          <p:nvPr/>
        </p:nvSpPr>
        <p:spPr bwMode="auto">
          <a:xfrm>
            <a:off x="4572000" y="5764213"/>
            <a:ext cx="1074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th-TH"/>
              <a:t>ตารางสอน</a:t>
            </a:r>
          </a:p>
        </p:txBody>
      </p:sp>
      <p:sp>
        <p:nvSpPr>
          <p:cNvPr id="20493" name="Line 18"/>
          <p:cNvSpPr>
            <a:spLocks noChangeShapeType="1"/>
          </p:cNvSpPr>
          <p:nvPr/>
        </p:nvSpPr>
        <p:spPr bwMode="auto">
          <a:xfrm>
            <a:off x="684213" y="1412875"/>
            <a:ext cx="0" cy="7461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494" name="Line 19"/>
          <p:cNvSpPr>
            <a:spLocks noChangeShapeType="1"/>
          </p:cNvSpPr>
          <p:nvPr/>
        </p:nvSpPr>
        <p:spPr bwMode="auto">
          <a:xfrm>
            <a:off x="3059113" y="2662238"/>
            <a:ext cx="0" cy="7921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grpSp>
        <p:nvGrpSpPr>
          <p:cNvPr id="20495" name="Group 20"/>
          <p:cNvGrpSpPr>
            <a:grpSpLocks/>
          </p:cNvGrpSpPr>
          <p:nvPr/>
        </p:nvGrpSpPr>
        <p:grpSpPr bwMode="auto">
          <a:xfrm>
            <a:off x="2484438" y="3470275"/>
            <a:ext cx="1511300" cy="503238"/>
            <a:chOff x="3787" y="1389"/>
            <a:chExt cx="1406" cy="317"/>
          </a:xfrm>
        </p:grpSpPr>
        <p:sp>
          <p:nvSpPr>
            <p:cNvPr id="20533" name="Line 21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34" name="Line 22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35" name="Line 23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36" name="Line 24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20496" name="Text Box 25"/>
          <p:cNvSpPr txBox="1">
            <a:spLocks noChangeArrowheads="1"/>
          </p:cNvSpPr>
          <p:nvPr/>
        </p:nvSpPr>
        <p:spPr bwMode="auto">
          <a:xfrm>
            <a:off x="2484438" y="3527425"/>
            <a:ext cx="1387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 sz="1400" b="1"/>
              <a:t>D1</a:t>
            </a:r>
            <a:r>
              <a:rPr lang="en-US" b="1"/>
              <a:t> </a:t>
            </a:r>
            <a:r>
              <a:rPr lang="th-TH" b="1"/>
              <a:t>ตารางสอน</a:t>
            </a:r>
          </a:p>
        </p:txBody>
      </p:sp>
      <p:sp>
        <p:nvSpPr>
          <p:cNvPr id="20497" name="Text Box 26"/>
          <p:cNvSpPr txBox="1">
            <a:spLocks noChangeArrowheads="1"/>
          </p:cNvSpPr>
          <p:nvPr/>
        </p:nvSpPr>
        <p:spPr bwMode="auto">
          <a:xfrm>
            <a:off x="2987675" y="2951163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dirty="0"/>
              <a:t>ข้อมูลตารางสอน</a:t>
            </a:r>
          </a:p>
        </p:txBody>
      </p:sp>
      <p:grpSp>
        <p:nvGrpSpPr>
          <p:cNvPr id="20498" name="Group 28"/>
          <p:cNvGrpSpPr>
            <a:grpSpLocks/>
          </p:cNvGrpSpPr>
          <p:nvPr/>
        </p:nvGrpSpPr>
        <p:grpSpPr bwMode="auto">
          <a:xfrm>
            <a:off x="4427538" y="790575"/>
            <a:ext cx="1441450" cy="1223963"/>
            <a:chOff x="2154" y="1706"/>
            <a:chExt cx="1180" cy="998"/>
          </a:xfrm>
        </p:grpSpPr>
        <p:grpSp>
          <p:nvGrpSpPr>
            <p:cNvPr id="20529" name="Group 29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20531" name="AutoShape 30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20532" name="Line 31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20530" name="Text Box 32"/>
            <p:cNvSpPr txBox="1">
              <a:spLocks noChangeArrowheads="1"/>
            </p:cNvSpPr>
            <p:nvPr/>
          </p:nvSpPr>
          <p:spPr bwMode="auto">
            <a:xfrm>
              <a:off x="2310" y="1832"/>
              <a:ext cx="886" cy="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sz="1400" b="1"/>
                <a:t>2.0</a:t>
              </a:r>
            </a:p>
            <a:p>
              <a:pPr eaLnBrk="1" hangingPunct="1"/>
              <a:endParaRPr lang="th-TH" sz="800" b="1"/>
            </a:p>
            <a:p>
              <a:pPr eaLnBrk="1" hangingPunct="1"/>
              <a:r>
                <a:rPr lang="th-TH" b="1"/>
                <a:t>ลงทะเบียน</a:t>
              </a:r>
            </a:p>
          </p:txBody>
        </p:sp>
      </p:grpSp>
      <p:sp>
        <p:nvSpPr>
          <p:cNvPr id="20499" name="Line 33"/>
          <p:cNvSpPr>
            <a:spLocks noChangeShapeType="1"/>
          </p:cNvSpPr>
          <p:nvPr/>
        </p:nvSpPr>
        <p:spPr bwMode="auto">
          <a:xfrm>
            <a:off x="3995738" y="3670300"/>
            <a:ext cx="7921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500" name="Line 34"/>
          <p:cNvSpPr>
            <a:spLocks noChangeShapeType="1"/>
          </p:cNvSpPr>
          <p:nvPr/>
        </p:nvSpPr>
        <p:spPr bwMode="auto">
          <a:xfrm flipV="1">
            <a:off x="4787900" y="2014538"/>
            <a:ext cx="0" cy="16557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501" name="Text Box 35"/>
          <p:cNvSpPr txBox="1">
            <a:spLocks noChangeArrowheads="1"/>
          </p:cNvSpPr>
          <p:nvPr/>
        </p:nvSpPr>
        <p:spPr bwMode="auto">
          <a:xfrm>
            <a:off x="3721100" y="2230438"/>
            <a:ext cx="16557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ข้อมูลรายวิชาตามตารางสอน</a:t>
            </a:r>
          </a:p>
        </p:txBody>
      </p:sp>
      <p:sp>
        <p:nvSpPr>
          <p:cNvPr id="20502" name="Line 36"/>
          <p:cNvSpPr>
            <a:spLocks noChangeShapeType="1"/>
          </p:cNvSpPr>
          <p:nvPr/>
        </p:nvSpPr>
        <p:spPr bwMode="auto">
          <a:xfrm>
            <a:off x="5219700" y="549275"/>
            <a:ext cx="0" cy="2413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503" name="Line 37"/>
          <p:cNvSpPr>
            <a:spLocks noChangeShapeType="1"/>
          </p:cNvSpPr>
          <p:nvPr/>
        </p:nvSpPr>
        <p:spPr bwMode="auto">
          <a:xfrm flipV="1">
            <a:off x="7812088" y="935038"/>
            <a:ext cx="0" cy="5762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grpSp>
        <p:nvGrpSpPr>
          <p:cNvPr id="20504" name="Group 38"/>
          <p:cNvGrpSpPr>
            <a:grpSpLocks/>
          </p:cNvGrpSpPr>
          <p:nvPr/>
        </p:nvGrpSpPr>
        <p:grpSpPr bwMode="auto">
          <a:xfrm>
            <a:off x="5364163" y="3022600"/>
            <a:ext cx="1511300" cy="503238"/>
            <a:chOff x="3787" y="1389"/>
            <a:chExt cx="1406" cy="317"/>
          </a:xfrm>
        </p:grpSpPr>
        <p:sp>
          <p:nvSpPr>
            <p:cNvPr id="20525" name="Line 39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26" name="Line 40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27" name="Line 41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28" name="Line 42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20505" name="Text Box 43"/>
          <p:cNvSpPr txBox="1">
            <a:spLocks noChangeArrowheads="1"/>
          </p:cNvSpPr>
          <p:nvPr/>
        </p:nvSpPr>
        <p:spPr bwMode="auto">
          <a:xfrm>
            <a:off x="5364163" y="3022600"/>
            <a:ext cx="170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 sz="1400" b="1"/>
              <a:t>D2</a:t>
            </a:r>
            <a:r>
              <a:rPr lang="en-US" b="1"/>
              <a:t> </a:t>
            </a:r>
            <a:r>
              <a:rPr lang="th-TH" b="1"/>
              <a:t>การลงทะเบียน</a:t>
            </a:r>
          </a:p>
        </p:txBody>
      </p:sp>
      <p:sp>
        <p:nvSpPr>
          <p:cNvPr id="20506" name="Line 44"/>
          <p:cNvSpPr>
            <a:spLocks noChangeShapeType="1"/>
          </p:cNvSpPr>
          <p:nvPr/>
        </p:nvSpPr>
        <p:spPr bwMode="auto">
          <a:xfrm>
            <a:off x="5508625" y="2014538"/>
            <a:ext cx="0" cy="936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0507" name="Text Box 45"/>
          <p:cNvSpPr txBox="1">
            <a:spLocks noChangeArrowheads="1"/>
          </p:cNvSpPr>
          <p:nvPr/>
        </p:nvSpPr>
        <p:spPr bwMode="auto">
          <a:xfrm>
            <a:off x="5508625" y="2374900"/>
            <a:ext cx="1898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ข้อมูลการลงทะเบียน</a:t>
            </a:r>
          </a:p>
        </p:txBody>
      </p:sp>
      <p:grpSp>
        <p:nvGrpSpPr>
          <p:cNvPr id="20508" name="Group 46"/>
          <p:cNvGrpSpPr>
            <a:grpSpLocks/>
          </p:cNvGrpSpPr>
          <p:nvPr/>
        </p:nvGrpSpPr>
        <p:grpSpPr bwMode="auto">
          <a:xfrm>
            <a:off x="6372225" y="4175125"/>
            <a:ext cx="1441450" cy="1223963"/>
            <a:chOff x="2154" y="1706"/>
            <a:chExt cx="1180" cy="998"/>
          </a:xfrm>
        </p:grpSpPr>
        <p:grpSp>
          <p:nvGrpSpPr>
            <p:cNvPr id="20521" name="Group 47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20523" name="AutoShape 48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20524" name="Line 49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20522" name="Text Box 50"/>
            <p:cNvSpPr txBox="1">
              <a:spLocks noChangeArrowheads="1"/>
            </p:cNvSpPr>
            <p:nvPr/>
          </p:nvSpPr>
          <p:spPr bwMode="auto">
            <a:xfrm>
              <a:off x="2417" y="1832"/>
              <a:ext cx="667" cy="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sz="1400" b="1"/>
                <a:t>3.0</a:t>
              </a:r>
            </a:p>
            <a:p>
              <a:pPr eaLnBrk="1" hangingPunct="1"/>
              <a:endParaRPr lang="th-TH" sz="800" b="1"/>
            </a:p>
            <a:p>
              <a:pPr eaLnBrk="1" hangingPunct="1"/>
              <a:r>
                <a:rPr lang="th-TH" b="1"/>
                <a:t>รายงาน</a:t>
              </a:r>
            </a:p>
          </p:txBody>
        </p:sp>
      </p:grpSp>
      <p:sp>
        <p:nvSpPr>
          <p:cNvPr id="20509" name="Rectangle 51"/>
          <p:cNvSpPr>
            <a:spLocks noChangeArrowheads="1"/>
          </p:cNvSpPr>
          <p:nvPr/>
        </p:nvSpPr>
        <p:spPr bwMode="auto">
          <a:xfrm>
            <a:off x="4179888" y="5283200"/>
            <a:ext cx="2344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th-TH"/>
              <a:t>รายชื่อนักศึกษาในชั้นเรียน</a:t>
            </a:r>
          </a:p>
        </p:txBody>
      </p:sp>
      <p:sp>
        <p:nvSpPr>
          <p:cNvPr id="20510" name="Line 52"/>
          <p:cNvSpPr>
            <a:spLocks noChangeShapeType="1"/>
          </p:cNvSpPr>
          <p:nvPr/>
        </p:nvSpPr>
        <p:spPr bwMode="auto">
          <a:xfrm>
            <a:off x="6011863" y="3527425"/>
            <a:ext cx="0" cy="12239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0511" name="Line 53"/>
          <p:cNvSpPr>
            <a:spLocks noChangeShapeType="1"/>
          </p:cNvSpPr>
          <p:nvPr/>
        </p:nvSpPr>
        <p:spPr bwMode="auto">
          <a:xfrm>
            <a:off x="6011863" y="4751388"/>
            <a:ext cx="3603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0512" name="Text Box 54"/>
          <p:cNvSpPr txBox="1">
            <a:spLocks noChangeArrowheads="1"/>
          </p:cNvSpPr>
          <p:nvPr/>
        </p:nvSpPr>
        <p:spPr bwMode="auto">
          <a:xfrm>
            <a:off x="5873750" y="3743325"/>
            <a:ext cx="1568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ข้อมูลลงทะเบียน</a:t>
            </a:r>
          </a:p>
        </p:txBody>
      </p:sp>
      <p:sp>
        <p:nvSpPr>
          <p:cNvPr id="20513" name="Line 55"/>
          <p:cNvSpPr>
            <a:spLocks noChangeShapeType="1"/>
          </p:cNvSpPr>
          <p:nvPr/>
        </p:nvSpPr>
        <p:spPr bwMode="auto">
          <a:xfrm>
            <a:off x="7092950" y="5399088"/>
            <a:ext cx="0" cy="431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514" name="Line 56"/>
          <p:cNvSpPr>
            <a:spLocks noChangeShapeType="1"/>
          </p:cNvSpPr>
          <p:nvPr/>
        </p:nvSpPr>
        <p:spPr bwMode="auto">
          <a:xfrm flipH="1">
            <a:off x="3779838" y="5830888"/>
            <a:ext cx="331311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515" name="Line 57"/>
          <p:cNvSpPr>
            <a:spLocks noChangeShapeType="1"/>
          </p:cNvSpPr>
          <p:nvPr/>
        </p:nvSpPr>
        <p:spPr bwMode="auto">
          <a:xfrm>
            <a:off x="3203575" y="3959225"/>
            <a:ext cx="0" cy="10795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0516" name="Line 58"/>
          <p:cNvSpPr>
            <a:spLocks noChangeShapeType="1"/>
          </p:cNvSpPr>
          <p:nvPr/>
        </p:nvSpPr>
        <p:spPr bwMode="auto">
          <a:xfrm>
            <a:off x="3203575" y="5038725"/>
            <a:ext cx="31686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517" name="Text Box 59"/>
          <p:cNvSpPr txBox="1">
            <a:spLocks noChangeArrowheads="1"/>
          </p:cNvSpPr>
          <p:nvPr/>
        </p:nvSpPr>
        <p:spPr bwMode="auto">
          <a:xfrm>
            <a:off x="3708400" y="4606925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ข้อมูลตารางสอน</a:t>
            </a:r>
          </a:p>
        </p:txBody>
      </p:sp>
      <p:sp>
        <p:nvSpPr>
          <p:cNvPr id="20518" name="Line 60"/>
          <p:cNvSpPr>
            <a:spLocks noChangeShapeType="1"/>
          </p:cNvSpPr>
          <p:nvPr/>
        </p:nvSpPr>
        <p:spPr bwMode="auto">
          <a:xfrm>
            <a:off x="6659563" y="5399088"/>
            <a:ext cx="0" cy="287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0519" name="Line 61"/>
          <p:cNvSpPr>
            <a:spLocks noChangeShapeType="1"/>
          </p:cNvSpPr>
          <p:nvPr/>
        </p:nvSpPr>
        <p:spPr bwMode="auto">
          <a:xfrm flipH="1">
            <a:off x="3779838" y="5657850"/>
            <a:ext cx="28797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0520" name="Text Box 62"/>
          <p:cNvSpPr txBox="1">
            <a:spLocks noChangeArrowheads="1"/>
          </p:cNvSpPr>
          <p:nvPr/>
        </p:nvSpPr>
        <p:spPr bwMode="auto">
          <a:xfrm>
            <a:off x="2627313" y="6237288"/>
            <a:ext cx="4456112" cy="519112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/>
              <a:t>DFD Level 0 </a:t>
            </a:r>
            <a:r>
              <a:rPr lang="th-TH" sz="2800" b="1"/>
              <a:t>ของระบบลงทะเบียนเรียน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50825" y="260350"/>
            <a:ext cx="1871663" cy="431800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 dirty="0" smtClean="0">
                <a:solidFill>
                  <a:schemeClr val="tx1"/>
                </a:solidFill>
              </a:rPr>
              <a:t>สาขาวิชา</a:t>
            </a:r>
            <a:endParaRPr lang="th-TH" sz="3200" b="1" dirty="0">
              <a:solidFill>
                <a:schemeClr val="tx1"/>
              </a:solidFill>
            </a:endParaRPr>
          </a:p>
        </p:txBody>
      </p:sp>
      <p:grpSp>
        <p:nvGrpSpPr>
          <p:cNvPr id="21507" name="Group 70"/>
          <p:cNvGrpSpPr>
            <a:grpSpLocks/>
          </p:cNvGrpSpPr>
          <p:nvPr/>
        </p:nvGrpSpPr>
        <p:grpSpPr bwMode="auto">
          <a:xfrm>
            <a:off x="3635375" y="1341438"/>
            <a:ext cx="1644650" cy="1239837"/>
            <a:chOff x="2290" y="845"/>
            <a:chExt cx="1036" cy="781"/>
          </a:xfrm>
        </p:grpSpPr>
        <p:grpSp>
          <p:nvGrpSpPr>
            <p:cNvPr id="21541" name="Group 4"/>
            <p:cNvGrpSpPr>
              <a:grpSpLocks/>
            </p:cNvGrpSpPr>
            <p:nvPr/>
          </p:nvGrpSpPr>
          <p:grpSpPr bwMode="auto">
            <a:xfrm>
              <a:off x="2290" y="845"/>
              <a:ext cx="1036" cy="771"/>
              <a:chOff x="2290" y="2432"/>
              <a:chExt cx="1180" cy="998"/>
            </a:xfrm>
          </p:grpSpPr>
          <p:sp>
            <p:nvSpPr>
              <p:cNvPr id="21543" name="AutoShape 5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21544" name="Line 6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21542" name="Text Box 7"/>
            <p:cNvSpPr txBox="1">
              <a:spLocks noChangeArrowheads="1"/>
            </p:cNvSpPr>
            <p:nvPr/>
          </p:nvSpPr>
          <p:spPr bwMode="auto">
            <a:xfrm>
              <a:off x="2462" y="897"/>
              <a:ext cx="713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sz="1400" b="1"/>
                <a:t>1.1</a:t>
              </a:r>
            </a:p>
            <a:p>
              <a:pPr eaLnBrk="1" hangingPunct="1"/>
              <a:endParaRPr lang="th-TH" sz="800" b="1"/>
            </a:p>
            <a:p>
              <a:pPr eaLnBrk="1" hangingPunct="1"/>
              <a:r>
                <a:rPr lang="th-TH" b="1"/>
                <a:t>กำหนด</a:t>
              </a:r>
            </a:p>
            <a:p>
              <a:pPr eaLnBrk="1" hangingPunct="1"/>
              <a:r>
                <a:rPr lang="th-TH" b="1"/>
                <a:t>วันและเวลา</a:t>
              </a:r>
            </a:p>
          </p:txBody>
        </p:sp>
      </p:grpSp>
      <p:sp>
        <p:nvSpPr>
          <p:cNvPr id="21508" name="Line 19"/>
          <p:cNvSpPr>
            <a:spLocks noChangeShapeType="1"/>
          </p:cNvSpPr>
          <p:nvPr/>
        </p:nvSpPr>
        <p:spPr bwMode="auto">
          <a:xfrm>
            <a:off x="5292725" y="5229225"/>
            <a:ext cx="18002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grpSp>
        <p:nvGrpSpPr>
          <p:cNvPr id="21509" name="Group 20"/>
          <p:cNvGrpSpPr>
            <a:grpSpLocks/>
          </p:cNvGrpSpPr>
          <p:nvPr/>
        </p:nvGrpSpPr>
        <p:grpSpPr bwMode="auto">
          <a:xfrm>
            <a:off x="7092950" y="4956175"/>
            <a:ext cx="1511300" cy="503238"/>
            <a:chOff x="3787" y="1389"/>
            <a:chExt cx="1406" cy="317"/>
          </a:xfrm>
        </p:grpSpPr>
        <p:sp>
          <p:nvSpPr>
            <p:cNvPr id="21537" name="Line 21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1538" name="Line 22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1539" name="Line 23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1540" name="Line 24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21510" name="Text Box 25"/>
          <p:cNvSpPr txBox="1">
            <a:spLocks noChangeArrowheads="1"/>
          </p:cNvSpPr>
          <p:nvPr/>
        </p:nvSpPr>
        <p:spPr bwMode="auto">
          <a:xfrm>
            <a:off x="7092950" y="5013325"/>
            <a:ext cx="1387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 sz="1400" b="1"/>
              <a:t>D1</a:t>
            </a:r>
            <a:r>
              <a:rPr lang="en-US" b="1"/>
              <a:t> </a:t>
            </a:r>
            <a:r>
              <a:rPr lang="th-TH" b="1"/>
              <a:t>ตารางสอน</a:t>
            </a:r>
          </a:p>
        </p:txBody>
      </p:sp>
      <p:sp>
        <p:nvSpPr>
          <p:cNvPr id="21511" name="Text Box 62"/>
          <p:cNvSpPr txBox="1">
            <a:spLocks noChangeArrowheads="1"/>
          </p:cNvSpPr>
          <p:nvPr/>
        </p:nvSpPr>
        <p:spPr bwMode="auto">
          <a:xfrm>
            <a:off x="1908175" y="6223000"/>
            <a:ext cx="5408613" cy="519113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/>
              <a:t>DFD Level 1 </a:t>
            </a:r>
            <a:r>
              <a:rPr lang="th-TH" sz="2800" b="1"/>
              <a:t>ของ </a:t>
            </a:r>
            <a:r>
              <a:rPr lang="en-US"/>
              <a:t>Process1.0</a:t>
            </a:r>
            <a:r>
              <a:rPr lang="en-US" sz="2800" b="1"/>
              <a:t> </a:t>
            </a:r>
            <a:r>
              <a:rPr lang="th-TH" sz="2800" b="1"/>
              <a:t>จัดตารางสอน</a:t>
            </a:r>
          </a:p>
        </p:txBody>
      </p:sp>
      <p:sp>
        <p:nvSpPr>
          <p:cNvPr id="21512" name="Line 63"/>
          <p:cNvSpPr>
            <a:spLocks noChangeShapeType="1"/>
          </p:cNvSpPr>
          <p:nvPr/>
        </p:nvSpPr>
        <p:spPr bwMode="auto">
          <a:xfrm>
            <a:off x="1692275" y="1341438"/>
            <a:ext cx="0" cy="5746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1513" name="Line 64"/>
          <p:cNvSpPr>
            <a:spLocks noChangeShapeType="1"/>
          </p:cNvSpPr>
          <p:nvPr/>
        </p:nvSpPr>
        <p:spPr bwMode="auto">
          <a:xfrm>
            <a:off x="1692275" y="1916113"/>
            <a:ext cx="19431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1514" name="Text Box 65"/>
          <p:cNvSpPr txBox="1">
            <a:spLocks noChangeArrowheads="1"/>
          </p:cNvSpPr>
          <p:nvPr/>
        </p:nvSpPr>
        <p:spPr bwMode="auto">
          <a:xfrm>
            <a:off x="1835150" y="1557338"/>
            <a:ext cx="1290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th-TH"/>
              <a:t>ข้อมูลรายวิชา</a:t>
            </a:r>
          </a:p>
        </p:txBody>
      </p:sp>
      <p:sp>
        <p:nvSpPr>
          <p:cNvPr id="21515" name="Line 66"/>
          <p:cNvSpPr>
            <a:spLocks noChangeShapeType="1"/>
          </p:cNvSpPr>
          <p:nvPr/>
        </p:nvSpPr>
        <p:spPr bwMode="auto">
          <a:xfrm>
            <a:off x="1187450" y="3500438"/>
            <a:ext cx="24479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1516" name="Text Box 67"/>
          <p:cNvSpPr txBox="1">
            <a:spLocks noChangeArrowheads="1"/>
          </p:cNvSpPr>
          <p:nvPr/>
        </p:nvSpPr>
        <p:spPr bwMode="auto">
          <a:xfrm>
            <a:off x="1476375" y="3068638"/>
            <a:ext cx="1309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th-TH"/>
              <a:t>อาจารย์ผู้สอน</a:t>
            </a:r>
          </a:p>
        </p:txBody>
      </p:sp>
      <p:sp>
        <p:nvSpPr>
          <p:cNvPr id="21517" name="Line 68"/>
          <p:cNvSpPr>
            <a:spLocks noChangeShapeType="1"/>
          </p:cNvSpPr>
          <p:nvPr/>
        </p:nvSpPr>
        <p:spPr bwMode="auto">
          <a:xfrm>
            <a:off x="611188" y="5157788"/>
            <a:ext cx="29527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21518" name="Text Box 69"/>
          <p:cNvSpPr txBox="1">
            <a:spLocks noChangeArrowheads="1"/>
          </p:cNvSpPr>
          <p:nvPr/>
        </p:nvSpPr>
        <p:spPr bwMode="auto">
          <a:xfrm>
            <a:off x="1258888" y="4797425"/>
            <a:ext cx="1290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th-TH"/>
              <a:t>ห้องที่ใช้สอน</a:t>
            </a:r>
          </a:p>
        </p:txBody>
      </p:sp>
      <p:grpSp>
        <p:nvGrpSpPr>
          <p:cNvPr id="21519" name="Group 71"/>
          <p:cNvGrpSpPr>
            <a:grpSpLocks/>
          </p:cNvGrpSpPr>
          <p:nvPr/>
        </p:nvGrpSpPr>
        <p:grpSpPr bwMode="auto">
          <a:xfrm>
            <a:off x="3635375" y="2852738"/>
            <a:ext cx="1644650" cy="1239837"/>
            <a:chOff x="2290" y="845"/>
            <a:chExt cx="1036" cy="781"/>
          </a:xfrm>
        </p:grpSpPr>
        <p:grpSp>
          <p:nvGrpSpPr>
            <p:cNvPr id="21533" name="Group 72"/>
            <p:cNvGrpSpPr>
              <a:grpSpLocks/>
            </p:cNvGrpSpPr>
            <p:nvPr/>
          </p:nvGrpSpPr>
          <p:grpSpPr bwMode="auto">
            <a:xfrm>
              <a:off x="2290" y="845"/>
              <a:ext cx="1036" cy="771"/>
              <a:chOff x="2290" y="2432"/>
              <a:chExt cx="1180" cy="998"/>
            </a:xfrm>
          </p:grpSpPr>
          <p:sp>
            <p:nvSpPr>
              <p:cNvPr id="21535" name="AutoShape 73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21536" name="Line 74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21534" name="Text Box 75"/>
            <p:cNvSpPr txBox="1">
              <a:spLocks noChangeArrowheads="1"/>
            </p:cNvSpPr>
            <p:nvPr/>
          </p:nvSpPr>
          <p:spPr bwMode="auto">
            <a:xfrm>
              <a:off x="2492" y="897"/>
              <a:ext cx="652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sz="1400" b="1"/>
                <a:t>1.2</a:t>
              </a:r>
            </a:p>
            <a:p>
              <a:pPr eaLnBrk="1" hangingPunct="1"/>
              <a:endParaRPr lang="th-TH" sz="800" b="1"/>
            </a:p>
            <a:p>
              <a:pPr eaLnBrk="1" hangingPunct="1"/>
              <a:r>
                <a:rPr lang="th-TH" b="1"/>
                <a:t>กำหนดชื่อ</a:t>
              </a:r>
            </a:p>
            <a:p>
              <a:pPr eaLnBrk="1" hangingPunct="1"/>
              <a:r>
                <a:rPr lang="th-TH" b="1"/>
                <a:t>ผู้สอน</a:t>
              </a:r>
            </a:p>
          </p:txBody>
        </p:sp>
      </p:grpSp>
      <p:grpSp>
        <p:nvGrpSpPr>
          <p:cNvPr id="21520" name="Group 76"/>
          <p:cNvGrpSpPr>
            <a:grpSpLocks/>
          </p:cNvGrpSpPr>
          <p:nvPr/>
        </p:nvGrpSpPr>
        <p:grpSpPr bwMode="auto">
          <a:xfrm>
            <a:off x="3635375" y="4508500"/>
            <a:ext cx="1644650" cy="1239838"/>
            <a:chOff x="2290" y="845"/>
            <a:chExt cx="1036" cy="781"/>
          </a:xfrm>
        </p:grpSpPr>
        <p:grpSp>
          <p:nvGrpSpPr>
            <p:cNvPr id="21529" name="Group 77"/>
            <p:cNvGrpSpPr>
              <a:grpSpLocks/>
            </p:cNvGrpSpPr>
            <p:nvPr/>
          </p:nvGrpSpPr>
          <p:grpSpPr bwMode="auto">
            <a:xfrm>
              <a:off x="2290" y="845"/>
              <a:ext cx="1036" cy="771"/>
              <a:chOff x="2290" y="2432"/>
              <a:chExt cx="1180" cy="998"/>
            </a:xfrm>
          </p:grpSpPr>
          <p:sp>
            <p:nvSpPr>
              <p:cNvPr id="21531" name="AutoShape 78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21532" name="Line 79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21530" name="Text Box 80"/>
            <p:cNvSpPr txBox="1">
              <a:spLocks noChangeArrowheads="1"/>
            </p:cNvSpPr>
            <p:nvPr/>
          </p:nvSpPr>
          <p:spPr bwMode="auto">
            <a:xfrm>
              <a:off x="2423" y="897"/>
              <a:ext cx="792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sz="1400" b="1"/>
                <a:t>1.3</a:t>
              </a:r>
            </a:p>
            <a:p>
              <a:pPr eaLnBrk="1" hangingPunct="1"/>
              <a:endParaRPr lang="th-TH" sz="800" b="1"/>
            </a:p>
            <a:p>
              <a:pPr eaLnBrk="1" hangingPunct="1"/>
              <a:r>
                <a:rPr lang="th-TH" b="1"/>
                <a:t>กำหนด</a:t>
              </a:r>
            </a:p>
            <a:p>
              <a:pPr eaLnBrk="1" hangingPunct="1"/>
              <a:r>
                <a:rPr lang="th-TH" b="1"/>
                <a:t>ห้องที่ใช้สอน</a:t>
              </a:r>
            </a:p>
          </p:txBody>
        </p:sp>
      </p:grpSp>
      <p:sp>
        <p:nvSpPr>
          <p:cNvPr id="21521" name="Line 86"/>
          <p:cNvSpPr>
            <a:spLocks noChangeShapeType="1"/>
          </p:cNvSpPr>
          <p:nvPr/>
        </p:nvSpPr>
        <p:spPr bwMode="auto">
          <a:xfrm>
            <a:off x="4500563" y="2565400"/>
            <a:ext cx="0" cy="2873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1522" name="Line 87"/>
          <p:cNvSpPr>
            <a:spLocks noChangeShapeType="1"/>
          </p:cNvSpPr>
          <p:nvPr/>
        </p:nvSpPr>
        <p:spPr bwMode="auto">
          <a:xfrm>
            <a:off x="1187450" y="1341438"/>
            <a:ext cx="0" cy="2159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1523" name="Line 88"/>
          <p:cNvSpPr>
            <a:spLocks noChangeShapeType="1"/>
          </p:cNvSpPr>
          <p:nvPr/>
        </p:nvSpPr>
        <p:spPr bwMode="auto">
          <a:xfrm>
            <a:off x="611188" y="1341438"/>
            <a:ext cx="0" cy="38163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1524" name="Line 89"/>
          <p:cNvSpPr>
            <a:spLocks noChangeShapeType="1"/>
          </p:cNvSpPr>
          <p:nvPr/>
        </p:nvSpPr>
        <p:spPr bwMode="auto">
          <a:xfrm>
            <a:off x="4427538" y="4076700"/>
            <a:ext cx="0" cy="431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1525" name="Text Box 90"/>
          <p:cNvSpPr txBox="1">
            <a:spLocks noChangeArrowheads="1"/>
          </p:cNvSpPr>
          <p:nvPr/>
        </p:nvSpPr>
        <p:spPr bwMode="auto">
          <a:xfrm>
            <a:off x="5795963" y="4868863"/>
            <a:ext cx="1074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th-TH"/>
              <a:t>ตารางสอน</a:t>
            </a:r>
          </a:p>
        </p:txBody>
      </p:sp>
      <p:sp>
        <p:nvSpPr>
          <p:cNvPr id="21526" name="Line 91"/>
          <p:cNvSpPr>
            <a:spLocks noChangeShapeType="1"/>
          </p:cNvSpPr>
          <p:nvPr/>
        </p:nvSpPr>
        <p:spPr bwMode="auto">
          <a:xfrm>
            <a:off x="611188" y="1341438"/>
            <a:ext cx="10810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1527" name="Line 92"/>
          <p:cNvSpPr>
            <a:spLocks noChangeShapeType="1"/>
          </p:cNvSpPr>
          <p:nvPr/>
        </p:nvSpPr>
        <p:spPr bwMode="auto">
          <a:xfrm>
            <a:off x="1116013" y="692150"/>
            <a:ext cx="0" cy="6492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21528" name="Text Box 93"/>
          <p:cNvSpPr txBox="1">
            <a:spLocks noChangeArrowheads="1"/>
          </p:cNvSpPr>
          <p:nvPr/>
        </p:nvSpPr>
        <p:spPr bwMode="auto">
          <a:xfrm>
            <a:off x="298450" y="884238"/>
            <a:ext cx="1928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b="1"/>
              <a:t>ข้อมูลการจัดการสอน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ตัวอย่าง </a:t>
            </a:r>
            <a:r>
              <a:rPr lang="en-US" smtClean="0"/>
              <a:t>DFD Level-1</a:t>
            </a:r>
            <a:endParaRPr lang="th-TH" smtClean="0"/>
          </a:p>
        </p:txBody>
      </p:sp>
      <p:grpSp>
        <p:nvGrpSpPr>
          <p:cNvPr id="89093" name="Group 5"/>
          <p:cNvGrpSpPr>
            <a:grpSpLocks/>
          </p:cNvGrpSpPr>
          <p:nvPr/>
        </p:nvGrpSpPr>
        <p:grpSpPr bwMode="auto">
          <a:xfrm>
            <a:off x="696913" y="1905000"/>
            <a:ext cx="1600200" cy="533400"/>
            <a:chOff x="536" y="864"/>
            <a:chExt cx="1008" cy="336"/>
          </a:xfrm>
        </p:grpSpPr>
        <p:sp>
          <p:nvSpPr>
            <p:cNvPr id="89094" name="Text Box 6"/>
            <p:cNvSpPr txBox="1">
              <a:spLocks noChangeArrowheads="1"/>
            </p:cNvSpPr>
            <p:nvPr/>
          </p:nvSpPr>
          <p:spPr bwMode="auto">
            <a:xfrm>
              <a:off x="566" y="865"/>
              <a:ext cx="968" cy="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>
                  <a:latin typeface="Angsana New" pitchFamily="18" charset="-34"/>
                </a:rPr>
                <a:t>D2 Customers</a:t>
              </a:r>
            </a:p>
          </p:txBody>
        </p:sp>
        <p:sp>
          <p:nvSpPr>
            <p:cNvPr id="89095" name="Line 7"/>
            <p:cNvSpPr>
              <a:spLocks noChangeShapeType="1"/>
            </p:cNvSpPr>
            <p:nvPr/>
          </p:nvSpPr>
          <p:spPr bwMode="auto">
            <a:xfrm>
              <a:off x="536" y="864"/>
              <a:ext cx="100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096" name="Line 8"/>
            <p:cNvSpPr>
              <a:spLocks noChangeShapeType="1"/>
            </p:cNvSpPr>
            <p:nvPr/>
          </p:nvSpPr>
          <p:spPr bwMode="auto">
            <a:xfrm>
              <a:off x="536" y="1200"/>
              <a:ext cx="100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89097" name="Group 9"/>
          <p:cNvGrpSpPr>
            <a:grpSpLocks/>
          </p:cNvGrpSpPr>
          <p:nvPr/>
        </p:nvGrpSpPr>
        <p:grpSpPr bwMode="auto">
          <a:xfrm>
            <a:off x="912813" y="5257800"/>
            <a:ext cx="1600200" cy="533400"/>
            <a:chOff x="536" y="864"/>
            <a:chExt cx="1008" cy="336"/>
          </a:xfrm>
        </p:grpSpPr>
        <p:sp>
          <p:nvSpPr>
            <p:cNvPr id="89098" name="Text Box 10"/>
            <p:cNvSpPr txBox="1">
              <a:spLocks noChangeArrowheads="1"/>
            </p:cNvSpPr>
            <p:nvPr/>
          </p:nvSpPr>
          <p:spPr bwMode="auto">
            <a:xfrm>
              <a:off x="566" y="865"/>
              <a:ext cx="963" cy="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800">
                  <a:latin typeface="Angsana New" pitchFamily="18" charset="-34"/>
                </a:rPr>
                <a:t>D3  Products  </a:t>
              </a:r>
            </a:p>
          </p:txBody>
        </p:sp>
        <p:sp>
          <p:nvSpPr>
            <p:cNvPr id="89099" name="Line 11"/>
            <p:cNvSpPr>
              <a:spLocks noChangeShapeType="1"/>
            </p:cNvSpPr>
            <p:nvPr/>
          </p:nvSpPr>
          <p:spPr bwMode="auto">
            <a:xfrm>
              <a:off x="536" y="864"/>
              <a:ext cx="100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00" name="Line 12"/>
            <p:cNvSpPr>
              <a:spLocks noChangeShapeType="1"/>
            </p:cNvSpPr>
            <p:nvPr/>
          </p:nvSpPr>
          <p:spPr bwMode="auto">
            <a:xfrm>
              <a:off x="536" y="1200"/>
              <a:ext cx="100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89101" name="Line 13"/>
          <p:cNvSpPr>
            <a:spLocks noChangeShapeType="1"/>
          </p:cNvSpPr>
          <p:nvPr/>
        </p:nvSpPr>
        <p:spPr bwMode="auto">
          <a:xfrm>
            <a:off x="1446213" y="2438400"/>
            <a:ext cx="0" cy="609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02" name="Line 14"/>
          <p:cNvSpPr>
            <a:spLocks noChangeShapeType="1"/>
          </p:cNvSpPr>
          <p:nvPr/>
        </p:nvSpPr>
        <p:spPr bwMode="auto">
          <a:xfrm>
            <a:off x="1446213" y="3048000"/>
            <a:ext cx="2133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03" name="Line 15"/>
          <p:cNvSpPr>
            <a:spLocks noChangeShapeType="1"/>
          </p:cNvSpPr>
          <p:nvPr/>
        </p:nvSpPr>
        <p:spPr bwMode="auto">
          <a:xfrm flipV="1">
            <a:off x="1446213" y="3352800"/>
            <a:ext cx="0" cy="1905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04" name="Line 16"/>
          <p:cNvSpPr>
            <a:spLocks noChangeShapeType="1"/>
          </p:cNvSpPr>
          <p:nvPr/>
        </p:nvSpPr>
        <p:spPr bwMode="auto">
          <a:xfrm>
            <a:off x="1446213" y="3352800"/>
            <a:ext cx="2133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05" name="Line 17"/>
          <p:cNvSpPr>
            <a:spLocks noChangeShapeType="1"/>
          </p:cNvSpPr>
          <p:nvPr/>
        </p:nvSpPr>
        <p:spPr bwMode="auto">
          <a:xfrm>
            <a:off x="2513013" y="5486400"/>
            <a:ext cx="1219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06" name="Line 18"/>
          <p:cNvSpPr>
            <a:spLocks noChangeShapeType="1"/>
          </p:cNvSpPr>
          <p:nvPr/>
        </p:nvSpPr>
        <p:spPr bwMode="auto">
          <a:xfrm>
            <a:off x="4646613" y="6324600"/>
            <a:ext cx="0" cy="457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07" name="Line 19"/>
          <p:cNvSpPr>
            <a:spLocks noChangeShapeType="1"/>
          </p:cNvSpPr>
          <p:nvPr/>
        </p:nvSpPr>
        <p:spPr bwMode="auto">
          <a:xfrm flipH="1">
            <a:off x="1522413" y="6781800"/>
            <a:ext cx="3124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08" name="Line 20"/>
          <p:cNvSpPr>
            <a:spLocks noChangeShapeType="1"/>
          </p:cNvSpPr>
          <p:nvPr/>
        </p:nvSpPr>
        <p:spPr bwMode="auto">
          <a:xfrm flipV="1">
            <a:off x="1522413" y="5791200"/>
            <a:ext cx="0" cy="990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09" name="Line 21"/>
          <p:cNvSpPr>
            <a:spLocks noChangeShapeType="1"/>
          </p:cNvSpPr>
          <p:nvPr/>
        </p:nvSpPr>
        <p:spPr bwMode="auto">
          <a:xfrm>
            <a:off x="4494213" y="3886200"/>
            <a:ext cx="0" cy="762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10" name="Line 22"/>
          <p:cNvSpPr>
            <a:spLocks noChangeShapeType="1"/>
          </p:cNvSpPr>
          <p:nvPr/>
        </p:nvSpPr>
        <p:spPr bwMode="auto">
          <a:xfrm>
            <a:off x="5408613" y="5486400"/>
            <a:ext cx="1905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11" name="Line 23"/>
          <p:cNvSpPr>
            <a:spLocks noChangeShapeType="1"/>
          </p:cNvSpPr>
          <p:nvPr/>
        </p:nvSpPr>
        <p:spPr bwMode="auto">
          <a:xfrm>
            <a:off x="4418013" y="1219200"/>
            <a:ext cx="0" cy="990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12" name="Line 24"/>
          <p:cNvSpPr>
            <a:spLocks noChangeShapeType="1"/>
          </p:cNvSpPr>
          <p:nvPr/>
        </p:nvSpPr>
        <p:spPr bwMode="auto">
          <a:xfrm>
            <a:off x="5256213" y="3048000"/>
            <a:ext cx="152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13" name="Line 25"/>
          <p:cNvSpPr>
            <a:spLocks noChangeShapeType="1"/>
          </p:cNvSpPr>
          <p:nvPr/>
        </p:nvSpPr>
        <p:spPr bwMode="auto">
          <a:xfrm flipV="1">
            <a:off x="7618413" y="1295400"/>
            <a:ext cx="0" cy="990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9114" name="Text Box 26"/>
          <p:cNvSpPr txBox="1">
            <a:spLocks noChangeArrowheads="1"/>
          </p:cNvSpPr>
          <p:nvPr/>
        </p:nvSpPr>
        <p:spPr bwMode="auto">
          <a:xfrm>
            <a:off x="4351338" y="1371600"/>
            <a:ext cx="981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Angsana New" pitchFamily="18" charset="-34"/>
              </a:rPr>
              <a:t>ORDER</a:t>
            </a:r>
          </a:p>
        </p:txBody>
      </p:sp>
      <p:sp>
        <p:nvSpPr>
          <p:cNvPr id="89115" name="Text Box 27"/>
          <p:cNvSpPr txBox="1">
            <a:spLocks noChangeArrowheads="1"/>
          </p:cNvSpPr>
          <p:nvPr/>
        </p:nvSpPr>
        <p:spPr bwMode="auto">
          <a:xfrm>
            <a:off x="7618413" y="990600"/>
            <a:ext cx="1044575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Angsana New" pitchFamily="18" charset="-34"/>
              </a:rPr>
              <a:t>ORDER</a:t>
            </a:r>
          </a:p>
          <a:p>
            <a:pPr algn="l" eaLnBrk="0" hangingPunct="0"/>
            <a:r>
              <a:rPr lang="en-US" sz="2800">
                <a:latin typeface="Angsana New" pitchFamily="18" charset="-34"/>
              </a:rPr>
              <a:t>REJECT</a:t>
            </a:r>
          </a:p>
          <a:p>
            <a:pPr algn="l" eaLnBrk="0" hangingPunct="0"/>
            <a:r>
              <a:rPr lang="en-US" sz="2800">
                <a:latin typeface="Angsana New" pitchFamily="18" charset="-34"/>
              </a:rPr>
              <a:t>NOTICE</a:t>
            </a:r>
          </a:p>
        </p:txBody>
      </p:sp>
      <p:sp>
        <p:nvSpPr>
          <p:cNvPr id="89116" name="Text Box 28"/>
          <p:cNvSpPr txBox="1">
            <a:spLocks noChangeArrowheads="1"/>
          </p:cNvSpPr>
          <p:nvPr/>
        </p:nvSpPr>
        <p:spPr bwMode="auto">
          <a:xfrm>
            <a:off x="1446213" y="2514600"/>
            <a:ext cx="1976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Angsana New" pitchFamily="18" charset="-34"/>
              </a:rPr>
              <a:t>CREDIT STATUS</a:t>
            </a:r>
          </a:p>
        </p:txBody>
      </p:sp>
      <p:sp>
        <p:nvSpPr>
          <p:cNvPr id="89117" name="Text Box 29"/>
          <p:cNvSpPr txBox="1">
            <a:spLocks noChangeArrowheads="1"/>
          </p:cNvSpPr>
          <p:nvPr/>
        </p:nvSpPr>
        <p:spPr bwMode="auto">
          <a:xfrm>
            <a:off x="5332413" y="2209800"/>
            <a:ext cx="133191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800">
                <a:latin typeface="Angsana New" pitchFamily="18" charset="-34"/>
              </a:rPr>
              <a:t>REJECTED</a:t>
            </a:r>
          </a:p>
          <a:p>
            <a:pPr eaLnBrk="0" hangingPunct="0"/>
            <a:r>
              <a:rPr lang="en-US" sz="2800">
                <a:latin typeface="Angsana New" pitchFamily="18" charset="-34"/>
              </a:rPr>
              <a:t>ORDER</a:t>
            </a:r>
          </a:p>
        </p:txBody>
      </p:sp>
      <p:sp>
        <p:nvSpPr>
          <p:cNvPr id="89118" name="Text Box 30"/>
          <p:cNvSpPr txBox="1">
            <a:spLocks noChangeArrowheads="1"/>
          </p:cNvSpPr>
          <p:nvPr/>
        </p:nvSpPr>
        <p:spPr bwMode="auto">
          <a:xfrm>
            <a:off x="1446213" y="3352800"/>
            <a:ext cx="21859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Angsana New" pitchFamily="18" charset="-34"/>
              </a:rPr>
              <a:t>PRODUCT DETAIL</a:t>
            </a:r>
          </a:p>
        </p:txBody>
      </p:sp>
      <p:sp>
        <p:nvSpPr>
          <p:cNvPr id="89119" name="Text Box 31"/>
          <p:cNvSpPr txBox="1">
            <a:spLocks noChangeArrowheads="1"/>
          </p:cNvSpPr>
          <p:nvPr/>
        </p:nvSpPr>
        <p:spPr bwMode="auto">
          <a:xfrm>
            <a:off x="4494213" y="3733800"/>
            <a:ext cx="1397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Angsana New" pitchFamily="18" charset="-34"/>
              </a:rPr>
              <a:t>ACCEPTED</a:t>
            </a:r>
          </a:p>
          <a:p>
            <a:pPr algn="l" eaLnBrk="0" hangingPunct="0"/>
            <a:r>
              <a:rPr lang="en-US" sz="2800">
                <a:latin typeface="Angsana New" pitchFamily="18" charset="-34"/>
              </a:rPr>
              <a:t>ORDER</a:t>
            </a:r>
          </a:p>
        </p:txBody>
      </p:sp>
      <p:sp>
        <p:nvSpPr>
          <p:cNvPr id="89120" name="Text Box 32"/>
          <p:cNvSpPr txBox="1">
            <a:spLocks noChangeArrowheads="1"/>
          </p:cNvSpPr>
          <p:nvPr/>
        </p:nvSpPr>
        <p:spPr bwMode="auto">
          <a:xfrm>
            <a:off x="2513013" y="4616450"/>
            <a:ext cx="11366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800">
                <a:latin typeface="Angsana New" pitchFamily="18" charset="-34"/>
              </a:rPr>
              <a:t>PICKING</a:t>
            </a:r>
          </a:p>
          <a:p>
            <a:pPr eaLnBrk="0" hangingPunct="0"/>
            <a:r>
              <a:rPr lang="en-US" sz="2800">
                <a:latin typeface="Angsana New" pitchFamily="18" charset="-34"/>
              </a:rPr>
              <a:t>DETAIL</a:t>
            </a:r>
          </a:p>
        </p:txBody>
      </p:sp>
      <p:sp>
        <p:nvSpPr>
          <p:cNvPr id="89121" name="Text Box 33"/>
          <p:cNvSpPr txBox="1">
            <a:spLocks noChangeArrowheads="1"/>
          </p:cNvSpPr>
          <p:nvPr/>
        </p:nvSpPr>
        <p:spPr bwMode="auto">
          <a:xfrm>
            <a:off x="5484813" y="5043488"/>
            <a:ext cx="17478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Angsana New" pitchFamily="18" charset="-34"/>
              </a:rPr>
              <a:t>PICKING  LIST</a:t>
            </a:r>
          </a:p>
        </p:txBody>
      </p:sp>
      <p:sp>
        <p:nvSpPr>
          <p:cNvPr id="89122" name="Text Box 34"/>
          <p:cNvSpPr txBox="1">
            <a:spLocks noChangeArrowheads="1"/>
          </p:cNvSpPr>
          <p:nvPr/>
        </p:nvSpPr>
        <p:spPr bwMode="auto">
          <a:xfrm>
            <a:off x="1598613" y="6338888"/>
            <a:ext cx="2651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Angsana New" pitchFamily="18" charset="-34"/>
              </a:rPr>
              <a:t>INVENTORY  CHANGE</a:t>
            </a:r>
          </a:p>
        </p:txBody>
      </p:sp>
      <p:grpSp>
        <p:nvGrpSpPr>
          <p:cNvPr id="89123" name="Group 35"/>
          <p:cNvGrpSpPr>
            <a:grpSpLocks/>
          </p:cNvGrpSpPr>
          <p:nvPr/>
        </p:nvGrpSpPr>
        <p:grpSpPr bwMode="auto">
          <a:xfrm>
            <a:off x="3656013" y="2362200"/>
            <a:ext cx="1524000" cy="1447800"/>
            <a:chOff x="2544" y="2352"/>
            <a:chExt cx="768" cy="624"/>
          </a:xfrm>
        </p:grpSpPr>
        <p:sp>
          <p:nvSpPr>
            <p:cNvPr id="89124" name="AutoShape 36"/>
            <p:cNvSpPr>
              <a:spLocks noChangeArrowheads="1"/>
            </p:cNvSpPr>
            <p:nvPr/>
          </p:nvSpPr>
          <p:spPr bwMode="auto">
            <a:xfrm>
              <a:off x="2544" y="2352"/>
              <a:ext cx="768" cy="624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25" name="Line 37"/>
            <p:cNvSpPr>
              <a:spLocks noChangeShapeType="1"/>
            </p:cNvSpPr>
            <p:nvPr/>
          </p:nvSpPr>
          <p:spPr bwMode="auto">
            <a:xfrm>
              <a:off x="2544" y="2592"/>
              <a:ext cx="76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89126" name="Group 38"/>
          <p:cNvGrpSpPr>
            <a:grpSpLocks/>
          </p:cNvGrpSpPr>
          <p:nvPr/>
        </p:nvGrpSpPr>
        <p:grpSpPr bwMode="auto">
          <a:xfrm>
            <a:off x="6856413" y="2362200"/>
            <a:ext cx="1524000" cy="1447800"/>
            <a:chOff x="2544" y="2352"/>
            <a:chExt cx="768" cy="624"/>
          </a:xfrm>
        </p:grpSpPr>
        <p:sp>
          <p:nvSpPr>
            <p:cNvPr id="89127" name="AutoShape 39"/>
            <p:cNvSpPr>
              <a:spLocks noChangeArrowheads="1"/>
            </p:cNvSpPr>
            <p:nvPr/>
          </p:nvSpPr>
          <p:spPr bwMode="auto">
            <a:xfrm>
              <a:off x="2544" y="2352"/>
              <a:ext cx="768" cy="624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28" name="Line 40"/>
            <p:cNvSpPr>
              <a:spLocks noChangeShapeType="1"/>
            </p:cNvSpPr>
            <p:nvPr/>
          </p:nvSpPr>
          <p:spPr bwMode="auto">
            <a:xfrm>
              <a:off x="2544" y="2592"/>
              <a:ext cx="76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89129" name="Group 41"/>
          <p:cNvGrpSpPr>
            <a:grpSpLocks/>
          </p:cNvGrpSpPr>
          <p:nvPr/>
        </p:nvGrpSpPr>
        <p:grpSpPr bwMode="auto">
          <a:xfrm>
            <a:off x="3808413" y="4724400"/>
            <a:ext cx="1524000" cy="1447800"/>
            <a:chOff x="2544" y="2352"/>
            <a:chExt cx="768" cy="624"/>
          </a:xfrm>
        </p:grpSpPr>
        <p:sp>
          <p:nvSpPr>
            <p:cNvPr id="89130" name="AutoShape 42"/>
            <p:cNvSpPr>
              <a:spLocks noChangeArrowheads="1"/>
            </p:cNvSpPr>
            <p:nvPr/>
          </p:nvSpPr>
          <p:spPr bwMode="auto">
            <a:xfrm>
              <a:off x="2544" y="2352"/>
              <a:ext cx="768" cy="624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31" name="Line 43"/>
            <p:cNvSpPr>
              <a:spLocks noChangeShapeType="1"/>
            </p:cNvSpPr>
            <p:nvPr/>
          </p:nvSpPr>
          <p:spPr bwMode="auto">
            <a:xfrm>
              <a:off x="2544" y="2592"/>
              <a:ext cx="76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89132" name="Rectangle 44"/>
          <p:cNvSpPr>
            <a:spLocks noChangeArrowheads="1"/>
          </p:cNvSpPr>
          <p:nvPr/>
        </p:nvSpPr>
        <p:spPr bwMode="auto">
          <a:xfrm>
            <a:off x="3960813" y="5410200"/>
            <a:ext cx="121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1" lang="en-US" sz="2800">
                <a:latin typeface="Angsana New" pitchFamily="18" charset="-34"/>
              </a:rPr>
              <a:t>Assemble </a:t>
            </a:r>
          </a:p>
          <a:p>
            <a:r>
              <a:rPr kumimoji="1" lang="en-US" sz="2800">
                <a:latin typeface="Angsana New" pitchFamily="18" charset="-34"/>
              </a:rPr>
              <a:t>Order</a:t>
            </a:r>
            <a:endParaRPr kumimoji="1" lang="th-TH" sz="2800">
              <a:latin typeface="Angsana New" pitchFamily="18" charset="-34"/>
            </a:endParaRPr>
          </a:p>
        </p:txBody>
      </p:sp>
      <p:sp>
        <p:nvSpPr>
          <p:cNvPr id="89133" name="Rectangle 45"/>
          <p:cNvSpPr>
            <a:spLocks noChangeArrowheads="1"/>
          </p:cNvSpPr>
          <p:nvPr/>
        </p:nvSpPr>
        <p:spPr bwMode="auto">
          <a:xfrm>
            <a:off x="7008813" y="2971800"/>
            <a:ext cx="121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1" lang="en-US" sz="2800">
                <a:latin typeface="Angsana New" pitchFamily="18" charset="-34"/>
              </a:rPr>
              <a:t>Prepare Reject</a:t>
            </a:r>
          </a:p>
          <a:p>
            <a:r>
              <a:rPr kumimoji="1" lang="en-US" sz="2800">
                <a:latin typeface="Angsana New" pitchFamily="18" charset="-34"/>
              </a:rPr>
              <a:t>Notice</a:t>
            </a:r>
            <a:endParaRPr kumimoji="1" lang="th-TH" sz="2800">
              <a:latin typeface="Angsana New" pitchFamily="18" charset="-34"/>
            </a:endParaRPr>
          </a:p>
        </p:txBody>
      </p:sp>
      <p:sp>
        <p:nvSpPr>
          <p:cNvPr id="89134" name="Rectangle 46"/>
          <p:cNvSpPr>
            <a:spLocks noChangeArrowheads="1"/>
          </p:cNvSpPr>
          <p:nvPr/>
        </p:nvSpPr>
        <p:spPr bwMode="auto">
          <a:xfrm>
            <a:off x="3808413" y="2971800"/>
            <a:ext cx="121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1" lang="en-US" sz="2800">
                <a:latin typeface="Angsana New" pitchFamily="18" charset="-34"/>
              </a:rPr>
              <a:t>Verify </a:t>
            </a:r>
          </a:p>
          <a:p>
            <a:r>
              <a:rPr kumimoji="1" lang="en-US" sz="2800">
                <a:latin typeface="Angsana New" pitchFamily="18" charset="-34"/>
              </a:rPr>
              <a:t>Order</a:t>
            </a:r>
            <a:endParaRPr kumimoji="1" lang="th-TH" sz="2800">
              <a:latin typeface="Angsana New" pitchFamily="18" charset="-34"/>
            </a:endParaRPr>
          </a:p>
        </p:txBody>
      </p:sp>
      <p:sp>
        <p:nvSpPr>
          <p:cNvPr id="89135" name="Text Box 47"/>
          <p:cNvSpPr txBox="1">
            <a:spLocks noChangeArrowheads="1"/>
          </p:cNvSpPr>
          <p:nvPr/>
        </p:nvSpPr>
        <p:spPr bwMode="auto">
          <a:xfrm>
            <a:off x="4037013" y="24384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800">
                <a:latin typeface="Angsana New" pitchFamily="18" charset="-34"/>
              </a:rPr>
              <a:t>1.1</a:t>
            </a:r>
            <a:endParaRPr kumimoji="1" lang="th-TH" sz="2800">
              <a:latin typeface="Angsana New" pitchFamily="18" charset="-34"/>
            </a:endParaRPr>
          </a:p>
        </p:txBody>
      </p:sp>
      <p:sp>
        <p:nvSpPr>
          <p:cNvPr id="89136" name="Text Box 48"/>
          <p:cNvSpPr txBox="1">
            <a:spLocks noChangeArrowheads="1"/>
          </p:cNvSpPr>
          <p:nvPr/>
        </p:nvSpPr>
        <p:spPr bwMode="auto">
          <a:xfrm>
            <a:off x="7161213" y="24384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800">
                <a:latin typeface="Angsana New" pitchFamily="18" charset="-34"/>
              </a:rPr>
              <a:t>1.2</a:t>
            </a:r>
            <a:endParaRPr kumimoji="1" lang="th-TH" sz="2800">
              <a:latin typeface="Angsana New" pitchFamily="18" charset="-34"/>
            </a:endParaRPr>
          </a:p>
        </p:txBody>
      </p:sp>
      <p:sp>
        <p:nvSpPr>
          <p:cNvPr id="89137" name="Text Box 49"/>
          <p:cNvSpPr txBox="1">
            <a:spLocks noChangeArrowheads="1"/>
          </p:cNvSpPr>
          <p:nvPr/>
        </p:nvSpPr>
        <p:spPr bwMode="auto">
          <a:xfrm>
            <a:off x="4189413" y="47244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800">
                <a:latin typeface="Angsana New" pitchFamily="18" charset="-34"/>
              </a:rPr>
              <a:t>1.3</a:t>
            </a:r>
            <a:endParaRPr kumimoji="1" lang="th-TH" sz="2800">
              <a:latin typeface="Angsana New" pitchFamily="18" charset="-34"/>
            </a:endParaRPr>
          </a:p>
        </p:txBody>
      </p:sp>
      <p:sp>
        <p:nvSpPr>
          <p:cNvPr id="89138" name="Line 50"/>
          <p:cNvSpPr>
            <a:spLocks noChangeShapeType="1"/>
          </p:cNvSpPr>
          <p:nvPr/>
        </p:nvSpPr>
        <p:spPr bwMode="auto">
          <a:xfrm>
            <a:off x="684213" y="1905000"/>
            <a:ext cx="0" cy="533400"/>
          </a:xfrm>
          <a:prstGeom prst="line">
            <a:avLst/>
          </a:prstGeom>
          <a:noFill/>
          <a:ln w="317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89139" name="Line 51"/>
          <p:cNvSpPr>
            <a:spLocks noChangeShapeType="1"/>
          </p:cNvSpPr>
          <p:nvPr/>
        </p:nvSpPr>
        <p:spPr bwMode="auto">
          <a:xfrm>
            <a:off x="912813" y="5257800"/>
            <a:ext cx="0" cy="533400"/>
          </a:xfrm>
          <a:prstGeom prst="line">
            <a:avLst/>
          </a:prstGeom>
          <a:noFill/>
          <a:ln w="317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89140" name="Line 52"/>
          <p:cNvSpPr>
            <a:spLocks noChangeShapeType="1"/>
          </p:cNvSpPr>
          <p:nvPr/>
        </p:nvSpPr>
        <p:spPr bwMode="auto">
          <a:xfrm>
            <a:off x="1370013" y="5257800"/>
            <a:ext cx="0" cy="533400"/>
          </a:xfrm>
          <a:prstGeom prst="line">
            <a:avLst/>
          </a:prstGeom>
          <a:noFill/>
          <a:ln w="317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89141" name="Line 53"/>
          <p:cNvSpPr>
            <a:spLocks noChangeShapeType="1"/>
          </p:cNvSpPr>
          <p:nvPr/>
        </p:nvSpPr>
        <p:spPr bwMode="auto">
          <a:xfrm>
            <a:off x="1141413" y="1905000"/>
            <a:ext cx="0" cy="533400"/>
          </a:xfrm>
          <a:prstGeom prst="line">
            <a:avLst/>
          </a:prstGeom>
          <a:noFill/>
          <a:ln w="317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การระบุหมายเลขของแผนภาพ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040313" y="2205038"/>
            <a:ext cx="898525" cy="792162"/>
            <a:chOff x="2290" y="1026"/>
            <a:chExt cx="1044" cy="862"/>
          </a:xfrm>
        </p:grpSpPr>
        <p:sp>
          <p:nvSpPr>
            <p:cNvPr id="91141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1.1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42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5038725" y="5373688"/>
            <a:ext cx="898525" cy="792162"/>
            <a:chOff x="2290" y="1026"/>
            <a:chExt cx="1044" cy="862"/>
          </a:xfrm>
        </p:grpSpPr>
        <p:sp>
          <p:nvSpPr>
            <p:cNvPr id="91144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1.3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45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040313" y="3787775"/>
            <a:ext cx="898525" cy="792163"/>
            <a:chOff x="2290" y="1026"/>
            <a:chExt cx="1044" cy="862"/>
          </a:xfrm>
        </p:grpSpPr>
        <p:sp>
          <p:nvSpPr>
            <p:cNvPr id="91147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1.2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48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771775" y="5373688"/>
            <a:ext cx="898525" cy="792162"/>
            <a:chOff x="2290" y="1026"/>
            <a:chExt cx="1044" cy="862"/>
          </a:xfrm>
        </p:grpSpPr>
        <p:sp>
          <p:nvSpPr>
            <p:cNvPr id="91150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3.0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51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2773363" y="3789363"/>
            <a:ext cx="898525" cy="792162"/>
            <a:chOff x="2290" y="1026"/>
            <a:chExt cx="1044" cy="862"/>
          </a:xfrm>
        </p:grpSpPr>
        <p:sp>
          <p:nvSpPr>
            <p:cNvPr id="91153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2.0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54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2771775" y="2205038"/>
            <a:ext cx="898525" cy="792162"/>
            <a:chOff x="2290" y="1026"/>
            <a:chExt cx="1044" cy="862"/>
          </a:xfrm>
        </p:grpSpPr>
        <p:sp>
          <p:nvSpPr>
            <p:cNvPr id="91156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1.0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57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900113" y="2205038"/>
            <a:ext cx="898525" cy="792162"/>
            <a:chOff x="2290" y="1026"/>
            <a:chExt cx="1044" cy="862"/>
          </a:xfrm>
        </p:grpSpPr>
        <p:sp>
          <p:nvSpPr>
            <p:cNvPr id="91159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0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60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418388" y="2205038"/>
            <a:ext cx="898525" cy="792162"/>
            <a:chOff x="2290" y="1026"/>
            <a:chExt cx="1044" cy="862"/>
          </a:xfrm>
        </p:grpSpPr>
        <p:sp>
          <p:nvSpPr>
            <p:cNvPr id="91162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1.1.1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63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7416800" y="5373688"/>
            <a:ext cx="898525" cy="792162"/>
            <a:chOff x="2290" y="1026"/>
            <a:chExt cx="1044" cy="862"/>
          </a:xfrm>
        </p:grpSpPr>
        <p:sp>
          <p:nvSpPr>
            <p:cNvPr id="91165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1.1.3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66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11" name="Group 3"/>
          <p:cNvGrpSpPr>
            <a:grpSpLocks/>
          </p:cNvGrpSpPr>
          <p:nvPr/>
        </p:nvGrpSpPr>
        <p:grpSpPr bwMode="auto">
          <a:xfrm>
            <a:off x="7418388" y="3787775"/>
            <a:ext cx="898525" cy="792163"/>
            <a:chOff x="2290" y="1026"/>
            <a:chExt cx="1044" cy="862"/>
          </a:xfrm>
        </p:grpSpPr>
        <p:sp>
          <p:nvSpPr>
            <p:cNvPr id="91168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1.1.2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</p:txBody>
        </p:sp>
        <p:sp>
          <p:nvSpPr>
            <p:cNvPr id="91169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91170" name="Line 34"/>
          <p:cNvSpPr>
            <a:spLocks noChangeShapeType="1"/>
          </p:cNvSpPr>
          <p:nvPr/>
        </p:nvSpPr>
        <p:spPr bwMode="auto">
          <a:xfrm flipV="1">
            <a:off x="1835150" y="2708275"/>
            <a:ext cx="86518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91171" name="Line 35"/>
          <p:cNvSpPr>
            <a:spLocks noChangeShapeType="1"/>
          </p:cNvSpPr>
          <p:nvPr/>
        </p:nvSpPr>
        <p:spPr bwMode="auto">
          <a:xfrm>
            <a:off x="1908175" y="2852738"/>
            <a:ext cx="792163" cy="12239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91172" name="Line 36"/>
          <p:cNvSpPr>
            <a:spLocks noChangeShapeType="1"/>
          </p:cNvSpPr>
          <p:nvPr/>
        </p:nvSpPr>
        <p:spPr bwMode="auto">
          <a:xfrm>
            <a:off x="1835150" y="2924175"/>
            <a:ext cx="865188" cy="2881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91173" name="Line 37"/>
          <p:cNvSpPr>
            <a:spLocks noChangeShapeType="1"/>
          </p:cNvSpPr>
          <p:nvPr/>
        </p:nvSpPr>
        <p:spPr bwMode="auto">
          <a:xfrm flipV="1">
            <a:off x="3779838" y="2708275"/>
            <a:ext cx="11525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91174" name="Line 38"/>
          <p:cNvSpPr>
            <a:spLocks noChangeShapeType="1"/>
          </p:cNvSpPr>
          <p:nvPr/>
        </p:nvSpPr>
        <p:spPr bwMode="auto">
          <a:xfrm>
            <a:off x="3708400" y="2852738"/>
            <a:ext cx="1295400" cy="936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91175" name="Line 39"/>
          <p:cNvSpPr>
            <a:spLocks noChangeShapeType="1"/>
          </p:cNvSpPr>
          <p:nvPr/>
        </p:nvSpPr>
        <p:spPr bwMode="auto">
          <a:xfrm>
            <a:off x="3635375" y="2997200"/>
            <a:ext cx="1296988" cy="27352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91176" name="Line 40"/>
          <p:cNvSpPr>
            <a:spLocks noChangeShapeType="1"/>
          </p:cNvSpPr>
          <p:nvPr/>
        </p:nvSpPr>
        <p:spPr bwMode="auto">
          <a:xfrm flipV="1">
            <a:off x="6083300" y="2781300"/>
            <a:ext cx="11525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91177" name="Line 41"/>
          <p:cNvSpPr>
            <a:spLocks noChangeShapeType="1"/>
          </p:cNvSpPr>
          <p:nvPr/>
        </p:nvSpPr>
        <p:spPr bwMode="auto">
          <a:xfrm>
            <a:off x="6011863" y="2852738"/>
            <a:ext cx="1295400" cy="936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91178" name="Line 42"/>
          <p:cNvSpPr>
            <a:spLocks noChangeShapeType="1"/>
          </p:cNvSpPr>
          <p:nvPr/>
        </p:nvSpPr>
        <p:spPr bwMode="auto">
          <a:xfrm>
            <a:off x="6011863" y="2997200"/>
            <a:ext cx="1368425" cy="27368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1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1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1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1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1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1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1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1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1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1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70" grpId="0" animBg="1"/>
      <p:bldP spid="91171" grpId="0" animBg="1"/>
      <p:bldP spid="91172" grpId="0" animBg="1"/>
      <p:bldP spid="91173" grpId="0" animBg="1"/>
      <p:bldP spid="91174" grpId="0" animBg="1"/>
      <p:bldP spid="91175" grpId="0" animBg="1"/>
      <p:bldP spid="91176" grpId="0" animBg="1"/>
      <p:bldP spid="91177" grpId="0" animBg="1"/>
      <p:bldP spid="911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mtClean="0">
                <a:cs typeface="Angsana New" pitchFamily="18" charset="-34"/>
              </a:rPr>
              <a:t>ตัวอย่าง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187450" y="3429000"/>
            <a:ext cx="1296988" cy="647700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3200" b="1">
                <a:solidFill>
                  <a:schemeClr val="tx1"/>
                </a:solidFill>
              </a:rPr>
              <a:t>ลูกค้า</a:t>
            </a:r>
          </a:p>
        </p:txBody>
      </p:sp>
      <p:sp>
        <p:nvSpPr>
          <p:cNvPr id="10244" name="Line 8"/>
          <p:cNvSpPr>
            <a:spLocks noChangeShapeType="1"/>
          </p:cNvSpPr>
          <p:nvPr/>
        </p:nvSpPr>
        <p:spPr bwMode="auto">
          <a:xfrm flipV="1">
            <a:off x="1835150" y="2205038"/>
            <a:ext cx="0" cy="1223962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0245" name="Line 9"/>
          <p:cNvSpPr>
            <a:spLocks noChangeShapeType="1"/>
          </p:cNvSpPr>
          <p:nvPr/>
        </p:nvSpPr>
        <p:spPr bwMode="auto">
          <a:xfrm>
            <a:off x="1835150" y="2205038"/>
            <a:ext cx="2449513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0246" name="Line 10"/>
          <p:cNvSpPr>
            <a:spLocks noChangeShapeType="1"/>
          </p:cNvSpPr>
          <p:nvPr/>
        </p:nvSpPr>
        <p:spPr bwMode="auto">
          <a:xfrm>
            <a:off x="4284663" y="2205038"/>
            <a:ext cx="0" cy="43180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grpSp>
        <p:nvGrpSpPr>
          <p:cNvPr id="10247" name="Group 15"/>
          <p:cNvGrpSpPr>
            <a:grpSpLocks/>
          </p:cNvGrpSpPr>
          <p:nvPr/>
        </p:nvGrpSpPr>
        <p:grpSpPr bwMode="auto">
          <a:xfrm>
            <a:off x="3419475" y="2708275"/>
            <a:ext cx="1873250" cy="1584325"/>
            <a:chOff x="2154" y="1706"/>
            <a:chExt cx="1180" cy="998"/>
          </a:xfrm>
        </p:grpSpPr>
        <p:grpSp>
          <p:nvGrpSpPr>
            <p:cNvPr id="10279" name="Group 13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10281" name="AutoShape 11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10282" name="Line 12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10280" name="Text Box 14"/>
            <p:cNvSpPr txBox="1">
              <a:spLocks noChangeArrowheads="1"/>
            </p:cNvSpPr>
            <p:nvPr/>
          </p:nvSpPr>
          <p:spPr bwMode="auto">
            <a:xfrm>
              <a:off x="2200" y="1743"/>
              <a:ext cx="1085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sz="2800" b="1"/>
                <a:t>1.0</a:t>
              </a:r>
            </a:p>
            <a:p>
              <a:pPr eaLnBrk="1" hangingPunct="1"/>
              <a:r>
                <a:rPr lang="th-TH" sz="2800" b="1"/>
                <a:t>ตรวจสอบสินค้า</a:t>
              </a:r>
              <a:br>
                <a:rPr lang="th-TH" sz="2800" b="1"/>
              </a:br>
              <a:r>
                <a:rPr lang="th-TH" sz="2800" b="1"/>
                <a:t>ที่มีจำหน่าย</a:t>
              </a:r>
            </a:p>
          </p:txBody>
        </p:sp>
      </p:grpSp>
      <p:grpSp>
        <p:nvGrpSpPr>
          <p:cNvPr id="10248" name="Group 21"/>
          <p:cNvGrpSpPr>
            <a:grpSpLocks/>
          </p:cNvGrpSpPr>
          <p:nvPr/>
        </p:nvGrpSpPr>
        <p:grpSpPr bwMode="auto">
          <a:xfrm>
            <a:off x="6011863" y="2205038"/>
            <a:ext cx="2232025" cy="503237"/>
            <a:chOff x="1474" y="3158"/>
            <a:chExt cx="1406" cy="317"/>
          </a:xfrm>
        </p:grpSpPr>
        <p:sp>
          <p:nvSpPr>
            <p:cNvPr id="10274" name="Line 16"/>
            <p:cNvSpPr>
              <a:spLocks noChangeShapeType="1"/>
            </p:cNvSpPr>
            <p:nvPr/>
          </p:nvSpPr>
          <p:spPr bwMode="auto">
            <a:xfrm>
              <a:off x="1474" y="3158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75" name="Line 17"/>
            <p:cNvSpPr>
              <a:spLocks noChangeShapeType="1"/>
            </p:cNvSpPr>
            <p:nvPr/>
          </p:nvSpPr>
          <p:spPr bwMode="auto">
            <a:xfrm>
              <a:off x="1474" y="3158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76" name="Line 18"/>
            <p:cNvSpPr>
              <a:spLocks noChangeShapeType="1"/>
            </p:cNvSpPr>
            <p:nvPr/>
          </p:nvSpPr>
          <p:spPr bwMode="auto">
            <a:xfrm>
              <a:off x="1474" y="3475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77" name="Line 19"/>
            <p:cNvSpPr>
              <a:spLocks noChangeShapeType="1"/>
            </p:cNvSpPr>
            <p:nvPr/>
          </p:nvSpPr>
          <p:spPr bwMode="auto">
            <a:xfrm>
              <a:off x="1791" y="3158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78" name="Text Box 20"/>
            <p:cNvSpPr txBox="1">
              <a:spLocks noChangeArrowheads="1"/>
            </p:cNvSpPr>
            <p:nvPr/>
          </p:nvSpPr>
          <p:spPr bwMode="auto">
            <a:xfrm>
              <a:off x="1815" y="3158"/>
              <a:ext cx="8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algn="l" eaLnBrk="1" hangingPunct="1"/>
              <a:r>
                <a:rPr lang="th-TH" b="1"/>
                <a:t>ประเภทสินค้า</a:t>
              </a:r>
            </a:p>
          </p:txBody>
        </p:sp>
      </p:grpSp>
      <p:grpSp>
        <p:nvGrpSpPr>
          <p:cNvPr id="10249" name="Group 22"/>
          <p:cNvGrpSpPr>
            <a:grpSpLocks/>
          </p:cNvGrpSpPr>
          <p:nvPr/>
        </p:nvGrpSpPr>
        <p:grpSpPr bwMode="auto">
          <a:xfrm>
            <a:off x="6011863" y="3213100"/>
            <a:ext cx="2232025" cy="503238"/>
            <a:chOff x="1474" y="3158"/>
            <a:chExt cx="1406" cy="317"/>
          </a:xfrm>
        </p:grpSpPr>
        <p:sp>
          <p:nvSpPr>
            <p:cNvPr id="10269" name="Line 23"/>
            <p:cNvSpPr>
              <a:spLocks noChangeShapeType="1"/>
            </p:cNvSpPr>
            <p:nvPr/>
          </p:nvSpPr>
          <p:spPr bwMode="auto">
            <a:xfrm>
              <a:off x="1474" y="3158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70" name="Line 24"/>
            <p:cNvSpPr>
              <a:spLocks noChangeShapeType="1"/>
            </p:cNvSpPr>
            <p:nvPr/>
          </p:nvSpPr>
          <p:spPr bwMode="auto">
            <a:xfrm>
              <a:off x="1474" y="3158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71" name="Line 25"/>
            <p:cNvSpPr>
              <a:spLocks noChangeShapeType="1"/>
            </p:cNvSpPr>
            <p:nvPr/>
          </p:nvSpPr>
          <p:spPr bwMode="auto">
            <a:xfrm>
              <a:off x="1474" y="3475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72" name="Line 26"/>
            <p:cNvSpPr>
              <a:spLocks noChangeShapeType="1"/>
            </p:cNvSpPr>
            <p:nvPr/>
          </p:nvSpPr>
          <p:spPr bwMode="auto">
            <a:xfrm>
              <a:off x="1791" y="3158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73" name="Text Box 27"/>
            <p:cNvSpPr txBox="1">
              <a:spLocks noChangeArrowheads="1"/>
            </p:cNvSpPr>
            <p:nvPr/>
          </p:nvSpPr>
          <p:spPr bwMode="auto">
            <a:xfrm>
              <a:off x="2025" y="3158"/>
              <a:ext cx="4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algn="l" eaLnBrk="1" hangingPunct="1"/>
              <a:r>
                <a:rPr lang="th-TH" b="1"/>
                <a:t>สินค้า</a:t>
              </a:r>
            </a:p>
          </p:txBody>
        </p:sp>
      </p:grpSp>
      <p:grpSp>
        <p:nvGrpSpPr>
          <p:cNvPr id="10250" name="Group 28"/>
          <p:cNvGrpSpPr>
            <a:grpSpLocks/>
          </p:cNvGrpSpPr>
          <p:nvPr/>
        </p:nvGrpSpPr>
        <p:grpSpPr bwMode="auto">
          <a:xfrm>
            <a:off x="6011863" y="4292600"/>
            <a:ext cx="2232025" cy="503238"/>
            <a:chOff x="1474" y="3158"/>
            <a:chExt cx="1406" cy="317"/>
          </a:xfrm>
        </p:grpSpPr>
        <p:sp>
          <p:nvSpPr>
            <p:cNvPr id="10264" name="Line 29"/>
            <p:cNvSpPr>
              <a:spLocks noChangeShapeType="1"/>
            </p:cNvSpPr>
            <p:nvPr/>
          </p:nvSpPr>
          <p:spPr bwMode="auto">
            <a:xfrm>
              <a:off x="1474" y="3158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65" name="Line 30"/>
            <p:cNvSpPr>
              <a:spLocks noChangeShapeType="1"/>
            </p:cNvSpPr>
            <p:nvPr/>
          </p:nvSpPr>
          <p:spPr bwMode="auto">
            <a:xfrm>
              <a:off x="1474" y="3158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66" name="Line 31"/>
            <p:cNvSpPr>
              <a:spLocks noChangeShapeType="1"/>
            </p:cNvSpPr>
            <p:nvPr/>
          </p:nvSpPr>
          <p:spPr bwMode="auto">
            <a:xfrm>
              <a:off x="1474" y="3475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67" name="Line 32"/>
            <p:cNvSpPr>
              <a:spLocks noChangeShapeType="1"/>
            </p:cNvSpPr>
            <p:nvPr/>
          </p:nvSpPr>
          <p:spPr bwMode="auto">
            <a:xfrm>
              <a:off x="1791" y="3158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268" name="Text Box 33"/>
            <p:cNvSpPr txBox="1">
              <a:spLocks noChangeArrowheads="1"/>
            </p:cNvSpPr>
            <p:nvPr/>
          </p:nvSpPr>
          <p:spPr bwMode="auto">
            <a:xfrm>
              <a:off x="1869" y="3158"/>
              <a:ext cx="7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th-TH" b="1"/>
                <a:t>สต๊อกสินค้า</a:t>
              </a:r>
            </a:p>
          </p:txBody>
        </p:sp>
      </p:grpSp>
      <p:sp>
        <p:nvSpPr>
          <p:cNvPr id="10251" name="Line 34"/>
          <p:cNvSpPr>
            <a:spLocks noChangeShapeType="1"/>
          </p:cNvSpPr>
          <p:nvPr/>
        </p:nvSpPr>
        <p:spPr bwMode="auto">
          <a:xfrm flipH="1">
            <a:off x="4859338" y="2349500"/>
            <a:ext cx="1152525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0252" name="Line 35"/>
          <p:cNvSpPr>
            <a:spLocks noChangeShapeType="1"/>
          </p:cNvSpPr>
          <p:nvPr/>
        </p:nvSpPr>
        <p:spPr bwMode="auto">
          <a:xfrm>
            <a:off x="4859338" y="2349500"/>
            <a:ext cx="0" cy="358775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0253" name="Text Box 36"/>
          <p:cNvSpPr txBox="1">
            <a:spLocks noChangeArrowheads="1"/>
          </p:cNvSpPr>
          <p:nvPr/>
        </p:nvSpPr>
        <p:spPr bwMode="auto">
          <a:xfrm>
            <a:off x="4256088" y="1989138"/>
            <a:ext cx="1820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ข้อมูลประเภทสินค้า</a:t>
            </a:r>
          </a:p>
        </p:txBody>
      </p:sp>
      <p:sp>
        <p:nvSpPr>
          <p:cNvPr id="10254" name="Line 37"/>
          <p:cNvSpPr>
            <a:spLocks noChangeShapeType="1"/>
          </p:cNvSpPr>
          <p:nvPr/>
        </p:nvSpPr>
        <p:spPr bwMode="auto">
          <a:xfrm flipH="1">
            <a:off x="5292725" y="3429000"/>
            <a:ext cx="71913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0255" name="Text Box 38"/>
          <p:cNvSpPr txBox="1">
            <a:spLocks noChangeArrowheads="1"/>
          </p:cNvSpPr>
          <p:nvPr/>
        </p:nvSpPr>
        <p:spPr bwMode="auto">
          <a:xfrm>
            <a:off x="5364163" y="2852738"/>
            <a:ext cx="115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ข้อมูลสินค้า</a:t>
            </a:r>
          </a:p>
        </p:txBody>
      </p:sp>
      <p:sp>
        <p:nvSpPr>
          <p:cNvPr id="10256" name="Line 39"/>
          <p:cNvSpPr>
            <a:spLocks noChangeShapeType="1"/>
          </p:cNvSpPr>
          <p:nvPr/>
        </p:nvSpPr>
        <p:spPr bwMode="auto">
          <a:xfrm flipH="1">
            <a:off x="4643438" y="4581525"/>
            <a:ext cx="136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0257" name="Line 40"/>
          <p:cNvSpPr>
            <a:spLocks noChangeShapeType="1"/>
          </p:cNvSpPr>
          <p:nvPr/>
        </p:nvSpPr>
        <p:spPr bwMode="auto">
          <a:xfrm flipV="1">
            <a:off x="4643438" y="4292600"/>
            <a:ext cx="0" cy="2889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0258" name="Text Box 41"/>
          <p:cNvSpPr txBox="1">
            <a:spLocks noChangeArrowheads="1"/>
          </p:cNvSpPr>
          <p:nvPr/>
        </p:nvSpPr>
        <p:spPr bwMode="auto">
          <a:xfrm>
            <a:off x="4067175" y="4581525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จำนวนสินค้าในสต๊อก</a:t>
            </a:r>
          </a:p>
        </p:txBody>
      </p:sp>
      <p:sp>
        <p:nvSpPr>
          <p:cNvPr id="10259" name="Text Box 42"/>
          <p:cNvSpPr txBox="1">
            <a:spLocks noChangeArrowheads="1"/>
          </p:cNvSpPr>
          <p:nvPr/>
        </p:nvSpPr>
        <p:spPr bwMode="auto">
          <a:xfrm>
            <a:off x="2185988" y="1844675"/>
            <a:ext cx="1825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ความต้องการสืบค้น</a:t>
            </a:r>
          </a:p>
        </p:txBody>
      </p:sp>
      <p:sp>
        <p:nvSpPr>
          <p:cNvPr id="10260" name="Line 43"/>
          <p:cNvSpPr>
            <a:spLocks noChangeShapeType="1"/>
          </p:cNvSpPr>
          <p:nvPr/>
        </p:nvSpPr>
        <p:spPr bwMode="auto">
          <a:xfrm>
            <a:off x="3851275" y="4292600"/>
            <a:ext cx="0" cy="10810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0261" name="Line 44"/>
          <p:cNvSpPr>
            <a:spLocks noChangeShapeType="1"/>
          </p:cNvSpPr>
          <p:nvPr/>
        </p:nvSpPr>
        <p:spPr bwMode="auto">
          <a:xfrm flipH="1">
            <a:off x="1835150" y="5373688"/>
            <a:ext cx="20161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0262" name="Line 45"/>
          <p:cNvSpPr>
            <a:spLocks noChangeShapeType="1"/>
          </p:cNvSpPr>
          <p:nvPr/>
        </p:nvSpPr>
        <p:spPr bwMode="auto">
          <a:xfrm flipV="1">
            <a:off x="1835150" y="4076700"/>
            <a:ext cx="0" cy="12969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10263" name="Text Box 46"/>
          <p:cNvSpPr txBox="1">
            <a:spLocks noChangeArrowheads="1"/>
          </p:cNvSpPr>
          <p:nvPr/>
        </p:nvSpPr>
        <p:spPr bwMode="auto">
          <a:xfrm>
            <a:off x="1644650" y="5445125"/>
            <a:ext cx="220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/>
              <a:t>ข้อมูลสินค้าที่ต้องการค้น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mtClean="0">
                <a:cs typeface="Angsana New" pitchFamily="18" charset="-34"/>
              </a:rPr>
              <a:t>ตัวอย่าง</a:t>
            </a:r>
          </a:p>
        </p:txBody>
      </p:sp>
      <p:grpSp>
        <p:nvGrpSpPr>
          <p:cNvPr id="11267" name="Group 43"/>
          <p:cNvGrpSpPr>
            <a:grpSpLocks/>
          </p:cNvGrpSpPr>
          <p:nvPr/>
        </p:nvGrpSpPr>
        <p:grpSpPr bwMode="auto">
          <a:xfrm>
            <a:off x="1187450" y="1851025"/>
            <a:ext cx="7056438" cy="3997325"/>
            <a:chOff x="748" y="1166"/>
            <a:chExt cx="4445" cy="2518"/>
          </a:xfrm>
        </p:grpSpPr>
        <p:sp>
          <p:nvSpPr>
            <p:cNvPr id="11268" name="Rectangle 3"/>
            <p:cNvSpPr>
              <a:spLocks noChangeArrowheads="1"/>
            </p:cNvSpPr>
            <p:nvPr/>
          </p:nvSpPr>
          <p:spPr bwMode="auto">
            <a:xfrm>
              <a:off x="748" y="2160"/>
              <a:ext cx="817" cy="408"/>
            </a:xfrm>
            <a:prstGeom prst="rect">
              <a:avLst/>
            </a:prstGeom>
            <a:solidFill>
              <a:schemeClr val="hlink"/>
            </a:solidFill>
            <a:ln w="9525" algn="ctr">
              <a:solidFill>
                <a:srgbClr val="00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 b="1">
                  <a:solidFill>
                    <a:schemeClr val="tx1"/>
                  </a:solidFill>
                </a:rPr>
                <a:t>Cutstomer</a:t>
              </a:r>
              <a:endParaRPr lang="th-TH" sz="2000" b="1">
                <a:solidFill>
                  <a:schemeClr val="tx1"/>
                </a:solidFill>
              </a:endParaRPr>
            </a:p>
          </p:txBody>
        </p:sp>
        <p:sp>
          <p:nvSpPr>
            <p:cNvPr id="11269" name="Line 4"/>
            <p:cNvSpPr>
              <a:spLocks noChangeShapeType="1"/>
            </p:cNvSpPr>
            <p:nvPr/>
          </p:nvSpPr>
          <p:spPr bwMode="auto">
            <a:xfrm flipV="1">
              <a:off x="1156" y="1389"/>
              <a:ext cx="0" cy="771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70" name="Line 5"/>
            <p:cNvSpPr>
              <a:spLocks noChangeShapeType="1"/>
            </p:cNvSpPr>
            <p:nvPr/>
          </p:nvSpPr>
          <p:spPr bwMode="auto">
            <a:xfrm>
              <a:off x="1156" y="1389"/>
              <a:ext cx="1543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71" name="Line 6"/>
            <p:cNvSpPr>
              <a:spLocks noChangeShapeType="1"/>
            </p:cNvSpPr>
            <p:nvPr/>
          </p:nvSpPr>
          <p:spPr bwMode="auto">
            <a:xfrm>
              <a:off x="2699" y="1389"/>
              <a:ext cx="0" cy="27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11272" name="Group 7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154" y="1706"/>
              <a:chExt cx="1180" cy="998"/>
            </a:xfrm>
          </p:grpSpPr>
          <p:grpSp>
            <p:nvGrpSpPr>
              <p:cNvPr id="11301" name="Group 8"/>
              <p:cNvGrpSpPr>
                <a:grpSpLocks/>
              </p:cNvGrpSpPr>
              <p:nvPr/>
            </p:nvGrpSpPr>
            <p:grpSpPr bwMode="auto">
              <a:xfrm>
                <a:off x="2154" y="1706"/>
                <a:ext cx="1180" cy="998"/>
                <a:chOff x="2290" y="2432"/>
                <a:chExt cx="1180" cy="998"/>
              </a:xfrm>
            </p:grpSpPr>
            <p:sp>
              <p:nvSpPr>
                <p:cNvPr id="11303" name="AutoShape 9"/>
                <p:cNvSpPr>
                  <a:spLocks noChangeArrowheads="1"/>
                </p:cNvSpPr>
                <p:nvPr/>
              </p:nvSpPr>
              <p:spPr bwMode="auto">
                <a:xfrm>
                  <a:off x="2290" y="2432"/>
                  <a:ext cx="1180" cy="998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00"/>
                </a:solidFill>
                <a:ln w="9525" algn="ctr">
                  <a:solidFill>
                    <a:srgbClr val="0033CC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h-TH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304" name="Line 10"/>
                <p:cNvSpPr>
                  <a:spLocks noChangeShapeType="1"/>
                </p:cNvSpPr>
                <p:nvPr/>
              </p:nvSpPr>
              <p:spPr bwMode="auto">
                <a:xfrm>
                  <a:off x="2290" y="2750"/>
                  <a:ext cx="1180" cy="0"/>
                </a:xfrm>
                <a:prstGeom prst="line">
                  <a:avLst/>
                </a:prstGeom>
                <a:noFill/>
                <a:ln w="28575">
                  <a:solidFill>
                    <a:srgbClr val="0033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11302" name="Text Box 11"/>
              <p:cNvSpPr txBox="1">
                <a:spLocks noChangeArrowheads="1"/>
              </p:cNvSpPr>
              <p:nvPr/>
            </p:nvSpPr>
            <p:spPr bwMode="auto">
              <a:xfrm>
                <a:off x="2191" y="1743"/>
                <a:ext cx="1111" cy="7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eaLnBrk="1" hangingPunct="1"/>
                <a:r>
                  <a:rPr lang="th-TH" sz="2800" b="1"/>
                  <a:t>1.0</a:t>
                </a:r>
              </a:p>
              <a:p>
                <a:pPr eaLnBrk="1" hangingPunct="1"/>
                <a:r>
                  <a:rPr lang="en-US" sz="2000" b="1"/>
                  <a:t>Look up item</a:t>
                </a:r>
                <a:br>
                  <a:rPr lang="en-US" sz="2000" b="1"/>
                </a:br>
                <a:r>
                  <a:rPr lang="en-US" sz="2000" b="1"/>
                  <a:t>availability</a:t>
                </a:r>
                <a:endParaRPr lang="th-TH" sz="2000" b="1"/>
              </a:p>
            </p:txBody>
          </p:sp>
        </p:grpSp>
        <p:sp>
          <p:nvSpPr>
            <p:cNvPr id="11273" name="Line 13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74" name="Line 14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75" name="Line 15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76" name="Line 16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77" name="Text Box 17"/>
            <p:cNvSpPr txBox="1">
              <a:spLocks noChangeArrowheads="1"/>
            </p:cNvSpPr>
            <p:nvPr/>
          </p:nvSpPr>
          <p:spPr bwMode="auto">
            <a:xfrm>
              <a:off x="4092" y="1399"/>
              <a:ext cx="8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algn="l" eaLnBrk="1" hangingPunct="1"/>
              <a:r>
                <a:rPr lang="en-US" b="1"/>
                <a:t>Catalog</a:t>
              </a:r>
              <a:endParaRPr lang="th-TH" b="1"/>
            </a:p>
          </p:txBody>
        </p:sp>
        <p:sp>
          <p:nvSpPr>
            <p:cNvPr id="11278" name="Line 19"/>
            <p:cNvSpPr>
              <a:spLocks noChangeShapeType="1"/>
            </p:cNvSpPr>
            <p:nvPr/>
          </p:nvSpPr>
          <p:spPr bwMode="auto">
            <a:xfrm>
              <a:off x="3787" y="2024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79" name="Line 20"/>
            <p:cNvSpPr>
              <a:spLocks noChangeShapeType="1"/>
            </p:cNvSpPr>
            <p:nvPr/>
          </p:nvSpPr>
          <p:spPr bwMode="auto">
            <a:xfrm>
              <a:off x="3787" y="2024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80" name="Line 21"/>
            <p:cNvSpPr>
              <a:spLocks noChangeShapeType="1"/>
            </p:cNvSpPr>
            <p:nvPr/>
          </p:nvSpPr>
          <p:spPr bwMode="auto">
            <a:xfrm>
              <a:off x="3787" y="2341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81" name="Line 22"/>
            <p:cNvSpPr>
              <a:spLocks noChangeShapeType="1"/>
            </p:cNvSpPr>
            <p:nvPr/>
          </p:nvSpPr>
          <p:spPr bwMode="auto">
            <a:xfrm>
              <a:off x="4104" y="2024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82" name="Text Box 23"/>
            <p:cNvSpPr txBox="1">
              <a:spLocks noChangeArrowheads="1"/>
            </p:cNvSpPr>
            <p:nvPr/>
          </p:nvSpPr>
          <p:spPr bwMode="auto">
            <a:xfrm>
              <a:off x="4132" y="2025"/>
              <a:ext cx="8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algn="l" eaLnBrk="1" hangingPunct="1"/>
              <a:r>
                <a:rPr lang="en-US" b="1"/>
                <a:t>Product</a:t>
              </a:r>
              <a:endParaRPr lang="th-TH" b="1"/>
            </a:p>
          </p:txBody>
        </p:sp>
        <p:sp>
          <p:nvSpPr>
            <p:cNvPr id="11283" name="Line 25"/>
            <p:cNvSpPr>
              <a:spLocks noChangeShapeType="1"/>
            </p:cNvSpPr>
            <p:nvPr/>
          </p:nvSpPr>
          <p:spPr bwMode="auto">
            <a:xfrm>
              <a:off x="3787" y="2704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84" name="Line 26"/>
            <p:cNvSpPr>
              <a:spLocks noChangeShapeType="1"/>
            </p:cNvSpPr>
            <p:nvPr/>
          </p:nvSpPr>
          <p:spPr bwMode="auto">
            <a:xfrm>
              <a:off x="3787" y="2704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85" name="Line 27"/>
            <p:cNvSpPr>
              <a:spLocks noChangeShapeType="1"/>
            </p:cNvSpPr>
            <p:nvPr/>
          </p:nvSpPr>
          <p:spPr bwMode="auto">
            <a:xfrm>
              <a:off x="3787" y="3021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86" name="Line 28"/>
            <p:cNvSpPr>
              <a:spLocks noChangeShapeType="1"/>
            </p:cNvSpPr>
            <p:nvPr/>
          </p:nvSpPr>
          <p:spPr bwMode="auto">
            <a:xfrm>
              <a:off x="4104" y="2704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87" name="Text Box 29"/>
            <p:cNvSpPr txBox="1">
              <a:spLocks noChangeArrowheads="1"/>
            </p:cNvSpPr>
            <p:nvPr/>
          </p:nvSpPr>
          <p:spPr bwMode="auto">
            <a:xfrm>
              <a:off x="4113" y="2714"/>
              <a:ext cx="9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en-US" b="1"/>
                <a:t>Inventory</a:t>
              </a:r>
              <a:endParaRPr lang="th-TH" b="1"/>
            </a:p>
          </p:txBody>
        </p:sp>
        <p:sp>
          <p:nvSpPr>
            <p:cNvPr id="11288" name="Line 30"/>
            <p:cNvSpPr>
              <a:spLocks noChangeShapeType="1"/>
            </p:cNvSpPr>
            <p:nvPr/>
          </p:nvSpPr>
          <p:spPr bwMode="auto">
            <a:xfrm flipH="1">
              <a:off x="3061" y="1480"/>
              <a:ext cx="72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89" name="Line 31"/>
            <p:cNvSpPr>
              <a:spLocks noChangeShapeType="1"/>
            </p:cNvSpPr>
            <p:nvPr/>
          </p:nvSpPr>
          <p:spPr bwMode="auto">
            <a:xfrm>
              <a:off x="3061" y="1480"/>
              <a:ext cx="0" cy="226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290" name="Text Box 32"/>
            <p:cNvSpPr txBox="1">
              <a:spLocks noChangeArrowheads="1"/>
            </p:cNvSpPr>
            <p:nvPr/>
          </p:nvSpPr>
          <p:spPr bwMode="auto">
            <a:xfrm>
              <a:off x="2735" y="1257"/>
              <a:ext cx="105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en-US" sz="2000"/>
                <a:t>Catalog Data</a:t>
              </a:r>
              <a:endParaRPr lang="th-TH" sz="2000"/>
            </a:p>
          </p:txBody>
        </p:sp>
        <p:sp>
          <p:nvSpPr>
            <p:cNvPr id="11291" name="Line 33"/>
            <p:cNvSpPr>
              <a:spLocks noChangeShapeType="1"/>
            </p:cNvSpPr>
            <p:nvPr/>
          </p:nvSpPr>
          <p:spPr bwMode="auto">
            <a:xfrm flipH="1">
              <a:off x="3334" y="2160"/>
              <a:ext cx="45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th-TH"/>
            </a:p>
          </p:txBody>
        </p:sp>
        <p:sp>
          <p:nvSpPr>
            <p:cNvPr id="11292" name="Text Box 34"/>
            <p:cNvSpPr txBox="1">
              <a:spLocks noChangeArrowheads="1"/>
            </p:cNvSpPr>
            <p:nvPr/>
          </p:nvSpPr>
          <p:spPr bwMode="auto">
            <a:xfrm>
              <a:off x="3328" y="1801"/>
              <a:ext cx="10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en-US" sz="2000"/>
                <a:t>Product Data</a:t>
              </a:r>
              <a:endParaRPr lang="th-TH" sz="2000"/>
            </a:p>
          </p:txBody>
        </p:sp>
        <p:sp>
          <p:nvSpPr>
            <p:cNvPr id="11293" name="Line 35"/>
            <p:cNvSpPr>
              <a:spLocks noChangeShapeType="1"/>
            </p:cNvSpPr>
            <p:nvPr/>
          </p:nvSpPr>
          <p:spPr bwMode="auto">
            <a:xfrm flipH="1">
              <a:off x="2925" y="2886"/>
              <a:ext cx="86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th-TH"/>
            </a:p>
          </p:txBody>
        </p:sp>
        <p:sp>
          <p:nvSpPr>
            <p:cNvPr id="11294" name="Line 36"/>
            <p:cNvSpPr>
              <a:spLocks noChangeShapeType="1"/>
            </p:cNvSpPr>
            <p:nvPr/>
          </p:nvSpPr>
          <p:spPr bwMode="auto">
            <a:xfrm flipV="1">
              <a:off x="2925" y="2704"/>
              <a:ext cx="0" cy="18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th-TH"/>
            </a:p>
          </p:txBody>
        </p:sp>
        <p:sp>
          <p:nvSpPr>
            <p:cNvPr id="11295" name="Text Box 37"/>
            <p:cNvSpPr txBox="1">
              <a:spLocks noChangeArrowheads="1"/>
            </p:cNvSpPr>
            <p:nvPr/>
          </p:nvSpPr>
          <p:spPr bwMode="auto">
            <a:xfrm>
              <a:off x="2612" y="2890"/>
              <a:ext cx="11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en-US" sz="2000"/>
                <a:t>Inventory Data</a:t>
              </a:r>
              <a:endParaRPr lang="th-TH" sz="2000"/>
            </a:p>
          </p:txBody>
        </p:sp>
        <p:sp>
          <p:nvSpPr>
            <p:cNvPr id="11296" name="Text Box 38"/>
            <p:cNvSpPr txBox="1">
              <a:spLocks noChangeArrowheads="1"/>
            </p:cNvSpPr>
            <p:nvPr/>
          </p:nvSpPr>
          <p:spPr bwMode="auto">
            <a:xfrm>
              <a:off x="1440" y="1166"/>
              <a:ext cx="95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en-US" sz="2000"/>
                <a:t>Item Inquiry</a:t>
              </a:r>
              <a:endParaRPr lang="th-TH" sz="2000"/>
            </a:p>
          </p:txBody>
        </p:sp>
        <p:sp>
          <p:nvSpPr>
            <p:cNvPr id="11297" name="Line 39"/>
            <p:cNvSpPr>
              <a:spLocks noChangeShapeType="1"/>
            </p:cNvSpPr>
            <p:nvPr/>
          </p:nvSpPr>
          <p:spPr bwMode="auto">
            <a:xfrm>
              <a:off x="2426" y="2704"/>
              <a:ext cx="0" cy="6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th-TH"/>
            </a:p>
          </p:txBody>
        </p:sp>
        <p:sp>
          <p:nvSpPr>
            <p:cNvPr id="11298" name="Line 40"/>
            <p:cNvSpPr>
              <a:spLocks noChangeShapeType="1"/>
            </p:cNvSpPr>
            <p:nvPr/>
          </p:nvSpPr>
          <p:spPr bwMode="auto">
            <a:xfrm flipH="1">
              <a:off x="1156" y="3385"/>
              <a:ext cx="127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th-TH"/>
            </a:p>
          </p:txBody>
        </p:sp>
        <p:sp>
          <p:nvSpPr>
            <p:cNvPr id="11299" name="Line 41"/>
            <p:cNvSpPr>
              <a:spLocks noChangeShapeType="1"/>
            </p:cNvSpPr>
            <p:nvPr/>
          </p:nvSpPr>
          <p:spPr bwMode="auto">
            <a:xfrm flipV="1">
              <a:off x="1156" y="2568"/>
              <a:ext cx="0" cy="817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th-TH"/>
            </a:p>
          </p:txBody>
        </p:sp>
        <p:sp>
          <p:nvSpPr>
            <p:cNvPr id="11300" name="Text Box 42"/>
            <p:cNvSpPr txBox="1">
              <a:spLocks noChangeArrowheads="1"/>
            </p:cNvSpPr>
            <p:nvPr/>
          </p:nvSpPr>
          <p:spPr bwMode="auto">
            <a:xfrm>
              <a:off x="898" y="3434"/>
              <a:ext cx="16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en-US" sz="2000"/>
                <a:t>Item Availability Detail</a:t>
              </a:r>
              <a:endParaRPr lang="th-TH" sz="2000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h-TH" smtClean="0">
                <a:cs typeface="Angsana New" pitchFamily="18" charset="-34"/>
              </a:rPr>
              <a:t>ตัวอย่าง</a:t>
            </a:r>
          </a:p>
        </p:txBody>
      </p:sp>
      <p:sp>
        <p:nvSpPr>
          <p:cNvPr id="45060" name="Rectangle 3"/>
          <p:cNvSpPr>
            <a:spLocks noChangeArrowheads="1"/>
          </p:cNvSpPr>
          <p:nvPr/>
        </p:nvSpPr>
        <p:spPr bwMode="auto">
          <a:xfrm>
            <a:off x="7596188" y="2205038"/>
            <a:ext cx="1296987" cy="647700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chemeClr val="tx1"/>
                </a:solidFill>
              </a:rPr>
              <a:t>Customer</a:t>
            </a:r>
            <a:endParaRPr lang="th-TH" sz="2000" b="1">
              <a:solidFill>
                <a:schemeClr val="tx1"/>
              </a:solidFill>
            </a:endParaRPr>
          </a:p>
        </p:txBody>
      </p:sp>
      <p:sp>
        <p:nvSpPr>
          <p:cNvPr id="45061" name="Line 4"/>
          <p:cNvSpPr>
            <a:spLocks noChangeShapeType="1"/>
          </p:cNvSpPr>
          <p:nvPr/>
        </p:nvSpPr>
        <p:spPr bwMode="auto">
          <a:xfrm flipV="1">
            <a:off x="611188" y="3213100"/>
            <a:ext cx="0" cy="43180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45062" name="Line 5"/>
          <p:cNvSpPr>
            <a:spLocks noChangeShapeType="1"/>
          </p:cNvSpPr>
          <p:nvPr/>
        </p:nvSpPr>
        <p:spPr bwMode="auto">
          <a:xfrm>
            <a:off x="611188" y="3213100"/>
            <a:ext cx="2449512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45063" name="Line 6"/>
          <p:cNvSpPr>
            <a:spLocks noChangeShapeType="1"/>
          </p:cNvSpPr>
          <p:nvPr/>
        </p:nvSpPr>
        <p:spPr bwMode="auto">
          <a:xfrm flipV="1">
            <a:off x="682625" y="2349500"/>
            <a:ext cx="2305050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grpSp>
        <p:nvGrpSpPr>
          <p:cNvPr id="45064" name="Group 7"/>
          <p:cNvGrpSpPr>
            <a:grpSpLocks/>
          </p:cNvGrpSpPr>
          <p:nvPr/>
        </p:nvGrpSpPr>
        <p:grpSpPr bwMode="auto">
          <a:xfrm>
            <a:off x="3059113" y="2060575"/>
            <a:ext cx="1873250" cy="1584325"/>
            <a:chOff x="2154" y="1706"/>
            <a:chExt cx="1180" cy="998"/>
          </a:xfrm>
        </p:grpSpPr>
        <p:grpSp>
          <p:nvGrpSpPr>
            <p:cNvPr id="45065" name="Group 8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45066" name="AutoShape 9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45067" name="Line 10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45068" name="Text Box 11"/>
            <p:cNvSpPr txBox="1">
              <a:spLocks noChangeArrowheads="1"/>
            </p:cNvSpPr>
            <p:nvPr/>
          </p:nvSpPr>
          <p:spPr bwMode="auto">
            <a:xfrm>
              <a:off x="2343" y="1743"/>
              <a:ext cx="810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en-US" sz="2800" b="1"/>
                <a:t>4.1</a:t>
              </a:r>
            </a:p>
            <a:p>
              <a:pPr eaLnBrk="1" hangingPunct="1"/>
              <a:endParaRPr lang="th-TH" sz="1000" b="1"/>
            </a:p>
            <a:p>
              <a:pPr eaLnBrk="1" hangingPunct="1"/>
              <a:r>
                <a:rPr lang="en-US" sz="2000" b="1"/>
                <a:t>Compute</a:t>
              </a:r>
              <a:endParaRPr lang="th-TH" sz="2000" b="1"/>
            </a:p>
          </p:txBody>
        </p:sp>
      </p:grpSp>
      <p:grpSp>
        <p:nvGrpSpPr>
          <p:cNvPr id="45097" name="Group 41"/>
          <p:cNvGrpSpPr>
            <a:grpSpLocks/>
          </p:cNvGrpSpPr>
          <p:nvPr/>
        </p:nvGrpSpPr>
        <p:grpSpPr bwMode="auto">
          <a:xfrm>
            <a:off x="250825" y="3644900"/>
            <a:ext cx="2232025" cy="503238"/>
            <a:chOff x="4700" y="2519"/>
            <a:chExt cx="1406" cy="317"/>
          </a:xfrm>
        </p:grpSpPr>
        <p:sp>
          <p:nvSpPr>
            <p:cNvPr id="45069" name="Line 13"/>
            <p:cNvSpPr>
              <a:spLocks noChangeShapeType="1"/>
            </p:cNvSpPr>
            <p:nvPr/>
          </p:nvSpPr>
          <p:spPr bwMode="auto">
            <a:xfrm>
              <a:off x="4700" y="2519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5070" name="Line 14"/>
            <p:cNvSpPr>
              <a:spLocks noChangeShapeType="1"/>
            </p:cNvSpPr>
            <p:nvPr/>
          </p:nvSpPr>
          <p:spPr bwMode="auto">
            <a:xfrm>
              <a:off x="4700" y="251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5071" name="Line 15"/>
            <p:cNvSpPr>
              <a:spLocks noChangeShapeType="1"/>
            </p:cNvSpPr>
            <p:nvPr/>
          </p:nvSpPr>
          <p:spPr bwMode="auto">
            <a:xfrm>
              <a:off x="4700" y="2836"/>
              <a:ext cx="1406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5072" name="Line 16"/>
            <p:cNvSpPr>
              <a:spLocks noChangeShapeType="1"/>
            </p:cNvSpPr>
            <p:nvPr/>
          </p:nvSpPr>
          <p:spPr bwMode="auto">
            <a:xfrm>
              <a:off x="5017" y="2519"/>
              <a:ext cx="0" cy="317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5073" name="Text Box 17"/>
            <p:cNvSpPr txBox="1">
              <a:spLocks noChangeArrowheads="1"/>
            </p:cNvSpPr>
            <p:nvPr/>
          </p:nvSpPr>
          <p:spPr bwMode="auto">
            <a:xfrm>
              <a:off x="5005" y="2529"/>
              <a:ext cx="10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algn="l" eaLnBrk="1" hangingPunct="1"/>
              <a:r>
                <a:rPr lang="en-US" b="1"/>
                <a:t>Sale Order</a:t>
              </a:r>
              <a:endParaRPr lang="th-TH" b="1"/>
            </a:p>
          </p:txBody>
        </p:sp>
      </p:grpSp>
      <p:sp>
        <p:nvSpPr>
          <p:cNvPr id="45084" name="Line 30"/>
          <p:cNvSpPr>
            <a:spLocks noChangeShapeType="1"/>
          </p:cNvSpPr>
          <p:nvPr/>
        </p:nvSpPr>
        <p:spPr bwMode="auto">
          <a:xfrm flipH="1">
            <a:off x="4930775" y="2924175"/>
            <a:ext cx="1152525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45085" name="Line 31"/>
          <p:cNvSpPr>
            <a:spLocks noChangeShapeType="1"/>
          </p:cNvSpPr>
          <p:nvPr/>
        </p:nvSpPr>
        <p:spPr bwMode="auto">
          <a:xfrm>
            <a:off x="6083300" y="2924175"/>
            <a:ext cx="0" cy="358775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45086" name="Text Box 32"/>
          <p:cNvSpPr txBox="1">
            <a:spLocks noChangeArrowheads="1"/>
          </p:cNvSpPr>
          <p:nvPr/>
        </p:nvSpPr>
        <p:spPr bwMode="auto">
          <a:xfrm>
            <a:off x="806450" y="1844675"/>
            <a:ext cx="1568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sz="2000"/>
              <a:t>Delivery No.</a:t>
            </a:r>
            <a:endParaRPr lang="th-TH" sz="2000"/>
          </a:p>
        </p:txBody>
      </p:sp>
      <p:sp>
        <p:nvSpPr>
          <p:cNvPr id="45088" name="Text Box 34"/>
          <p:cNvSpPr txBox="1">
            <a:spLocks noChangeArrowheads="1"/>
          </p:cNvSpPr>
          <p:nvPr/>
        </p:nvSpPr>
        <p:spPr bwMode="auto">
          <a:xfrm>
            <a:off x="5037138" y="2492375"/>
            <a:ext cx="159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sz="2000"/>
              <a:t>Invoice Data</a:t>
            </a:r>
            <a:endParaRPr lang="th-TH" sz="2000"/>
          </a:p>
        </p:txBody>
      </p:sp>
      <p:sp>
        <p:nvSpPr>
          <p:cNvPr id="45092" name="Text Box 38"/>
          <p:cNvSpPr txBox="1">
            <a:spLocks noChangeArrowheads="1"/>
          </p:cNvSpPr>
          <p:nvPr/>
        </p:nvSpPr>
        <p:spPr bwMode="auto">
          <a:xfrm>
            <a:off x="649288" y="2781300"/>
            <a:ext cx="201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sz="2000"/>
              <a:t>Sale Order Data</a:t>
            </a:r>
            <a:endParaRPr lang="th-TH" sz="2000"/>
          </a:p>
        </p:txBody>
      </p:sp>
      <p:grpSp>
        <p:nvGrpSpPr>
          <p:cNvPr id="45098" name="Group 7"/>
          <p:cNvGrpSpPr>
            <a:grpSpLocks/>
          </p:cNvGrpSpPr>
          <p:nvPr/>
        </p:nvGrpSpPr>
        <p:grpSpPr bwMode="auto">
          <a:xfrm>
            <a:off x="5075238" y="3284538"/>
            <a:ext cx="1873250" cy="1584325"/>
            <a:chOff x="2154" y="1706"/>
            <a:chExt cx="1180" cy="998"/>
          </a:xfrm>
        </p:grpSpPr>
        <p:grpSp>
          <p:nvGrpSpPr>
            <p:cNvPr id="45099" name="Group 8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45100" name="AutoShape 9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 algn="ctr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45101" name="Line 10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45102" name="Text Box 11"/>
            <p:cNvSpPr txBox="1">
              <a:spLocks noChangeArrowheads="1"/>
            </p:cNvSpPr>
            <p:nvPr/>
          </p:nvSpPr>
          <p:spPr bwMode="auto">
            <a:xfrm>
              <a:off x="2388" y="1743"/>
              <a:ext cx="720" cy="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eaLnBrk="1" hangingPunct="1"/>
              <a:r>
                <a:rPr lang="en-US" sz="2800" b="1"/>
                <a:t>4.2</a:t>
              </a:r>
            </a:p>
            <a:p>
              <a:pPr eaLnBrk="1" hangingPunct="1"/>
              <a:endParaRPr lang="th-TH" sz="1000" b="1"/>
            </a:p>
            <a:p>
              <a:pPr eaLnBrk="1" hangingPunct="1"/>
              <a:r>
                <a:rPr lang="en-US" sz="2000" b="1"/>
                <a:t>Printing</a:t>
              </a:r>
            </a:p>
            <a:p>
              <a:pPr eaLnBrk="1" hangingPunct="1"/>
              <a:r>
                <a:rPr lang="en-US" sz="2000" b="1"/>
                <a:t>Invoice</a:t>
              </a:r>
              <a:endParaRPr lang="th-TH" sz="2000" b="1"/>
            </a:p>
          </p:txBody>
        </p:sp>
      </p:grpSp>
      <p:sp>
        <p:nvSpPr>
          <p:cNvPr id="45103" name="Line 47"/>
          <p:cNvSpPr>
            <a:spLocks noChangeShapeType="1"/>
          </p:cNvSpPr>
          <p:nvPr/>
        </p:nvSpPr>
        <p:spPr bwMode="auto">
          <a:xfrm flipV="1">
            <a:off x="6588125" y="1628775"/>
            <a:ext cx="0" cy="16557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th-TH"/>
          </a:p>
        </p:txBody>
      </p:sp>
      <p:sp>
        <p:nvSpPr>
          <p:cNvPr id="45104" name="Line 48"/>
          <p:cNvSpPr>
            <a:spLocks noChangeShapeType="1"/>
          </p:cNvSpPr>
          <p:nvPr/>
        </p:nvSpPr>
        <p:spPr bwMode="auto">
          <a:xfrm>
            <a:off x="6588125" y="1628775"/>
            <a:ext cx="1368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45105" name="Line 49"/>
          <p:cNvSpPr>
            <a:spLocks noChangeShapeType="1"/>
          </p:cNvSpPr>
          <p:nvPr/>
        </p:nvSpPr>
        <p:spPr bwMode="auto">
          <a:xfrm>
            <a:off x="7956550" y="1628775"/>
            <a:ext cx="0" cy="5048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45106" name="Text Box 34"/>
          <p:cNvSpPr txBox="1">
            <a:spLocks noChangeArrowheads="1"/>
          </p:cNvSpPr>
          <p:nvPr/>
        </p:nvSpPr>
        <p:spPr bwMode="auto">
          <a:xfrm>
            <a:off x="6516688" y="1052513"/>
            <a:ext cx="215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sz="2000"/>
              <a:t>Invoice, Product</a:t>
            </a:r>
            <a:endParaRPr lang="th-TH" sz="2000"/>
          </a:p>
        </p:txBody>
      </p:sp>
      <p:sp>
        <p:nvSpPr>
          <p:cNvPr id="45107" name="Rectangle 3"/>
          <p:cNvSpPr>
            <a:spLocks noChangeArrowheads="1"/>
          </p:cNvSpPr>
          <p:nvPr/>
        </p:nvSpPr>
        <p:spPr bwMode="auto">
          <a:xfrm>
            <a:off x="7235825" y="4076700"/>
            <a:ext cx="1657350" cy="865188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chemeClr val="tx1"/>
                </a:solidFill>
              </a:rPr>
              <a:t>Sale </a:t>
            </a:r>
          </a:p>
          <a:p>
            <a:r>
              <a:rPr lang="en-US" sz="2000" b="1">
                <a:solidFill>
                  <a:schemeClr val="tx1"/>
                </a:solidFill>
              </a:rPr>
              <a:t>Management</a:t>
            </a:r>
            <a:endParaRPr lang="th-TH" sz="2000" b="1">
              <a:solidFill>
                <a:schemeClr val="tx1"/>
              </a:solidFill>
            </a:endParaRPr>
          </a:p>
        </p:txBody>
      </p:sp>
      <p:sp>
        <p:nvSpPr>
          <p:cNvPr id="45108" name="Line 52"/>
          <p:cNvSpPr>
            <a:spLocks noChangeShapeType="1"/>
          </p:cNvSpPr>
          <p:nvPr/>
        </p:nvSpPr>
        <p:spPr bwMode="auto">
          <a:xfrm>
            <a:off x="5867400" y="4868863"/>
            <a:ext cx="0" cy="8651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5867400" y="5734050"/>
            <a:ext cx="201771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45110" name="Line 54"/>
          <p:cNvSpPr>
            <a:spLocks noChangeShapeType="1"/>
          </p:cNvSpPr>
          <p:nvPr/>
        </p:nvSpPr>
        <p:spPr bwMode="auto">
          <a:xfrm flipV="1">
            <a:off x="7885113" y="4941888"/>
            <a:ext cx="0" cy="7921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h-TH"/>
          </a:p>
        </p:txBody>
      </p:sp>
      <p:sp>
        <p:nvSpPr>
          <p:cNvPr id="45111" name="Text Box 34"/>
          <p:cNvSpPr txBox="1">
            <a:spLocks noChangeArrowheads="1"/>
          </p:cNvSpPr>
          <p:nvPr/>
        </p:nvSpPr>
        <p:spPr bwMode="auto">
          <a:xfrm>
            <a:off x="5795963" y="5805488"/>
            <a:ext cx="215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sz="2000"/>
              <a:t>Invoice Amount</a:t>
            </a:r>
            <a:endParaRPr lang="th-TH" sz="20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cs typeface="Angsana New" pitchFamily="18" charset="-34"/>
              </a:rPr>
              <a:t>สัญลักษณ์ที่ใช้ใน  </a:t>
            </a:r>
            <a:r>
              <a:rPr lang="en-US" smtClean="0">
                <a:cs typeface="Angsana New" pitchFamily="18" charset="-34"/>
              </a:rPr>
              <a:t>DFD</a:t>
            </a:r>
            <a:endParaRPr lang="th-TH" smtClean="0">
              <a:cs typeface="Angsana New" pitchFamily="18" charset="-34"/>
            </a:endParaRPr>
          </a:p>
        </p:txBody>
      </p:sp>
      <p:grpSp>
        <p:nvGrpSpPr>
          <p:cNvPr id="46086" name="Group 4"/>
          <p:cNvGrpSpPr>
            <a:grpSpLocks/>
          </p:cNvGrpSpPr>
          <p:nvPr/>
        </p:nvGrpSpPr>
        <p:grpSpPr bwMode="auto">
          <a:xfrm>
            <a:off x="322263" y="1484313"/>
            <a:ext cx="8655050" cy="5113337"/>
            <a:chOff x="158" y="663"/>
            <a:chExt cx="5452" cy="3448"/>
          </a:xfrm>
        </p:grpSpPr>
        <p:sp>
          <p:nvSpPr>
            <p:cNvPr id="46087" name="Line 5"/>
            <p:cNvSpPr>
              <a:spLocks noChangeShapeType="1"/>
            </p:cNvSpPr>
            <p:nvPr/>
          </p:nvSpPr>
          <p:spPr bwMode="auto">
            <a:xfrm>
              <a:off x="158" y="663"/>
              <a:ext cx="5452" cy="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088" name="Line 6"/>
            <p:cNvSpPr>
              <a:spLocks noChangeShapeType="1"/>
            </p:cNvSpPr>
            <p:nvPr/>
          </p:nvSpPr>
          <p:spPr bwMode="auto">
            <a:xfrm>
              <a:off x="158" y="1226"/>
              <a:ext cx="5452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089" name="Line 7"/>
            <p:cNvSpPr>
              <a:spLocks noChangeShapeType="1"/>
            </p:cNvSpPr>
            <p:nvPr/>
          </p:nvSpPr>
          <p:spPr bwMode="auto">
            <a:xfrm>
              <a:off x="158" y="1939"/>
              <a:ext cx="5452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090" name="Line 8"/>
            <p:cNvSpPr>
              <a:spLocks noChangeShapeType="1"/>
            </p:cNvSpPr>
            <p:nvPr/>
          </p:nvSpPr>
          <p:spPr bwMode="auto">
            <a:xfrm>
              <a:off x="158" y="2651"/>
              <a:ext cx="5452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091" name="Line 9"/>
            <p:cNvSpPr>
              <a:spLocks noChangeShapeType="1"/>
            </p:cNvSpPr>
            <p:nvPr/>
          </p:nvSpPr>
          <p:spPr bwMode="auto">
            <a:xfrm>
              <a:off x="158" y="4111"/>
              <a:ext cx="5452" cy="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092" name="Line 10"/>
            <p:cNvSpPr>
              <a:spLocks noChangeShapeType="1"/>
            </p:cNvSpPr>
            <p:nvPr/>
          </p:nvSpPr>
          <p:spPr bwMode="auto">
            <a:xfrm>
              <a:off x="5610" y="663"/>
              <a:ext cx="0" cy="344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093" name="Line 11"/>
            <p:cNvSpPr>
              <a:spLocks noChangeShapeType="1"/>
            </p:cNvSpPr>
            <p:nvPr/>
          </p:nvSpPr>
          <p:spPr bwMode="auto">
            <a:xfrm>
              <a:off x="158" y="3364"/>
              <a:ext cx="5452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094" name="Rectangle 12"/>
            <p:cNvSpPr>
              <a:spLocks noChangeArrowheads="1"/>
            </p:cNvSpPr>
            <p:nvPr/>
          </p:nvSpPr>
          <p:spPr bwMode="auto">
            <a:xfrm>
              <a:off x="158" y="1226"/>
              <a:ext cx="1415" cy="713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None/>
              </a:pPr>
              <a:endParaRPr lang="th-TH" sz="2600"/>
            </a:p>
          </p:txBody>
        </p:sp>
        <p:sp>
          <p:nvSpPr>
            <p:cNvPr id="46095" name="Line 13"/>
            <p:cNvSpPr>
              <a:spLocks noChangeShapeType="1"/>
            </p:cNvSpPr>
            <p:nvPr/>
          </p:nvSpPr>
          <p:spPr bwMode="auto">
            <a:xfrm>
              <a:off x="158" y="663"/>
              <a:ext cx="0" cy="344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096" name="Line 14"/>
            <p:cNvSpPr>
              <a:spLocks noChangeShapeType="1"/>
            </p:cNvSpPr>
            <p:nvPr/>
          </p:nvSpPr>
          <p:spPr bwMode="auto">
            <a:xfrm>
              <a:off x="1573" y="663"/>
              <a:ext cx="0" cy="3448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097" name="Line 15"/>
            <p:cNvSpPr>
              <a:spLocks noChangeShapeType="1"/>
            </p:cNvSpPr>
            <p:nvPr/>
          </p:nvSpPr>
          <p:spPr bwMode="auto">
            <a:xfrm>
              <a:off x="3069" y="663"/>
              <a:ext cx="0" cy="3448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46098" name="Rectangle 16"/>
          <p:cNvSpPr>
            <a:spLocks noChangeArrowheads="1"/>
          </p:cNvSpPr>
          <p:nvPr/>
        </p:nvSpPr>
        <p:spPr bwMode="auto">
          <a:xfrm>
            <a:off x="4872038" y="1484313"/>
            <a:ext cx="4033837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th-TH" b="1">
                <a:latin typeface="2547_Ddinya-05" pitchFamily="2" charset="0"/>
              </a:rPr>
              <a:t>ความหมาย</a:t>
            </a:r>
          </a:p>
        </p:txBody>
      </p:sp>
      <p:sp>
        <p:nvSpPr>
          <p:cNvPr id="46102" name="Rectangle 20"/>
          <p:cNvSpPr>
            <a:spLocks noChangeArrowheads="1"/>
          </p:cNvSpPr>
          <p:nvPr/>
        </p:nvSpPr>
        <p:spPr bwMode="auto">
          <a:xfrm>
            <a:off x="4067175" y="0"/>
            <a:ext cx="2246313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th-TH" sz="2600"/>
          </a:p>
        </p:txBody>
      </p:sp>
      <p:sp>
        <p:nvSpPr>
          <p:cNvPr id="46104" name="Rectangle 22"/>
          <p:cNvSpPr>
            <a:spLocks noChangeArrowheads="1"/>
          </p:cNvSpPr>
          <p:nvPr/>
        </p:nvSpPr>
        <p:spPr bwMode="auto">
          <a:xfrm>
            <a:off x="2497138" y="1484313"/>
            <a:ext cx="2374900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>
                <a:latin typeface="2547_Ddinya-05" pitchFamily="2" charset="0"/>
              </a:rPr>
              <a:t>Gane &amp; Sarson</a:t>
            </a:r>
          </a:p>
        </p:txBody>
      </p:sp>
      <p:sp>
        <p:nvSpPr>
          <p:cNvPr id="46105" name="Rectangle 23"/>
          <p:cNvSpPr>
            <a:spLocks noChangeArrowheads="1"/>
          </p:cNvSpPr>
          <p:nvPr/>
        </p:nvSpPr>
        <p:spPr bwMode="auto">
          <a:xfrm>
            <a:off x="250825" y="1484313"/>
            <a:ext cx="2246313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>
                <a:latin typeface="2547_Ddinya-05" pitchFamily="2" charset="0"/>
              </a:rPr>
              <a:t>DeMarco &amp; 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>
                <a:latin typeface="2547_Ddinya-05" pitchFamily="2" charset="0"/>
              </a:rPr>
              <a:t>Yourdon </a:t>
            </a:r>
          </a:p>
        </p:txBody>
      </p:sp>
      <p:sp>
        <p:nvSpPr>
          <p:cNvPr id="210968" name="Oval 24"/>
          <p:cNvSpPr>
            <a:spLocks noChangeArrowheads="1"/>
          </p:cNvSpPr>
          <p:nvPr/>
        </p:nvSpPr>
        <p:spPr bwMode="auto">
          <a:xfrm>
            <a:off x="971550" y="2492375"/>
            <a:ext cx="792163" cy="792163"/>
          </a:xfrm>
          <a:prstGeom prst="ellips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/>
            <a:endParaRPr lang="th-TH" sz="1400">
              <a:cs typeface="Browallia New" pitchFamily="34" charset="-34"/>
            </a:endParaRP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059113" y="2420938"/>
            <a:ext cx="1368425" cy="863600"/>
            <a:chOff x="1882" y="1344"/>
            <a:chExt cx="862" cy="499"/>
          </a:xfrm>
        </p:grpSpPr>
        <p:sp>
          <p:nvSpPr>
            <p:cNvPr id="46108" name="AutoShape 26"/>
            <p:cNvSpPr>
              <a:spLocks noChangeArrowheads="1"/>
            </p:cNvSpPr>
            <p:nvPr/>
          </p:nvSpPr>
          <p:spPr bwMode="auto">
            <a:xfrm>
              <a:off x="1882" y="1344"/>
              <a:ext cx="862" cy="499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/>
              <a:endParaRPr lang="th-TH" sz="1400">
                <a:cs typeface="Browallia New" pitchFamily="34" charset="-34"/>
              </a:endParaRPr>
            </a:p>
          </p:txBody>
        </p:sp>
        <p:sp>
          <p:nvSpPr>
            <p:cNvPr id="46109" name="Line 27"/>
            <p:cNvSpPr>
              <a:spLocks noChangeShapeType="1"/>
            </p:cNvSpPr>
            <p:nvPr/>
          </p:nvSpPr>
          <p:spPr bwMode="auto">
            <a:xfrm>
              <a:off x="1882" y="1570"/>
              <a:ext cx="86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210972" name="Rectangle 28"/>
          <p:cNvSpPr>
            <a:spLocks noChangeArrowheads="1"/>
          </p:cNvSpPr>
          <p:nvPr/>
        </p:nvSpPr>
        <p:spPr bwMode="auto">
          <a:xfrm>
            <a:off x="5003800" y="2565400"/>
            <a:ext cx="3937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 b="1">
                <a:latin typeface="2547_Ddinya-05" pitchFamily="2" charset="0"/>
              </a:rPr>
              <a:t>Process</a:t>
            </a:r>
            <a:r>
              <a:rPr lang="en-US" sz="2600">
                <a:latin typeface="2547_Ddinya-05" pitchFamily="2" charset="0"/>
              </a:rPr>
              <a:t> – </a:t>
            </a:r>
            <a:r>
              <a:rPr lang="en-US" sz="2600" b="1">
                <a:latin typeface="2547_Ddinya-05" pitchFamily="2" charset="0"/>
              </a:rPr>
              <a:t>ขั้นตอนการทำงานภายในระบบ</a:t>
            </a: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611188" y="3716338"/>
            <a:ext cx="1439862" cy="503237"/>
            <a:chOff x="340" y="2251"/>
            <a:chExt cx="907" cy="317"/>
          </a:xfrm>
        </p:grpSpPr>
        <p:sp>
          <p:nvSpPr>
            <p:cNvPr id="46112" name="Line 30"/>
            <p:cNvSpPr>
              <a:spLocks noChangeShapeType="1"/>
            </p:cNvSpPr>
            <p:nvPr/>
          </p:nvSpPr>
          <p:spPr bwMode="auto">
            <a:xfrm>
              <a:off x="340" y="2251"/>
              <a:ext cx="907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113" name="Line 31"/>
            <p:cNvSpPr>
              <a:spLocks noChangeShapeType="1"/>
            </p:cNvSpPr>
            <p:nvPr/>
          </p:nvSpPr>
          <p:spPr bwMode="auto">
            <a:xfrm>
              <a:off x="340" y="2568"/>
              <a:ext cx="907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2987675" y="3716338"/>
            <a:ext cx="1439863" cy="503237"/>
            <a:chOff x="1837" y="2251"/>
            <a:chExt cx="907" cy="317"/>
          </a:xfrm>
        </p:grpSpPr>
        <p:sp>
          <p:nvSpPr>
            <p:cNvPr id="46115" name="Line 33"/>
            <p:cNvSpPr>
              <a:spLocks noChangeShapeType="1"/>
            </p:cNvSpPr>
            <p:nvPr/>
          </p:nvSpPr>
          <p:spPr bwMode="auto">
            <a:xfrm>
              <a:off x="1837" y="2251"/>
              <a:ext cx="907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116" name="Line 34"/>
            <p:cNvSpPr>
              <a:spLocks noChangeShapeType="1"/>
            </p:cNvSpPr>
            <p:nvPr/>
          </p:nvSpPr>
          <p:spPr bwMode="auto">
            <a:xfrm>
              <a:off x="1837" y="2568"/>
              <a:ext cx="907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117" name="Rectangle 35"/>
            <p:cNvSpPr>
              <a:spLocks noChangeArrowheads="1"/>
            </p:cNvSpPr>
            <p:nvPr/>
          </p:nvSpPr>
          <p:spPr bwMode="auto">
            <a:xfrm>
              <a:off x="1837" y="2251"/>
              <a:ext cx="27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th-TH" sz="1400">
                <a:cs typeface="Browallia New" pitchFamily="34" charset="-34"/>
              </a:endParaRPr>
            </a:p>
          </p:txBody>
        </p:sp>
      </p:grpSp>
      <p:sp>
        <p:nvSpPr>
          <p:cNvPr id="210980" name="Rectangle 36"/>
          <p:cNvSpPr>
            <a:spLocks noChangeArrowheads="1"/>
          </p:cNvSpPr>
          <p:nvPr/>
        </p:nvSpPr>
        <p:spPr bwMode="auto">
          <a:xfrm>
            <a:off x="5148263" y="3500438"/>
            <a:ext cx="39957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 b="1">
                <a:latin typeface="2547_Ddinya-05" pitchFamily="2" charset="0"/>
              </a:rPr>
              <a:t>Data Store</a:t>
            </a:r>
            <a:r>
              <a:rPr lang="en-US" sz="2600">
                <a:latin typeface="2547_Ddinya-05" pitchFamily="2" charset="0"/>
              </a:rPr>
              <a:t> – </a:t>
            </a:r>
            <a:r>
              <a:rPr lang="en-US" sz="2600" b="1">
                <a:latin typeface="2547_Ddinya-05" pitchFamily="2" charset="0"/>
              </a:rPr>
              <a:t>แหล่งข้อมูลสามารถเป็นได้ทั้งไฟล์ข้อมูลและฐานข้อมูล</a:t>
            </a:r>
          </a:p>
        </p:txBody>
      </p:sp>
      <p:sp>
        <p:nvSpPr>
          <p:cNvPr id="210981" name="Rectangle 37"/>
          <p:cNvSpPr>
            <a:spLocks noChangeArrowheads="1"/>
          </p:cNvSpPr>
          <p:nvPr/>
        </p:nvSpPr>
        <p:spPr bwMode="auto">
          <a:xfrm>
            <a:off x="755650" y="4581525"/>
            <a:ext cx="1584325" cy="7921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/>
            <a:endParaRPr lang="th-TH" sz="1400">
              <a:cs typeface="Browallia New" pitchFamily="34" charset="-34"/>
            </a:endParaRPr>
          </a:p>
        </p:txBody>
      </p:sp>
      <p:sp>
        <p:nvSpPr>
          <p:cNvPr id="210982" name="Rectangle 38"/>
          <p:cNvSpPr>
            <a:spLocks noChangeArrowheads="1"/>
          </p:cNvSpPr>
          <p:nvPr/>
        </p:nvSpPr>
        <p:spPr bwMode="auto">
          <a:xfrm>
            <a:off x="3132138" y="4581525"/>
            <a:ext cx="1511300" cy="7921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107763" dir="2700000" algn="ctr" rotWithShape="0">
                    <a:srgbClr val="5F5F5F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th-TH" sz="1400">
              <a:cs typeface="Browallia New" pitchFamily="34" charset="-34"/>
            </a:endParaRPr>
          </a:p>
        </p:txBody>
      </p:sp>
      <p:sp>
        <p:nvSpPr>
          <p:cNvPr id="210983" name="Rectangle 39"/>
          <p:cNvSpPr>
            <a:spLocks noChangeArrowheads="1"/>
          </p:cNvSpPr>
          <p:nvPr/>
        </p:nvSpPr>
        <p:spPr bwMode="auto">
          <a:xfrm>
            <a:off x="5148263" y="4508500"/>
            <a:ext cx="36004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 b="1">
                <a:latin typeface="2547_Ddinya-05" pitchFamily="2" charset="0"/>
              </a:rPr>
              <a:t>External Entity</a:t>
            </a:r>
            <a:r>
              <a:rPr lang="en-US" sz="2600">
                <a:latin typeface="2547_Ddinya-05" pitchFamily="2" charset="0"/>
              </a:rPr>
              <a:t> - </a:t>
            </a:r>
            <a:r>
              <a:rPr lang="en-US" sz="2600" b="1">
                <a:latin typeface="2547_Ddinya-05" pitchFamily="2" charset="0"/>
              </a:rPr>
              <a:t>ปัจจัยหรือสิ่งแวดล้อมที่มีผลกระทบต่อระบบ</a:t>
            </a:r>
          </a:p>
        </p:txBody>
      </p: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682625" y="5948363"/>
            <a:ext cx="1368425" cy="358775"/>
            <a:chOff x="385" y="3748"/>
            <a:chExt cx="862" cy="226"/>
          </a:xfrm>
        </p:grpSpPr>
        <p:sp>
          <p:nvSpPr>
            <p:cNvPr id="46123" name="Line 41"/>
            <p:cNvSpPr>
              <a:spLocks noChangeShapeType="1"/>
            </p:cNvSpPr>
            <p:nvPr/>
          </p:nvSpPr>
          <p:spPr bwMode="auto">
            <a:xfrm>
              <a:off x="385" y="3748"/>
              <a:ext cx="86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124" name="Line 42"/>
            <p:cNvSpPr>
              <a:spLocks noChangeShapeType="1"/>
            </p:cNvSpPr>
            <p:nvPr/>
          </p:nvSpPr>
          <p:spPr bwMode="auto">
            <a:xfrm>
              <a:off x="385" y="3974"/>
              <a:ext cx="86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3059113" y="5948363"/>
            <a:ext cx="1368425" cy="358775"/>
            <a:chOff x="1882" y="3748"/>
            <a:chExt cx="862" cy="226"/>
          </a:xfrm>
        </p:grpSpPr>
        <p:sp>
          <p:nvSpPr>
            <p:cNvPr id="46126" name="Line 44"/>
            <p:cNvSpPr>
              <a:spLocks noChangeShapeType="1"/>
            </p:cNvSpPr>
            <p:nvPr/>
          </p:nvSpPr>
          <p:spPr bwMode="auto">
            <a:xfrm>
              <a:off x="1882" y="3748"/>
              <a:ext cx="86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6127" name="Line 45"/>
            <p:cNvSpPr>
              <a:spLocks noChangeShapeType="1"/>
            </p:cNvSpPr>
            <p:nvPr/>
          </p:nvSpPr>
          <p:spPr bwMode="auto">
            <a:xfrm>
              <a:off x="1882" y="3974"/>
              <a:ext cx="86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210990" name="Rectangle 46"/>
          <p:cNvSpPr>
            <a:spLocks noChangeArrowheads="1"/>
          </p:cNvSpPr>
          <p:nvPr/>
        </p:nvSpPr>
        <p:spPr bwMode="auto">
          <a:xfrm>
            <a:off x="4929190" y="5445125"/>
            <a:ext cx="41402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600" b="1" dirty="0">
                <a:latin typeface="2547_Ddinya-05" pitchFamily="2" charset="0"/>
              </a:rPr>
              <a:t>Data Flows</a:t>
            </a:r>
            <a:r>
              <a:rPr lang="en-US" sz="2600" dirty="0">
                <a:latin typeface="2547_Ddinya-05" pitchFamily="2" charset="0"/>
              </a:rPr>
              <a:t> – </a:t>
            </a:r>
            <a:r>
              <a:rPr lang="en-US" sz="2600" b="1" dirty="0" err="1">
                <a:latin typeface="2547_Ddinya-05" pitchFamily="2" charset="0"/>
              </a:rPr>
              <a:t>เส้นทางการไหลของข้อมูล</a:t>
            </a:r>
            <a:r>
              <a:rPr lang="en-US" sz="2600" b="1" dirty="0">
                <a:latin typeface="2547_Ddinya-05" pitchFamily="2" charset="0"/>
              </a:rPr>
              <a:t> </a:t>
            </a:r>
            <a:r>
              <a:rPr lang="en-US" sz="2600" b="1" dirty="0" err="1">
                <a:latin typeface="2547_Ddinya-05" pitchFamily="2" charset="0"/>
              </a:rPr>
              <a:t>แสดงทิศทางของข้อมูลจากขั้นตอนการทำงานหนึ่งไปยังอีกขั้นตอนหนึ่ง</a:t>
            </a:r>
            <a:endParaRPr lang="th-TH" sz="2600" b="1" dirty="0">
              <a:latin typeface="2547_Ddinya-05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68" grpId="0" animBg="1"/>
      <p:bldP spid="210972" grpId="0"/>
      <p:bldP spid="210980" grpId="0"/>
      <p:bldP spid="210981" grpId="0" animBg="1"/>
      <p:bldP spid="210982" grpId="0" animBg="1"/>
      <p:bldP spid="210983" grpId="0"/>
      <p:bldP spid="2109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971550" y="1600200"/>
            <a:ext cx="7272338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 eaLnBrk="0" hangingPunct="0">
              <a:spcBef>
                <a:spcPct val="50000"/>
              </a:spcBef>
              <a:buClr>
                <a:schemeClr val="bg1"/>
              </a:buClr>
              <a:buFontTx/>
              <a:buChar char="•"/>
            </a:pPr>
            <a:r>
              <a:rPr lang="th-TH">
                <a:latin typeface="Century Gothic" pitchFamily="34" charset="0"/>
              </a:rPr>
              <a:t>คือ งานที่ดำเนินการ หรือ ตอบสนองข้อมูลที่รับเข้า เงื่อนไข หรือ สภาวะใด ๆ ที่เกิดขึ้น ไม่ว่าขั้นตอนการดำเนินงานนั้นจะกระทำโดยบุคคล หน่วยงาน หุ่นยนต์ เครื่องจักร หรือ เครื่องคอมพิวเตอร์ ก็ตาม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87450" y="3068638"/>
            <a:ext cx="6985000" cy="2600325"/>
            <a:chOff x="657" y="1933"/>
            <a:chExt cx="4400" cy="1638"/>
          </a:xfrm>
        </p:grpSpPr>
        <p:sp>
          <p:nvSpPr>
            <p:cNvPr id="48135" name="Oval 5"/>
            <p:cNvSpPr>
              <a:spLocks noChangeArrowheads="1"/>
            </p:cNvSpPr>
            <p:nvPr/>
          </p:nvSpPr>
          <p:spPr bwMode="auto">
            <a:xfrm>
              <a:off x="657" y="1933"/>
              <a:ext cx="4400" cy="1315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/>
              <a:endParaRPr lang="th-TH" sz="1400">
                <a:cs typeface="Browallia New" pitchFamily="34" charset="-34"/>
              </a:endParaRPr>
            </a:p>
          </p:txBody>
        </p:sp>
        <p:grpSp>
          <p:nvGrpSpPr>
            <p:cNvPr id="48136" name="Group 6"/>
            <p:cNvGrpSpPr>
              <a:grpSpLocks/>
            </p:cNvGrpSpPr>
            <p:nvPr/>
          </p:nvGrpSpPr>
          <p:grpSpPr bwMode="auto">
            <a:xfrm>
              <a:off x="781" y="2159"/>
              <a:ext cx="4074" cy="1412"/>
              <a:chOff x="781" y="2159"/>
              <a:chExt cx="4074" cy="1412"/>
            </a:xfrm>
          </p:grpSpPr>
          <p:sp>
            <p:nvSpPr>
              <p:cNvPr id="48137" name="AutoShape 7"/>
              <p:cNvSpPr>
                <a:spLocks noChangeArrowheads="1"/>
              </p:cNvSpPr>
              <p:nvPr/>
            </p:nvSpPr>
            <p:spPr bwMode="auto">
              <a:xfrm>
                <a:off x="2290" y="2159"/>
                <a:ext cx="1044" cy="86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 sz="1800">
                  <a:latin typeface="Garamond" pitchFamily="18" charset="0"/>
                </a:endParaRPr>
              </a:p>
              <a:p>
                <a:r>
                  <a:rPr lang="th-TH" sz="2200">
                    <a:latin typeface="2547_Ddinya-05" pitchFamily="2" charset="0"/>
                  </a:rPr>
                  <a:t>ขั้นตอนการทำงาน</a:t>
                </a:r>
              </a:p>
              <a:p>
                <a:r>
                  <a:rPr lang="th-TH" sz="2200">
                    <a:latin typeface="2547_Ddinya-05" pitchFamily="2" charset="0"/>
                  </a:rPr>
                  <a:t>ของระบบ</a:t>
                </a:r>
              </a:p>
            </p:txBody>
          </p:sp>
          <p:sp>
            <p:nvSpPr>
              <p:cNvPr id="48138" name="Line 8"/>
              <p:cNvSpPr>
                <a:spLocks noChangeShapeType="1"/>
              </p:cNvSpPr>
              <p:nvPr/>
            </p:nvSpPr>
            <p:spPr bwMode="auto">
              <a:xfrm>
                <a:off x="2290" y="2386"/>
                <a:ext cx="1044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48139" name="Line 9"/>
              <p:cNvSpPr>
                <a:spLocks noChangeShapeType="1"/>
              </p:cNvSpPr>
              <p:nvPr/>
            </p:nvSpPr>
            <p:spPr bwMode="auto">
              <a:xfrm>
                <a:off x="1474" y="238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48140" name="Line 10"/>
              <p:cNvSpPr>
                <a:spLocks noChangeShapeType="1"/>
              </p:cNvSpPr>
              <p:nvPr/>
            </p:nvSpPr>
            <p:spPr bwMode="auto">
              <a:xfrm>
                <a:off x="1474" y="2613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48141" name="Line 11"/>
              <p:cNvSpPr>
                <a:spLocks noChangeShapeType="1"/>
              </p:cNvSpPr>
              <p:nvPr/>
            </p:nvSpPr>
            <p:spPr bwMode="auto">
              <a:xfrm>
                <a:off x="1474" y="2840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48142" name="Line 12"/>
              <p:cNvSpPr>
                <a:spLocks noChangeShapeType="1"/>
              </p:cNvSpPr>
              <p:nvPr/>
            </p:nvSpPr>
            <p:spPr bwMode="auto">
              <a:xfrm>
                <a:off x="3334" y="238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48143" name="Line 13"/>
              <p:cNvSpPr>
                <a:spLocks noChangeShapeType="1"/>
              </p:cNvSpPr>
              <p:nvPr/>
            </p:nvSpPr>
            <p:spPr bwMode="auto">
              <a:xfrm>
                <a:off x="3334" y="2613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48144" name="Line 14"/>
              <p:cNvSpPr>
                <a:spLocks noChangeShapeType="1"/>
              </p:cNvSpPr>
              <p:nvPr/>
            </p:nvSpPr>
            <p:spPr bwMode="auto">
              <a:xfrm>
                <a:off x="3334" y="2840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48145" name="Text Box 15"/>
              <p:cNvSpPr txBox="1">
                <a:spLocks noChangeArrowheads="1"/>
              </p:cNvSpPr>
              <p:nvPr/>
            </p:nvSpPr>
            <p:spPr bwMode="auto">
              <a:xfrm>
                <a:off x="781" y="2424"/>
                <a:ext cx="436" cy="333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l" eaLnBrk="1" hangingPunct="1"/>
                <a:r>
                  <a:rPr lang="en-US" sz="2800">
                    <a:latin typeface="2547_Ddinya-05" pitchFamily="2" charset="0"/>
                  </a:rPr>
                  <a:t>Input</a:t>
                </a:r>
              </a:p>
            </p:txBody>
          </p:sp>
          <p:sp>
            <p:nvSpPr>
              <p:cNvPr id="48146" name="Text Box 16"/>
              <p:cNvSpPr txBox="1">
                <a:spLocks noChangeArrowheads="1"/>
              </p:cNvSpPr>
              <p:nvPr/>
            </p:nvSpPr>
            <p:spPr bwMode="auto">
              <a:xfrm>
                <a:off x="4332" y="2437"/>
                <a:ext cx="523" cy="333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l" eaLnBrk="1" hangingPunct="1"/>
                <a:r>
                  <a:rPr lang="en-US" sz="2800">
                    <a:latin typeface="2547_Ddinya-05" pitchFamily="2" charset="0"/>
                  </a:rPr>
                  <a:t>Output</a:t>
                </a:r>
              </a:p>
            </p:txBody>
          </p:sp>
          <p:sp>
            <p:nvSpPr>
              <p:cNvPr id="48147" name="Text Box 17"/>
              <p:cNvSpPr txBox="1">
                <a:spLocks noChangeArrowheads="1"/>
              </p:cNvSpPr>
              <p:nvPr/>
            </p:nvSpPr>
            <p:spPr bwMode="auto">
              <a:xfrm>
                <a:off x="1066" y="3238"/>
                <a:ext cx="3568" cy="333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 eaLnBrk="0" hangingPunct="0"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l" eaLnBrk="1" hangingPunct="1"/>
                <a:r>
                  <a:rPr lang="en-US" sz="2800" dirty="0" err="1">
                    <a:latin typeface="2547_Ddinya-05" pitchFamily="2" charset="0"/>
                  </a:rPr>
                  <a:t>สภาวะแวดล้อมของระบบ</a:t>
                </a:r>
                <a:r>
                  <a:rPr lang="en-US" sz="2800" dirty="0">
                    <a:latin typeface="2547_Ddinya-05" pitchFamily="2" charset="0"/>
                  </a:rPr>
                  <a:t> (System’s Environment)</a:t>
                </a:r>
              </a:p>
            </p:txBody>
          </p:sp>
        </p:grpSp>
      </p:grpSp>
      <p:sp>
        <p:nvSpPr>
          <p:cNvPr id="48152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smtClean="0"/>
              <a:t>กระบวนการ </a:t>
            </a:r>
            <a:r>
              <a:rPr lang="en-US" sz="4400" smtClean="0"/>
              <a:t>(Process)</a:t>
            </a:r>
            <a:endParaRPr lang="th-TH" sz="44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smtClean="0"/>
              <a:t>กฎของการเขียนกระบวนการ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h-TH" sz="2800" dirty="0" smtClean="0">
                <a:latin typeface="Angsana New" pitchFamily="18" charset="-34"/>
              </a:rPr>
              <a:t>ต้องไม่มีข้อมูลรับเข้าเพียงอย่างเดียว</a:t>
            </a:r>
          </a:p>
          <a:p>
            <a:pPr>
              <a:lnSpc>
                <a:spcPct val="90000"/>
              </a:lnSpc>
            </a:pPr>
            <a:r>
              <a:rPr lang="th-TH" sz="2800" dirty="0" smtClean="0">
                <a:latin typeface="Angsana New" pitchFamily="18" charset="-34"/>
              </a:rPr>
              <a:t>ต้องไม่มีข้อมูลออกเพียงอย่างเดียว</a:t>
            </a:r>
          </a:p>
          <a:p>
            <a:pPr>
              <a:lnSpc>
                <a:spcPct val="90000"/>
              </a:lnSpc>
            </a:pPr>
            <a:r>
              <a:rPr lang="th-TH" sz="2800" dirty="0" smtClean="0">
                <a:latin typeface="Angsana New" pitchFamily="18" charset="-34"/>
              </a:rPr>
              <a:t>ข้อมูลรับเข้าจะต้องเพียงพอในการสร้างข้อมูลส่งออก</a:t>
            </a:r>
          </a:p>
          <a:p>
            <a:pPr>
              <a:lnSpc>
                <a:spcPct val="90000"/>
              </a:lnSpc>
            </a:pPr>
            <a:r>
              <a:rPr lang="th-TH" sz="2800" dirty="0" smtClean="0">
                <a:latin typeface="Angsana New" pitchFamily="18" charset="-34"/>
              </a:rPr>
              <a:t>การตั้งชื่อ </a:t>
            </a:r>
            <a:r>
              <a:rPr lang="en-US" sz="2800" dirty="0" smtClean="0">
                <a:latin typeface="Angsana New" pitchFamily="18" charset="-34"/>
              </a:rPr>
              <a:t>Process </a:t>
            </a:r>
            <a:r>
              <a:rPr lang="th-TH" sz="2800" dirty="0" smtClean="0">
                <a:latin typeface="Angsana New" pitchFamily="18" charset="-34"/>
              </a:rPr>
              <a:t>ต้องใช้คำกริยา เช่น รายรับการสั่งซื้อ คำนวณคะแนนเฉลี่ย พิมพ์รายงาน เป็นต้น</a:t>
            </a:r>
          </a:p>
          <a:p>
            <a:pPr>
              <a:lnSpc>
                <a:spcPct val="90000"/>
              </a:lnSpc>
            </a:pPr>
            <a:r>
              <a:rPr lang="th-TH" sz="2800" dirty="0" smtClean="0">
                <a:solidFill>
                  <a:srgbClr val="C00000"/>
                </a:solidFill>
                <a:latin typeface="Angsana New" pitchFamily="18" charset="-34"/>
              </a:rPr>
              <a:t>จำนวนกระบวนการที่ต้องทำในระบบไม่ควรมีมากน้อยเกินไป ควรอยู่ระหว่าง </a:t>
            </a:r>
            <a:r>
              <a:rPr lang="en-US" sz="2800" dirty="0" smtClean="0">
                <a:solidFill>
                  <a:srgbClr val="C00000"/>
                </a:solidFill>
                <a:latin typeface="Angsana New" pitchFamily="18" charset="-34"/>
              </a:rPr>
              <a:t>2-7 (</a:t>
            </a:r>
            <a:r>
              <a:rPr lang="th-TH" sz="2800" dirty="0" smtClean="0">
                <a:solidFill>
                  <a:srgbClr val="C00000"/>
                </a:solidFill>
                <a:latin typeface="Angsana New" pitchFamily="18" charset="-34"/>
              </a:rPr>
              <a:t>หรือ </a:t>
            </a:r>
            <a:r>
              <a:rPr lang="en-US" sz="2800" dirty="0" smtClean="0">
                <a:solidFill>
                  <a:srgbClr val="C00000"/>
                </a:solidFill>
                <a:latin typeface="Angsana New" pitchFamily="18" charset="-34"/>
              </a:rPr>
              <a:t>+/- 2</a:t>
            </a:r>
            <a:r>
              <a:rPr lang="th-TH" sz="2800" dirty="0" smtClean="0">
                <a:solidFill>
                  <a:srgbClr val="C00000"/>
                </a:solidFill>
                <a:latin typeface="Angsana New" pitchFamily="18" charset="-34"/>
              </a:rPr>
              <a:t>) กระบวนการ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877050" y="1412875"/>
            <a:ext cx="1657350" cy="1368425"/>
            <a:chOff x="2290" y="1026"/>
            <a:chExt cx="1044" cy="862"/>
          </a:xfrm>
        </p:grpSpPr>
        <p:sp>
          <p:nvSpPr>
            <p:cNvPr id="52229" name="AutoShape 4"/>
            <p:cNvSpPr>
              <a:spLocks noChangeArrowheads="1"/>
            </p:cNvSpPr>
            <p:nvPr/>
          </p:nvSpPr>
          <p:spPr bwMode="auto">
            <a:xfrm>
              <a:off x="2290" y="1026"/>
              <a:ext cx="1044" cy="86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X.X</a:t>
              </a:r>
            </a:p>
            <a:p>
              <a:endParaRPr lang="en-US" sz="2800">
                <a:solidFill>
                  <a:schemeClr val="tx1"/>
                </a:solidFill>
                <a:latin typeface="2547_Ddinya-05" pitchFamily="2" charset="0"/>
              </a:endParaRPr>
            </a:p>
            <a:p>
              <a:r>
                <a:rPr lang="th-TH" sz="2800">
                  <a:solidFill>
                    <a:schemeClr val="tx1"/>
                  </a:solidFill>
                  <a:latin typeface="2547_Ddinya-05" pitchFamily="2" charset="0"/>
                </a:rPr>
                <a:t>ชื่อ</a:t>
              </a:r>
              <a:r>
                <a:rPr lang="en-US" sz="2800">
                  <a:solidFill>
                    <a:schemeClr val="tx1"/>
                  </a:solidFill>
                  <a:latin typeface="2547_Ddinya-05" pitchFamily="2" charset="0"/>
                </a:rPr>
                <a:t> Process</a:t>
              </a:r>
            </a:p>
          </p:txBody>
        </p:sp>
        <p:sp>
          <p:nvSpPr>
            <p:cNvPr id="52230" name="Line 5"/>
            <p:cNvSpPr>
              <a:spLocks noChangeShapeType="1"/>
            </p:cNvSpPr>
            <p:nvPr/>
          </p:nvSpPr>
          <p:spPr bwMode="auto">
            <a:xfrm>
              <a:off x="2290" y="1344"/>
              <a:ext cx="10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h-TH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 on brainstorming">
  <a:themeElements>
    <a:clrScheme name="Presentation on brainstorming 1">
      <a:dk1>
        <a:srgbClr val="FFCC00"/>
      </a:dk1>
      <a:lt1>
        <a:srgbClr val="F8F8F8"/>
      </a:lt1>
      <a:dk2>
        <a:srgbClr val="000000"/>
      </a:dk2>
      <a:lt2>
        <a:srgbClr val="6666FF"/>
      </a:lt2>
      <a:accent1>
        <a:srgbClr val="669900"/>
      </a:accent1>
      <a:accent2>
        <a:srgbClr val="006600"/>
      </a:accent2>
      <a:accent3>
        <a:srgbClr val="AAAAAA"/>
      </a:accent3>
      <a:accent4>
        <a:srgbClr val="D4D4D4"/>
      </a:accent4>
      <a:accent5>
        <a:srgbClr val="B8CAAA"/>
      </a:accent5>
      <a:accent6>
        <a:srgbClr val="005C00"/>
      </a:accent6>
      <a:hlink>
        <a:srgbClr val="0099FF"/>
      </a:hlink>
      <a:folHlink>
        <a:srgbClr val="669900"/>
      </a:folHlink>
    </a:clrScheme>
    <a:fontScheme name="Presentation on brainstorming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Angsana New" pitchFamily="18" charset="-34"/>
          </a:defRPr>
        </a:defPPr>
      </a:lstStyle>
    </a:lnDef>
  </a:objectDefaults>
  <a:extraClrSchemeLst>
    <a:extraClrScheme>
      <a:clrScheme name="Presentation on brainstorming 1">
        <a:dk1>
          <a:srgbClr val="FFCC00"/>
        </a:dk1>
        <a:lt1>
          <a:srgbClr val="F8F8F8"/>
        </a:lt1>
        <a:dk2>
          <a:srgbClr val="000000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AAAAAA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on brainstorming 2">
        <a:dk1>
          <a:srgbClr val="868686"/>
        </a:dk1>
        <a:lt1>
          <a:srgbClr val="FFFFFF"/>
        </a:lt1>
        <a:dk2>
          <a:srgbClr val="009999"/>
        </a:dk2>
        <a:lt2>
          <a:srgbClr val="6600FF"/>
        </a:lt2>
        <a:accent1>
          <a:srgbClr val="9999FF"/>
        </a:accent1>
        <a:accent2>
          <a:srgbClr val="CBCBCB"/>
        </a:accent2>
        <a:accent3>
          <a:srgbClr val="FFFFFF"/>
        </a:accent3>
        <a:accent4>
          <a:srgbClr val="727272"/>
        </a:accent4>
        <a:accent5>
          <a:srgbClr val="CACAFF"/>
        </a:accent5>
        <a:accent6>
          <a:srgbClr val="B8B8B8"/>
        </a:accent6>
        <a:hlink>
          <a:srgbClr val="6600FF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on brainstorming 3">
        <a:dk1>
          <a:srgbClr val="1C1C1C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CBCBCB"/>
        </a:accent2>
        <a:accent3>
          <a:srgbClr val="FFFFFF"/>
        </a:accent3>
        <a:accent4>
          <a:srgbClr val="161616"/>
        </a:accent4>
        <a:accent5>
          <a:srgbClr val="EBEBEB"/>
        </a:accent5>
        <a:accent6>
          <a:srgbClr val="B8B8B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on brainstorming 4">
        <a:dk1>
          <a:srgbClr val="FFCC00"/>
        </a:dk1>
        <a:lt1>
          <a:srgbClr val="FFFFCC"/>
        </a:lt1>
        <a:dk2>
          <a:srgbClr val="000099"/>
        </a:dk2>
        <a:lt2>
          <a:srgbClr val="00CC00"/>
        </a:lt2>
        <a:accent1>
          <a:srgbClr val="3333FF"/>
        </a:accent1>
        <a:accent2>
          <a:srgbClr val="3333CC"/>
        </a:accent2>
        <a:accent3>
          <a:srgbClr val="AAAACA"/>
        </a:accent3>
        <a:accent4>
          <a:srgbClr val="DADAAE"/>
        </a:accent4>
        <a:accent5>
          <a:srgbClr val="ADADFF"/>
        </a:accent5>
        <a:accent6>
          <a:srgbClr val="2D2DB9"/>
        </a:accent6>
        <a:hlink>
          <a:srgbClr val="0099FF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on brainstorming 5">
        <a:dk1>
          <a:srgbClr val="FFFF00"/>
        </a:dk1>
        <a:lt1>
          <a:srgbClr val="FFFFFF"/>
        </a:lt1>
        <a:dk2>
          <a:srgbClr val="FF0033"/>
        </a:dk2>
        <a:lt2>
          <a:srgbClr val="000000"/>
        </a:lt2>
        <a:accent1>
          <a:srgbClr val="330099"/>
        </a:accent1>
        <a:accent2>
          <a:srgbClr val="CC0000"/>
        </a:accent2>
        <a:accent3>
          <a:srgbClr val="FFAAAD"/>
        </a:accent3>
        <a:accent4>
          <a:srgbClr val="DADADA"/>
        </a:accent4>
        <a:accent5>
          <a:srgbClr val="ADAACA"/>
        </a:accent5>
        <a:accent6>
          <a:srgbClr val="B90000"/>
        </a:accent6>
        <a:hlink>
          <a:srgbClr val="0099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</TotalTime>
  <Words>1688</Words>
  <Application>Microsoft Office PowerPoint</Application>
  <PresentationFormat>นำเสนอทางหน้าจอ (4:3)</PresentationFormat>
  <Paragraphs>310</Paragraphs>
  <Slides>38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38</vt:i4>
      </vt:variant>
    </vt:vector>
  </HeadingPairs>
  <TitlesOfParts>
    <vt:vector size="39" baseType="lpstr">
      <vt:lpstr>Presentation on brainstorming</vt:lpstr>
      <vt:lpstr> แบบจำลองขั้นตอนการทำงานของระบบ</vt:lpstr>
      <vt:lpstr>แบบจำลองขั้นตอนการทำงานของระบบ </vt:lpstr>
      <vt:lpstr>แผนภาพกระแสข้อมูล (DFD)</vt:lpstr>
      <vt:lpstr>ตัวอย่าง</vt:lpstr>
      <vt:lpstr>ตัวอย่าง</vt:lpstr>
      <vt:lpstr>ตัวอย่าง</vt:lpstr>
      <vt:lpstr>สัญลักษณ์ที่ใช้ใน  DFD</vt:lpstr>
      <vt:lpstr>กระบวนการ (Process)</vt:lpstr>
      <vt:lpstr>กฎของการเขียนกระบวนการ</vt:lpstr>
      <vt:lpstr>แหล่งจัดเก็บข้อมูล (Data Store)</vt:lpstr>
      <vt:lpstr>ปัจจัยภายนอกหรือเอ็นทิตี (External Entity)</vt:lpstr>
      <vt:lpstr>เส้นทางการไหล (Data Flow)</vt:lpstr>
      <vt:lpstr>กฎของ Data Flow</vt:lpstr>
      <vt:lpstr>ตัวอย่างการเขียนสัญลักษณ์ใน DFD</vt:lpstr>
      <vt:lpstr>ตัวอย่างการเขียนสัญลักษณ์ใน DFD</vt:lpstr>
      <vt:lpstr>ตัวอย่างการเขียนสัญลักษณ์ใน DFD</vt:lpstr>
      <vt:lpstr>ตัวอย่างการเขียนสัญลักษณ์ใน DFD</vt:lpstr>
      <vt:lpstr>ตัวอย่างการเขียนสัญลักษณ์ใน DFD</vt:lpstr>
      <vt:lpstr>ตัวอย่างการเขียนสัญลักษณ์ใน DFD</vt:lpstr>
      <vt:lpstr>ตัวอย่างการเขียนสัญลักษณ์ใน DFD</vt:lpstr>
      <vt:lpstr>หลักการของ DFD</vt:lpstr>
      <vt:lpstr>Context Diagram</vt:lpstr>
      <vt:lpstr>การสร้างแผนภาพบริบท (Context Diagram)</vt:lpstr>
      <vt:lpstr>ตัวอย่าง Context Diagram</vt:lpstr>
      <vt:lpstr>Context Diagram ของระบบเช่า DVD ของร้าน ABC บน Internet</vt:lpstr>
      <vt:lpstr>ระบบร้านขายรองเท้า</vt:lpstr>
      <vt:lpstr>ระบบร้านขายรองเท้า</vt:lpstr>
      <vt:lpstr>ระบบร้านขายรองเท้า</vt:lpstr>
      <vt:lpstr>การสร้างแผนภาพการไหลของข้อมูล ระดับที่ 0 Data Flow Diagram Level-0 หรือ Diagram 0</vt:lpstr>
      <vt:lpstr>ภาพนิ่ง 30</vt:lpstr>
      <vt:lpstr>ตัวอย่างของ Data Flow Diagram Level-0 หรือ Diagram 0</vt:lpstr>
      <vt:lpstr>แสดงการแบ่งย่อยแผนภาพ</vt:lpstr>
      <vt:lpstr>การแบ่งย่อยแผนภาพ (Decomposition Diagram)</vt:lpstr>
      <vt:lpstr>ระบบลงทะเบียนเรียน  (Course Registration System)</vt:lpstr>
      <vt:lpstr>ภาพนิ่ง 35</vt:lpstr>
      <vt:lpstr>ภาพนิ่ง 36</vt:lpstr>
      <vt:lpstr>ตัวอย่าง DFD Level-1</vt:lpstr>
      <vt:lpstr>การระบุหมายเลขของแผนภาพ</vt:lpstr>
    </vt:vector>
  </TitlesOfParts>
  <Company>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Creativity Session</dc:title>
  <dc:creator>user</dc:creator>
  <cp:lastModifiedBy>kedkarn</cp:lastModifiedBy>
  <cp:revision>39</cp:revision>
  <cp:lastPrinted>1601-01-01T00:00:00Z</cp:lastPrinted>
  <dcterms:created xsi:type="dcterms:W3CDTF">2007-12-25T16:22:18Z</dcterms:created>
  <dcterms:modified xsi:type="dcterms:W3CDTF">2012-07-31T20:55:30Z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TC010184371033</vt:lpwstr>
  </property>
</Properties>
</file>