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291" r:id="rId2"/>
    <p:sldId id="257" r:id="rId3"/>
    <p:sldId id="420" r:id="rId4"/>
    <p:sldId id="410" r:id="rId5"/>
    <p:sldId id="421" r:id="rId6"/>
    <p:sldId id="422" r:id="rId7"/>
    <p:sldId id="423" r:id="rId8"/>
    <p:sldId id="424" r:id="rId9"/>
    <p:sldId id="411" r:id="rId10"/>
    <p:sldId id="412" r:id="rId11"/>
    <p:sldId id="413" r:id="rId12"/>
    <p:sldId id="425" r:id="rId13"/>
    <p:sldId id="426" r:id="rId14"/>
    <p:sldId id="427" r:id="rId15"/>
    <p:sldId id="428" r:id="rId16"/>
    <p:sldId id="429" r:id="rId17"/>
    <p:sldId id="430" r:id="rId18"/>
    <p:sldId id="431" r:id="rId19"/>
    <p:sldId id="432" r:id="rId20"/>
    <p:sldId id="433" r:id="rId21"/>
    <p:sldId id="434" r:id="rId22"/>
    <p:sldId id="435" r:id="rId23"/>
    <p:sldId id="436" r:id="rId24"/>
    <p:sldId id="437" r:id="rId25"/>
    <p:sldId id="438" r:id="rId26"/>
    <p:sldId id="439" r:id="rId27"/>
    <p:sldId id="440" r:id="rId28"/>
    <p:sldId id="441" r:id="rId29"/>
    <p:sldId id="442" r:id="rId30"/>
    <p:sldId id="443" r:id="rId31"/>
    <p:sldId id="444" r:id="rId32"/>
    <p:sldId id="445" r:id="rId33"/>
    <p:sldId id="446" r:id="rId34"/>
    <p:sldId id="447" r:id="rId35"/>
    <p:sldId id="448" r:id="rId36"/>
    <p:sldId id="449" r:id="rId37"/>
    <p:sldId id="450" r:id="rId38"/>
    <p:sldId id="451" r:id="rId39"/>
    <p:sldId id="452" r:id="rId40"/>
    <p:sldId id="454" r:id="rId41"/>
    <p:sldId id="455" r:id="rId42"/>
    <p:sldId id="456" r:id="rId43"/>
    <p:sldId id="457" r:id="rId44"/>
    <p:sldId id="458" r:id="rId45"/>
    <p:sldId id="459" r:id="rId46"/>
    <p:sldId id="460" r:id="rId47"/>
    <p:sldId id="461" r:id="rId48"/>
    <p:sldId id="462" r:id="rId49"/>
    <p:sldId id="463" r:id="rId50"/>
    <p:sldId id="464" r:id="rId51"/>
    <p:sldId id="465" r:id="rId52"/>
    <p:sldId id="466" r:id="rId53"/>
    <p:sldId id="467" r:id="rId54"/>
    <p:sldId id="468" r:id="rId55"/>
    <p:sldId id="469" r:id="rId56"/>
    <p:sldId id="470" r:id="rId57"/>
    <p:sldId id="471" r:id="rId58"/>
    <p:sldId id="472" r:id="rId59"/>
    <p:sldId id="473" r:id="rId60"/>
    <p:sldId id="474" r:id="rId61"/>
    <p:sldId id="475" r:id="rId62"/>
  </p:sldIdLst>
  <p:sldSz cx="9144000" cy="6858000" type="screen4x3"/>
  <p:notesSz cx="9945688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D3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6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h-TH" dirty="0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5633588" y="0"/>
            <a:ext cx="4309798" cy="3426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8AE2DE7-2480-4CA1-97FF-56ED2D278251}" type="datetimeFigureOut">
              <a:rPr lang="th-TH"/>
              <a:pPr>
                <a:defRPr/>
              </a:pPr>
              <a:t>20/04/56</a:t>
            </a:fld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6514279"/>
            <a:ext cx="4309798" cy="3426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h-TH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5633588" y="6514279"/>
            <a:ext cx="4309798" cy="3426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A042156-410E-425F-98E9-8A8C609C8ACE}" type="slidenum">
              <a:rPr lang="th-TH"/>
              <a:pPr>
                <a:defRPr/>
              </a:pPr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3408667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9798" cy="342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3588" y="0"/>
            <a:ext cx="4309798" cy="342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7550" y="514350"/>
            <a:ext cx="3430588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4569" y="3257687"/>
            <a:ext cx="7956550" cy="308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4279"/>
            <a:ext cx="4309798" cy="342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3588" y="6514279"/>
            <a:ext cx="4309798" cy="342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4C78998-C00D-44E3-A47F-A0FE59F209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11027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gray">
          <a:xfrm>
            <a:off x="-9525" y="1447800"/>
            <a:ext cx="9164638" cy="3832225"/>
          </a:xfrm>
          <a:custGeom>
            <a:avLst/>
            <a:gdLst/>
            <a:ahLst/>
            <a:cxnLst>
              <a:cxn ang="0">
                <a:pos x="12" y="124"/>
              </a:cxn>
              <a:cxn ang="0">
                <a:pos x="1381" y="12"/>
              </a:cxn>
              <a:cxn ang="0">
                <a:pos x="4064" y="581"/>
              </a:cxn>
              <a:cxn ang="0">
                <a:pos x="5773" y="118"/>
              </a:cxn>
              <a:cxn ang="0">
                <a:pos x="5766" y="2151"/>
              </a:cxn>
              <a:cxn ang="0">
                <a:pos x="3966" y="2263"/>
              </a:cxn>
              <a:cxn ang="0">
                <a:pos x="1963" y="1897"/>
              </a:cxn>
              <a:cxn ang="0">
                <a:pos x="6" y="2407"/>
              </a:cxn>
              <a:cxn ang="0">
                <a:pos x="12" y="124"/>
              </a:cxn>
            </a:cxnLst>
            <a:rect l="0" t="0" r="r" b="b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h-TH" sz="1800" dirty="0">
              <a:latin typeface="Arial" charset="0"/>
              <a:cs typeface="+mn-cs"/>
            </a:endParaRPr>
          </a:p>
        </p:txBody>
      </p:sp>
      <p:sp>
        <p:nvSpPr>
          <p:cNvPr id="5" name="Freeform 18"/>
          <p:cNvSpPr>
            <a:spLocks/>
          </p:cNvSpPr>
          <p:nvPr/>
        </p:nvSpPr>
        <p:spPr bwMode="gray">
          <a:xfrm>
            <a:off x="-9525" y="1730375"/>
            <a:ext cx="9150350" cy="3265488"/>
          </a:xfrm>
          <a:custGeom>
            <a:avLst/>
            <a:gdLst/>
            <a:ahLst/>
            <a:cxnLst>
              <a:cxn ang="0">
                <a:pos x="6" y="272"/>
              </a:cxn>
              <a:cxn ang="0">
                <a:pos x="1453" y="10"/>
              </a:cxn>
              <a:cxn ang="0">
                <a:pos x="4182" y="482"/>
              </a:cxn>
              <a:cxn ang="0">
                <a:pos x="5764" y="154"/>
              </a:cxn>
              <a:cxn ang="0">
                <a:pos x="5764" y="1806"/>
              </a:cxn>
              <a:cxn ang="0">
                <a:pos x="4005" y="1994"/>
              </a:cxn>
              <a:cxn ang="0">
                <a:pos x="1891" y="1522"/>
              </a:cxn>
              <a:cxn ang="0">
                <a:pos x="6" y="1967"/>
              </a:cxn>
              <a:cxn ang="0">
                <a:pos x="6" y="272"/>
              </a:cxn>
            </a:cxnLst>
            <a:rect l="0" t="0" r="r" b="b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h-TH" sz="1800" dirty="0">
              <a:latin typeface="Arial" charset="0"/>
              <a:cs typeface="+mn-cs"/>
            </a:endParaRPr>
          </a:p>
        </p:txBody>
      </p: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7" name="Oval 20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tint val="25490"/>
                    <a:invGamma/>
                  </a:schemeClr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  <p:sp>
          <p:nvSpPr>
            <p:cNvPr id="8" name="Oval 21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</p:grpSp>
      <p:grpSp>
        <p:nvGrpSpPr>
          <p:cNvPr id="9" name="Group 22"/>
          <p:cNvGrpSpPr>
            <a:grpSpLocks/>
          </p:cNvGrpSpPr>
          <p:nvPr/>
        </p:nvGrpSpPr>
        <p:grpSpPr bwMode="auto"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10" name="Oval 23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3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  <p:sp>
          <p:nvSpPr>
            <p:cNvPr id="11" name="Oval 24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</p:grpSp>
      <p:grpSp>
        <p:nvGrpSpPr>
          <p:cNvPr id="12" name="Group 25"/>
          <p:cNvGrpSpPr>
            <a:grpSpLocks/>
          </p:cNvGrpSpPr>
          <p:nvPr/>
        </p:nvGrpSpPr>
        <p:grpSpPr bwMode="auto"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13" name="Oval 26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3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  <p:sp>
          <p:nvSpPr>
            <p:cNvPr id="14" name="Oval 27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16" name="Text Box 14"/>
            <p:cNvSpPr txBox="1">
              <a:spLocks noChangeArrowheads="1"/>
            </p:cNvSpPr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 dirty="0">
                  <a:solidFill>
                    <a:schemeClr val="tx2"/>
                  </a:solidFill>
                  <a:latin typeface="Arial" charset="0"/>
                  <a:cs typeface="+mn-cs"/>
                </a:rPr>
                <a:t>LOGO</a:t>
              </a:r>
            </a:p>
          </p:txBody>
        </p:sp>
        <p:sp>
          <p:nvSpPr>
            <p:cNvPr id="17" name="AutoShape 15"/>
            <p:cNvSpPr>
              <a:spLocks noChangeArrowheads="1"/>
            </p:cNvSpPr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>
            <a:lvl1pPr>
              <a:defRPr sz="48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1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0DC8BAFF-7C6C-4F3F-B57E-B34579E6F8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433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E910E-65A0-4764-B948-0A9E5DAF6A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7469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C5805-C034-47A1-9E92-26E2D7D22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4669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ชื่อเรื่องและตารา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ตาราง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 lvl="0"/>
            <a:r>
              <a:rPr lang="th-TH" noProof="0" dirty="0" smtClean="0"/>
              <a:t>คลิกไอคอนเพื่อเพิ่มตาราง</a:t>
            </a:r>
            <a:endParaRPr lang="th-TH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C25ED-B1C0-4B98-96E3-228C3DA1D9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7405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95A18-CE59-4A10-9127-FA31CA643E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1689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2C753-458F-4388-A9B2-BA9B604CCB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031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29F80-22C8-4FD1-82C1-DBB441F50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650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E32EF-4E61-429D-9834-D74B519B86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328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F688E-F965-4E13-8114-4FB837BB5A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2002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8B2BD-65EC-44CF-8837-0A67D4F39E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701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60552-2B6B-462B-A5AB-400CF8133B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2795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h-TH" noProof="0" dirty="0" smtClean="0"/>
              <a:t>คลิกไอคอนเพื่อเพิ่มรูปภาพ</a:t>
            </a:r>
            <a:endParaRPr lang="th-TH" noProof="0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14263-636A-4B71-96D7-04D0B83E3B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5154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7D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7"/>
          <p:cNvGraphicFramePr>
            <a:graphicFrameLocks noChangeAspect="1"/>
          </p:cNvGraphicFramePr>
          <p:nvPr/>
        </p:nvGraphicFramePr>
        <p:xfrm>
          <a:off x="0" y="0"/>
          <a:ext cx="9144000" cy="1200150"/>
        </p:xfrm>
        <a:graphic>
          <a:graphicData uri="http://schemas.openxmlformats.org/presentationml/2006/ole">
            <p:oleObj spid="_x0000_s1133" name="Image" r:id="rId15" imgW="9561905" imgH="1600000" progId="">
              <p:embed/>
            </p:oleObj>
          </a:graphicData>
        </a:graphic>
      </p:graphicFrame>
      <p:sp>
        <p:nvSpPr>
          <p:cNvPr id="1040" name="Freeform 16"/>
          <p:cNvSpPr>
            <a:spLocks/>
          </p:cNvSpPr>
          <p:nvPr/>
        </p:nvSpPr>
        <p:spPr bwMode="gray">
          <a:xfrm>
            <a:off x="-11113" y="280988"/>
            <a:ext cx="9155113" cy="1620837"/>
          </a:xfrm>
          <a:custGeom>
            <a:avLst/>
            <a:gdLst/>
            <a:ahLst/>
            <a:cxnLst>
              <a:cxn ang="0">
                <a:pos x="6" y="109"/>
              </a:cxn>
              <a:cxn ang="0">
                <a:pos x="1427" y="46"/>
              </a:cxn>
              <a:cxn ang="0">
                <a:pos x="4032" y="255"/>
              </a:cxn>
              <a:cxn ang="0">
                <a:pos x="5767" y="0"/>
              </a:cxn>
              <a:cxn ang="0">
                <a:pos x="5767" y="776"/>
              </a:cxn>
              <a:cxn ang="0">
                <a:pos x="4065" y="831"/>
              </a:cxn>
              <a:cxn ang="0">
                <a:pos x="1984" y="674"/>
              </a:cxn>
              <a:cxn ang="0">
                <a:pos x="14" y="995"/>
              </a:cxn>
              <a:cxn ang="0">
                <a:pos x="6" y="109"/>
              </a:cxn>
            </a:cxnLst>
            <a:rect l="0" t="0" r="r" b="b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h-TH" sz="1800" dirty="0">
              <a:latin typeface="Arial" charset="0"/>
              <a:cs typeface="+mn-cs"/>
            </a:endParaRPr>
          </a:p>
        </p:txBody>
      </p:sp>
      <p:sp>
        <p:nvSpPr>
          <p:cNvPr id="1041" name="Freeform 17"/>
          <p:cNvSpPr>
            <a:spLocks/>
          </p:cNvSpPr>
          <p:nvPr/>
        </p:nvSpPr>
        <p:spPr bwMode="gray">
          <a:xfrm>
            <a:off x="-20638" y="533400"/>
            <a:ext cx="9161463" cy="1006475"/>
          </a:xfrm>
          <a:custGeom>
            <a:avLst/>
            <a:gdLst/>
            <a:ahLst/>
            <a:cxnLst>
              <a:cxn ang="0">
                <a:pos x="20" y="109"/>
              </a:cxn>
              <a:cxn ang="0">
                <a:pos x="1442" y="3"/>
              </a:cxn>
              <a:cxn ang="0">
                <a:pos x="4150" y="148"/>
              </a:cxn>
              <a:cxn ang="0">
                <a:pos x="5771" y="37"/>
              </a:cxn>
              <a:cxn ang="0">
                <a:pos x="5771" y="557"/>
              </a:cxn>
              <a:cxn ang="0">
                <a:pos x="3942" y="592"/>
              </a:cxn>
              <a:cxn ang="0">
                <a:pos x="1839" y="456"/>
              </a:cxn>
              <a:cxn ang="0">
                <a:pos x="6" y="620"/>
              </a:cxn>
              <a:cxn ang="0">
                <a:pos x="20" y="109"/>
              </a:cxn>
            </a:cxnLst>
            <a:rect l="0" t="0" r="r" b="b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h-TH" sz="1800" dirty="0">
              <a:latin typeface="Arial" charset="0"/>
              <a:cs typeface="+mn-cs"/>
            </a:endParaRPr>
          </a:p>
        </p:txBody>
      </p:sp>
      <p:grpSp>
        <p:nvGrpSpPr>
          <p:cNvPr id="1030" name="Group 18"/>
          <p:cNvGrpSpPr>
            <a:grpSpLocks/>
          </p:cNvGrpSpPr>
          <p:nvPr/>
        </p:nvGrpSpPr>
        <p:grpSpPr bwMode="auto"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3" name="Oval 19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tint val="25490"/>
                    <a:invGamma/>
                  </a:schemeClr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</p:grpSp>
      <p:grpSp>
        <p:nvGrpSpPr>
          <p:cNvPr id="1031" name="Group 21"/>
          <p:cNvGrpSpPr>
            <a:grpSpLocks/>
          </p:cNvGrpSpPr>
          <p:nvPr/>
        </p:nvGrpSpPr>
        <p:grpSpPr bwMode="auto"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46" name="Oval 22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3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</p:grpSp>
      <p:grpSp>
        <p:nvGrpSpPr>
          <p:cNvPr id="1032" name="Group 24"/>
          <p:cNvGrpSpPr>
            <a:grpSpLocks/>
          </p:cNvGrpSpPr>
          <p:nvPr/>
        </p:nvGrpSpPr>
        <p:grpSpPr bwMode="auto"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49" name="Oval 25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3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 dirty="0">
                <a:latin typeface="Arial" charset="0"/>
                <a:cs typeface="+mn-cs"/>
              </a:endParaRPr>
            </a:p>
          </p:txBody>
        </p:sp>
      </p:grp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024ABF6-614C-48A5-A72A-13E3AA6EA6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7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15900" y="1714500"/>
            <a:ext cx="9756775" cy="3286125"/>
          </a:xfrm>
        </p:spPr>
        <p:txBody>
          <a:bodyPr/>
          <a:lstStyle/>
          <a:p>
            <a:pPr>
              <a:defRPr/>
            </a:pPr>
            <a:r>
              <a:rPr lang="th-TH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แบบจำลองระบบ</a:t>
            </a:r>
            <a:r>
              <a:rPr lang="th-TH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</a:b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(System Model)</a:t>
            </a:r>
            <a:endParaRPr lang="en-US" sz="6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" name="ชื่อเรื่องรอง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แบบจำลองเชิงโครงสร้าง </a:t>
            </a:r>
            <a:r>
              <a:rPr lang="en-US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(Structured Analysis)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82627" name="Rectangle 3"/>
          <p:cNvSpPr>
            <a:spLocks noGrp="1"/>
          </p:cNvSpPr>
          <p:nvPr>
            <p:ph type="body" idx="1"/>
          </p:nvPr>
        </p:nvSpPr>
        <p:spPr>
          <a:xfrm>
            <a:off x="304800" y="1803400"/>
            <a:ext cx="8610600" cy="5054600"/>
          </a:xfrm>
        </p:spPr>
        <p:txBody>
          <a:bodyPr/>
          <a:lstStyle/>
          <a:p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พิจารณาข้อมูล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(Data)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 และกระบวนการ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(Process)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 แยกกัน</a:t>
            </a:r>
          </a:p>
          <a:p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แบ่งออกเป็น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2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 ชนิด คือ </a:t>
            </a:r>
          </a:p>
          <a:p>
            <a:pPr lvl="1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แบบจำลองกระบวนการ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(Process Model)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  จำลองขั้นตอนการทำงานของระบบ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- DFD</a:t>
            </a: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  <a:p>
            <a:pPr lvl="1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แบบจำลองข้อมูล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(Data Model)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จำลองโครงสร้างข้อมูลทั้งหมดในระบบ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- ERD</a:t>
            </a: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7723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แบบจำลองกระบวนการ </a:t>
            </a:r>
            <a:r>
              <a:rPr lang="en-US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(Process Model)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84675" name="Rectangle 3"/>
          <p:cNvSpPr>
            <a:spLocks noGrp="1"/>
          </p:cNvSpPr>
          <p:nvPr>
            <p:ph type="body" idx="1"/>
          </p:nvPr>
        </p:nvSpPr>
        <p:spPr>
          <a:xfrm>
            <a:off x="428596" y="1571612"/>
            <a:ext cx="8461375" cy="50546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th-TH" sz="40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แผนภาพกระแสข้อมูล 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(Data Flow Diagram : DFD)</a:t>
            </a:r>
          </a:p>
          <a:p>
            <a:pPr>
              <a:lnSpc>
                <a:spcPct val="90000"/>
              </a:lnSpc>
            </a:pP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แผนภาพที่แสดงถึงทิศทางการไหลของข้อมูลที่มีอยู่ในระบบ</a:t>
            </a:r>
          </a:p>
          <a:p>
            <a:pPr>
              <a:lnSpc>
                <a:spcPct val="90000"/>
              </a:lnSpc>
            </a:pP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 จากกระบวนการทำงานหนึ่งไปอีกกระบวนการหนึ่ง หรือไปยังส่วนอื่นที่เกี่ยวข้อง เช่น แหล่งจัดเก็บข้อมูล (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Data Store)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ผู้ที่เกี่ยวข้องที่อยู่นอกระบบ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(External Agent)</a:t>
            </a:r>
          </a:p>
          <a:p>
            <a:pPr>
              <a:lnSpc>
                <a:spcPct val="90000"/>
              </a:lnSpc>
            </a:pPr>
            <a:r>
              <a:rPr lang="th-TH" sz="4000" dirty="0">
                <a:latin typeface="Angsana New" pitchFamily="18" charset="-34"/>
                <a:cs typeface="Angsana New" pitchFamily="18" charset="-34"/>
              </a:rPr>
              <a:t>นำ 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DFD </a:t>
            </a:r>
            <a:r>
              <a:rPr lang="th-TH" sz="4000" dirty="0">
                <a:latin typeface="Angsana New" pitchFamily="18" charset="-34"/>
                <a:cs typeface="Angsana New" pitchFamily="18" charset="-34"/>
              </a:rPr>
              <a:t>ไปเป็นแนวทางในการออกแบบ ฐานข้อมูล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6661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แบบจำลองกระบวนการ </a:t>
            </a:r>
            <a:r>
              <a:rPr lang="en-US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(Process Model)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84675" name="Rectangle 3"/>
          <p:cNvSpPr>
            <a:spLocks noGrp="1"/>
          </p:cNvSpPr>
          <p:nvPr>
            <p:ph type="body" idx="1"/>
          </p:nvPr>
        </p:nvSpPr>
        <p:spPr>
          <a:xfrm>
            <a:off x="288188" y="1571612"/>
            <a:ext cx="8712968" cy="5054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 sz="40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ประเภทของแผนภาพกระแสข้อมูล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		- 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แผนภาพกระแสข้อมูล เชิงตรรกะ (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Logical DFD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)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–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แสดงกระบวนการของระบบในระดับแนวคิด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(Conceptual)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เท่านั้น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		- 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แผนภาพกระแสข้อมูล เชิงกายภาพ (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Physical DFD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– แสดงรายละเอียดภายในกระบวนการ เช่น ชื่อกระบวนการ วิธีการทำงาน แหล่งกำเนิด และปลายทาง เป็นต้น</a:t>
            </a:r>
          </a:p>
        </p:txBody>
      </p:sp>
    </p:spTree>
    <p:extLst>
      <p:ext uri="{BB962C8B-B14F-4D97-AF65-F5344CB8AC3E}">
        <p14:creationId xmlns="" xmlns:p14="http://schemas.microsoft.com/office/powerpoint/2010/main" val="953335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สัญลักษณ์ของ </a:t>
            </a:r>
            <a:r>
              <a:rPr lang="en-US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DFD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4859338" y="2708275"/>
            <a:ext cx="1871662" cy="1008063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ngsana New" pitchFamily="18" charset="-34"/>
              </a:rPr>
              <a:t>External</a:t>
            </a:r>
            <a:br>
              <a:rPr lang="en-US" b="1" dirty="0">
                <a:solidFill>
                  <a:schemeClr val="tx1"/>
                </a:solidFill>
                <a:latin typeface="Angsana New" pitchFamily="18" charset="-34"/>
              </a:rPr>
            </a:b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</a:rPr>
              <a:t>Agent</a:t>
            </a:r>
            <a:endParaRPr lang="th-TH" b="1" dirty="0">
              <a:solidFill>
                <a:schemeClr val="tx1"/>
              </a:solidFill>
              <a:latin typeface="Angsana New" pitchFamily="18" charset="-34"/>
            </a:endParaRPr>
          </a:p>
        </p:txBody>
      </p:sp>
      <p:grpSp>
        <p:nvGrpSpPr>
          <p:cNvPr id="12292" name="Group 5"/>
          <p:cNvGrpSpPr>
            <a:grpSpLocks/>
          </p:cNvGrpSpPr>
          <p:nvPr/>
        </p:nvGrpSpPr>
        <p:grpSpPr bwMode="auto">
          <a:xfrm>
            <a:off x="1763713" y="2492375"/>
            <a:ext cx="1873250" cy="1584325"/>
            <a:chOff x="2154" y="1706"/>
            <a:chExt cx="1180" cy="998"/>
          </a:xfrm>
        </p:grpSpPr>
        <p:grpSp>
          <p:nvGrpSpPr>
            <p:cNvPr id="12301" name="Group 6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12303" name="AutoShape 7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ln w="28575">
                <a:solidFill>
                  <a:schemeClr val="tx1"/>
                </a:solidFill>
                <a:headEnd/>
                <a:tailEnd/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th-TH">
                  <a:latin typeface="Angsana New" pitchFamily="18" charset="-34"/>
                </a:endParaRPr>
              </a:p>
            </p:txBody>
          </p:sp>
          <p:sp>
            <p:nvSpPr>
              <p:cNvPr id="12304" name="Line 8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/>
                <a:tailEnd/>
              </a:ln>
              <a:extLst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endParaRPr lang="th-TH">
                  <a:latin typeface="Angsana New" pitchFamily="18" charset="-34"/>
                </a:endParaRPr>
              </a:p>
            </p:txBody>
          </p:sp>
        </p:grpSp>
        <p:sp>
          <p:nvSpPr>
            <p:cNvPr id="12302" name="Text Box 9"/>
            <p:cNvSpPr txBox="1">
              <a:spLocks noChangeArrowheads="1"/>
            </p:cNvSpPr>
            <p:nvPr/>
          </p:nvSpPr>
          <p:spPr bwMode="auto">
            <a:xfrm>
              <a:off x="2198" y="1706"/>
              <a:ext cx="1135" cy="7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pPr algn="ctr" eaLnBrk="1" hangingPunct="1"/>
              <a:r>
                <a:rPr lang="en-US" sz="3200" b="1" dirty="0">
                  <a:solidFill>
                    <a:schemeClr val="tx1"/>
                  </a:solidFill>
                  <a:latin typeface="Angsana New" pitchFamily="18" charset="-34"/>
                </a:rPr>
                <a:t>Process id</a:t>
              </a:r>
              <a:endParaRPr lang="th-TH" sz="3200" b="1" dirty="0">
                <a:solidFill>
                  <a:schemeClr val="tx1"/>
                </a:solidFill>
                <a:latin typeface="Angsana New" pitchFamily="18" charset="-34"/>
              </a:endParaRPr>
            </a:p>
            <a:p>
              <a:pPr algn="ctr" eaLnBrk="1" hangingPunct="1"/>
              <a:endParaRPr lang="en-US" sz="1000" b="1" dirty="0">
                <a:solidFill>
                  <a:schemeClr val="tx1"/>
                </a:solidFill>
                <a:latin typeface="Angsana New" pitchFamily="18" charset="-34"/>
              </a:endParaRPr>
            </a:p>
            <a:p>
              <a:pPr algn="ctr" eaLnBrk="1" hangingPunct="1"/>
              <a:r>
                <a:rPr lang="en-US" sz="2800" b="1" dirty="0" smtClean="0">
                  <a:solidFill>
                    <a:schemeClr val="tx1"/>
                  </a:solidFill>
                  <a:latin typeface="Angsana New" pitchFamily="18" charset="-34"/>
                </a:rPr>
                <a:t>Process name</a:t>
              </a:r>
              <a:endParaRPr lang="th-TH" sz="2800" b="1" dirty="0">
                <a:solidFill>
                  <a:schemeClr val="tx1"/>
                </a:solidFill>
                <a:latin typeface="Angsana New" pitchFamily="18" charset="-34"/>
              </a:endParaRPr>
            </a:p>
          </p:txBody>
        </p:sp>
      </p:grpSp>
      <p:grpSp>
        <p:nvGrpSpPr>
          <p:cNvPr id="12293" name="Group 16"/>
          <p:cNvGrpSpPr>
            <a:grpSpLocks/>
          </p:cNvGrpSpPr>
          <p:nvPr/>
        </p:nvGrpSpPr>
        <p:grpSpPr bwMode="auto">
          <a:xfrm>
            <a:off x="1692275" y="4694238"/>
            <a:ext cx="2232025" cy="503237"/>
            <a:chOff x="3787" y="1389"/>
            <a:chExt cx="1406" cy="317"/>
          </a:xfrm>
        </p:grpSpPr>
        <p:sp>
          <p:nvSpPr>
            <p:cNvPr id="12297" name="Line 11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2298" name="Line 12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2299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2300" name="Line 14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12294" name="Text Box 15"/>
          <p:cNvSpPr txBox="1">
            <a:spLocks noChangeArrowheads="1"/>
          </p:cNvSpPr>
          <p:nvPr/>
        </p:nvSpPr>
        <p:spPr bwMode="auto">
          <a:xfrm>
            <a:off x="1835696" y="4710113"/>
            <a:ext cx="194310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 b="1" dirty="0">
                <a:solidFill>
                  <a:schemeClr val="tx1"/>
                </a:solidFill>
                <a:latin typeface="Angsana New" pitchFamily="18" charset="-34"/>
              </a:rPr>
              <a:t>ID  Data Store</a:t>
            </a:r>
            <a:endParaRPr lang="th-TH" b="1" dirty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12295" name="Line 17"/>
          <p:cNvSpPr>
            <a:spLocks noChangeShapeType="1"/>
          </p:cNvSpPr>
          <p:nvPr/>
        </p:nvSpPr>
        <p:spPr bwMode="auto">
          <a:xfrm>
            <a:off x="4716463" y="4941888"/>
            <a:ext cx="2592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2296" name="Text Box 19"/>
          <p:cNvSpPr txBox="1">
            <a:spLocks noChangeArrowheads="1"/>
          </p:cNvSpPr>
          <p:nvPr/>
        </p:nvSpPr>
        <p:spPr bwMode="auto">
          <a:xfrm>
            <a:off x="4720432" y="4306242"/>
            <a:ext cx="258841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</a:rPr>
              <a:t>Flow </a:t>
            </a:r>
            <a:r>
              <a:rPr lang="en-US" sz="2800" b="1" dirty="0" smtClean="0">
                <a:solidFill>
                  <a:schemeClr val="tx1"/>
                </a:solidFill>
                <a:latin typeface="Angsana New" pitchFamily="18" charset="-34"/>
              </a:rPr>
              <a:t>Direction</a:t>
            </a:r>
            <a:endParaRPr lang="th-TH" sz="2800" b="1" dirty="0">
              <a:solidFill>
                <a:schemeClr val="tx1"/>
              </a:solidFill>
              <a:latin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95401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หลักการของ </a:t>
            </a:r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DFD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แบ่งการทำงานจากกระบวนการหลักที่อยู่ระดับบน ลงไปสู่กระบวนการย่อยที่อยู่ระดับล่าง</a:t>
            </a:r>
          </a:p>
          <a:p>
            <a:pPr eaLnBrk="1" hangingPunct="1"/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DFD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ระดับบนสุด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Context Diagram</a:t>
            </a:r>
          </a:p>
          <a:p>
            <a:pPr eaLnBrk="1" hangingPunct="1"/>
            <a:r>
              <a:rPr lang="th-TH" sz="40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เริ่มสร้าง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DFD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ต้องเริ่มจาก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Context Diagram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เพื่อแสดงให้เห็นภาพรวมของระบบ</a:t>
            </a: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66851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Context Diagram</a:t>
            </a:r>
            <a:endParaRPr lang="th-TH" sz="48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h-TH" sz="4400" dirty="0" smtClean="0">
                <a:cs typeface="Angsana New" pitchFamily="18" charset="-34"/>
              </a:rPr>
              <a:t>แผนภาพกระแสข้อมูลระดับบนสุด</a:t>
            </a:r>
          </a:p>
          <a:p>
            <a:pPr eaLnBrk="1" hangingPunct="1"/>
            <a:r>
              <a:rPr lang="th-TH" sz="4400" dirty="0" smtClean="0">
                <a:cs typeface="Angsana New" pitchFamily="18" charset="-34"/>
              </a:rPr>
              <a:t>แสดงภาพรวมการทำงานของระบบที่สัมพันธ์กับสภาพแวดล้อมภายนอกระบบ</a:t>
            </a:r>
          </a:p>
          <a:p>
            <a:pPr eaLnBrk="1" hangingPunct="1"/>
            <a:r>
              <a:rPr lang="th-TH" sz="4400" dirty="0" smtClean="0">
                <a:cs typeface="Angsana New" pitchFamily="18" charset="-34"/>
              </a:rPr>
              <a:t>กำหนดขอบเขตของระบบที่จะพัฒนาได้</a:t>
            </a:r>
          </a:p>
        </p:txBody>
      </p:sp>
    </p:spTree>
    <p:extLst>
      <p:ext uri="{BB962C8B-B14F-4D97-AF65-F5344CB8AC3E}">
        <p14:creationId xmlns="" xmlns:p14="http://schemas.microsoft.com/office/powerpoint/2010/main" val="18670994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ln w="28575">
            <a:noFill/>
          </a:ln>
        </p:spPr>
        <p:txBody>
          <a:bodyPr/>
          <a:lstStyle/>
          <a:p>
            <a:pPr eaLnBrk="1" hangingPunct="1"/>
            <a:r>
              <a:rPr lang="th-TH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ตัวอย่าง </a:t>
            </a:r>
            <a:r>
              <a:rPr lang="en-US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Context Diagram</a:t>
            </a:r>
            <a:endParaRPr lang="th-TH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79388" y="2060575"/>
            <a:ext cx="1871662" cy="863600"/>
          </a:xfrm>
          <a:prstGeom prst="rect">
            <a:avLst/>
          </a:prstGeom>
          <a:solidFill>
            <a:schemeClr val="hlink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3200" b="1" dirty="0">
                <a:latin typeface="Angsana New" pitchFamily="18" charset="-34"/>
              </a:rPr>
              <a:t>บริษัทคู่ค้า</a:t>
            </a:r>
          </a:p>
        </p:txBody>
      </p:sp>
      <p:grpSp>
        <p:nvGrpSpPr>
          <p:cNvPr id="15364" name="Group 6"/>
          <p:cNvGrpSpPr>
            <a:grpSpLocks/>
          </p:cNvGrpSpPr>
          <p:nvPr/>
        </p:nvGrpSpPr>
        <p:grpSpPr bwMode="auto">
          <a:xfrm>
            <a:off x="3563938" y="1550988"/>
            <a:ext cx="1873250" cy="1662113"/>
            <a:chOff x="2154" y="1657"/>
            <a:chExt cx="1180" cy="1047"/>
          </a:xfrm>
        </p:grpSpPr>
        <p:grpSp>
          <p:nvGrpSpPr>
            <p:cNvPr id="15379" name="Group 7"/>
            <p:cNvGrpSpPr>
              <a:grpSpLocks/>
            </p:cNvGrpSpPr>
            <p:nvPr/>
          </p:nvGrpSpPr>
          <p:grpSpPr bwMode="auto">
            <a:xfrm>
              <a:off x="2154" y="1706"/>
              <a:ext cx="1180" cy="998"/>
              <a:chOff x="2290" y="2432"/>
              <a:chExt cx="1180" cy="998"/>
            </a:xfrm>
          </p:grpSpPr>
          <p:sp>
            <p:nvSpPr>
              <p:cNvPr id="15381" name="AutoShape 8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latin typeface="Angsana New" pitchFamily="18" charset="-34"/>
                </a:endParaRPr>
              </a:p>
            </p:txBody>
          </p:sp>
          <p:sp>
            <p:nvSpPr>
              <p:cNvPr id="15382" name="Line 9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latin typeface="Angsana New" pitchFamily="18" charset="-34"/>
                </a:endParaRPr>
              </a:p>
            </p:txBody>
          </p:sp>
        </p:grpSp>
        <p:sp>
          <p:nvSpPr>
            <p:cNvPr id="15380" name="Text Box 10"/>
            <p:cNvSpPr txBox="1">
              <a:spLocks noChangeArrowheads="1"/>
            </p:cNvSpPr>
            <p:nvPr/>
          </p:nvSpPr>
          <p:spPr bwMode="auto">
            <a:xfrm>
              <a:off x="2268" y="1657"/>
              <a:ext cx="961" cy="1047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pPr algn="ctr" eaLnBrk="1" hangingPunct="1"/>
              <a:r>
                <a:rPr lang="th-TH" sz="3600" b="1" dirty="0">
                  <a:solidFill>
                    <a:schemeClr val="tx1"/>
                  </a:solidFill>
                  <a:latin typeface="Angsana New" pitchFamily="18" charset="-34"/>
                </a:rPr>
                <a:t>0</a:t>
              </a:r>
            </a:p>
            <a:p>
              <a:pPr eaLnBrk="1" hangingPunct="1"/>
              <a:endParaRPr lang="th-TH" sz="1000" b="1" dirty="0">
                <a:solidFill>
                  <a:schemeClr val="tx1"/>
                </a:solidFill>
                <a:latin typeface="Angsana New" pitchFamily="18" charset="-34"/>
              </a:endParaRPr>
            </a:p>
            <a:p>
              <a:pPr algn="ctr" eaLnBrk="1" hangingPunct="1"/>
              <a:r>
                <a:rPr lang="th-TH" sz="2800" b="1" dirty="0">
                  <a:solidFill>
                    <a:schemeClr val="tx1"/>
                  </a:solidFill>
                  <a:latin typeface="Angsana New" pitchFamily="18" charset="-34"/>
                </a:rPr>
                <a:t>ระบบ</a:t>
              </a:r>
            </a:p>
            <a:p>
              <a:pPr algn="ctr" eaLnBrk="1" hangingPunct="1"/>
              <a:r>
                <a:rPr lang="th-TH" sz="2800" b="1" dirty="0">
                  <a:solidFill>
                    <a:schemeClr val="tx1"/>
                  </a:solidFill>
                  <a:latin typeface="Angsana New" pitchFamily="18" charset="-34"/>
                </a:rPr>
                <a:t>ร้านขายสินค้า</a:t>
              </a:r>
            </a:p>
          </p:txBody>
        </p:sp>
      </p:grpSp>
      <p:sp>
        <p:nvSpPr>
          <p:cNvPr id="15365" name="Text Box 18"/>
          <p:cNvSpPr txBox="1">
            <a:spLocks noChangeArrowheads="1"/>
          </p:cNvSpPr>
          <p:nvPr/>
        </p:nvSpPr>
        <p:spPr bwMode="auto">
          <a:xfrm>
            <a:off x="2267744" y="2133600"/>
            <a:ext cx="165576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สินค้าใหม่</a:t>
            </a:r>
          </a:p>
        </p:txBody>
      </p:sp>
      <p:sp>
        <p:nvSpPr>
          <p:cNvPr id="15366" name="Rectangle 19"/>
          <p:cNvSpPr>
            <a:spLocks noChangeArrowheads="1"/>
          </p:cNvSpPr>
          <p:nvPr/>
        </p:nvSpPr>
        <p:spPr bwMode="auto">
          <a:xfrm>
            <a:off x="7019925" y="1987550"/>
            <a:ext cx="1871663" cy="865188"/>
          </a:xfrm>
          <a:prstGeom prst="rect">
            <a:avLst/>
          </a:prstGeom>
          <a:solidFill>
            <a:schemeClr val="hlink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3200" b="1" dirty="0">
                <a:latin typeface="Angsana New" pitchFamily="18" charset="-34"/>
              </a:rPr>
              <a:t>ลูกค้า</a:t>
            </a:r>
          </a:p>
        </p:txBody>
      </p:sp>
      <p:sp>
        <p:nvSpPr>
          <p:cNvPr id="15367" name="Line 21"/>
          <p:cNvSpPr>
            <a:spLocks noChangeShapeType="1"/>
          </p:cNvSpPr>
          <p:nvPr/>
        </p:nvSpPr>
        <p:spPr bwMode="auto">
          <a:xfrm>
            <a:off x="2051051" y="2563813"/>
            <a:ext cx="15128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w="lg" len="med"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5368" name="Line 24"/>
          <p:cNvSpPr>
            <a:spLocks noChangeShapeType="1"/>
          </p:cNvSpPr>
          <p:nvPr/>
        </p:nvSpPr>
        <p:spPr bwMode="auto">
          <a:xfrm flipH="1">
            <a:off x="5508625" y="2347913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5369" name="Text Box 25"/>
          <p:cNvSpPr txBox="1">
            <a:spLocks noChangeArrowheads="1"/>
          </p:cNvSpPr>
          <p:nvPr/>
        </p:nvSpPr>
        <p:spPr bwMode="auto">
          <a:xfrm>
            <a:off x="5526088" y="1963738"/>
            <a:ext cx="145256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สินค้าที่ต้องการ</a:t>
            </a:r>
          </a:p>
        </p:txBody>
      </p:sp>
      <p:sp>
        <p:nvSpPr>
          <p:cNvPr id="15370" name="Line 26"/>
          <p:cNvSpPr>
            <a:spLocks noChangeShapeType="1"/>
          </p:cNvSpPr>
          <p:nvPr/>
        </p:nvSpPr>
        <p:spPr bwMode="auto">
          <a:xfrm>
            <a:off x="5508625" y="2636838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5371" name="Text Box 27"/>
          <p:cNvSpPr txBox="1">
            <a:spLocks noChangeArrowheads="1"/>
          </p:cNvSpPr>
          <p:nvPr/>
        </p:nvSpPr>
        <p:spPr bwMode="auto">
          <a:xfrm>
            <a:off x="5540375" y="2636838"/>
            <a:ext cx="1338263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ใบเสร็จรับเงิน</a:t>
            </a:r>
          </a:p>
        </p:txBody>
      </p:sp>
      <p:sp>
        <p:nvSpPr>
          <p:cNvPr id="15372" name="Rectangle 29"/>
          <p:cNvSpPr>
            <a:spLocks noChangeArrowheads="1"/>
          </p:cNvSpPr>
          <p:nvPr/>
        </p:nvSpPr>
        <p:spPr bwMode="auto">
          <a:xfrm>
            <a:off x="3492500" y="4076700"/>
            <a:ext cx="1871663" cy="720725"/>
          </a:xfrm>
          <a:prstGeom prst="rect">
            <a:avLst/>
          </a:prstGeom>
          <a:solidFill>
            <a:schemeClr val="hlink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3200" b="1">
                <a:latin typeface="Angsana New" pitchFamily="18" charset="-34"/>
              </a:rPr>
              <a:t>เจ้าของร้าน</a:t>
            </a:r>
          </a:p>
        </p:txBody>
      </p:sp>
      <p:sp>
        <p:nvSpPr>
          <p:cNvPr id="15373" name="Line 30"/>
          <p:cNvSpPr>
            <a:spLocks noChangeShapeType="1"/>
          </p:cNvSpPr>
          <p:nvPr/>
        </p:nvSpPr>
        <p:spPr bwMode="auto">
          <a:xfrm flipV="1">
            <a:off x="4140200" y="3213100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5374" name="Text Box 31"/>
          <p:cNvSpPr txBox="1">
            <a:spLocks noChangeArrowheads="1"/>
          </p:cNvSpPr>
          <p:nvPr/>
        </p:nvSpPr>
        <p:spPr bwMode="auto">
          <a:xfrm>
            <a:off x="2630488" y="3416300"/>
            <a:ext cx="150971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กำหนดราคาขาย</a:t>
            </a:r>
          </a:p>
        </p:txBody>
      </p:sp>
      <p:sp>
        <p:nvSpPr>
          <p:cNvPr id="15375" name="Line 32"/>
          <p:cNvSpPr>
            <a:spLocks noChangeShapeType="1"/>
          </p:cNvSpPr>
          <p:nvPr/>
        </p:nvSpPr>
        <p:spPr bwMode="auto">
          <a:xfrm>
            <a:off x="4787900" y="3213100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5376" name="Text Box 33"/>
          <p:cNvSpPr txBox="1">
            <a:spLocks noChangeArrowheads="1"/>
          </p:cNvSpPr>
          <p:nvPr/>
        </p:nvSpPr>
        <p:spPr bwMode="auto">
          <a:xfrm>
            <a:off x="4427538" y="3284984"/>
            <a:ext cx="2207656" cy="83099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รายงานการขาย</a:t>
            </a:r>
          </a:p>
          <a:p>
            <a:pPr algn="l"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     </a:t>
            </a:r>
            <a:r>
              <a:rPr lang="th-TH" dirty="0" smtClean="0">
                <a:solidFill>
                  <a:schemeClr val="tx1"/>
                </a:solidFill>
                <a:latin typeface="Angsana New" pitchFamily="18" charset="-34"/>
              </a:rPr>
              <a:t>   </a:t>
            </a:r>
            <a:r>
              <a:rPr lang="th-TH" dirty="0" err="1" smtClean="0">
                <a:solidFill>
                  <a:schemeClr val="tx1"/>
                </a:solidFill>
                <a:latin typeface="Angsana New" pitchFamily="18" charset="-34"/>
              </a:rPr>
              <a:t>รายงานส</a:t>
            </a:r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ต๊อกสินค้า</a:t>
            </a:r>
          </a:p>
        </p:txBody>
      </p:sp>
      <p:sp>
        <p:nvSpPr>
          <p:cNvPr id="15377" name="Line 34"/>
          <p:cNvSpPr>
            <a:spLocks noChangeShapeType="1"/>
          </p:cNvSpPr>
          <p:nvPr/>
        </p:nvSpPr>
        <p:spPr bwMode="auto">
          <a:xfrm flipH="1">
            <a:off x="4427538" y="3213100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5378" name="Text Box 35"/>
          <p:cNvSpPr txBox="1">
            <a:spLocks noChangeArrowheads="1"/>
          </p:cNvSpPr>
          <p:nvPr/>
        </p:nvSpPr>
        <p:spPr bwMode="auto">
          <a:xfrm>
            <a:off x="755650" y="5157788"/>
            <a:ext cx="7416750" cy="646331"/>
          </a:xfrm>
          <a:prstGeom prst="rect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8575" algn="ctr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3200" dirty="0">
                <a:solidFill>
                  <a:schemeClr val="tx1"/>
                </a:solidFill>
                <a:latin typeface="Angsana New" pitchFamily="18" charset="-34"/>
              </a:rPr>
              <a:t>Context Diagram </a:t>
            </a:r>
            <a:r>
              <a:rPr lang="th-TH" sz="3600" b="1" dirty="0">
                <a:solidFill>
                  <a:schemeClr val="tx1"/>
                </a:solidFill>
                <a:latin typeface="Angsana New" pitchFamily="18" charset="-34"/>
              </a:rPr>
              <a:t>ของระบบร้านขายสินค้า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</a:rPr>
              <a:t>(Seller System</a:t>
            </a:r>
            <a:r>
              <a:rPr lang="en-US" dirty="0">
                <a:solidFill>
                  <a:schemeClr val="tx1"/>
                </a:solidFill>
                <a:latin typeface="Angsana New" pitchFamily="18" charset="-34"/>
              </a:rPr>
              <a:t>)</a:t>
            </a:r>
            <a:endParaRPr lang="th-TH" dirty="0">
              <a:solidFill>
                <a:schemeClr val="tx1"/>
              </a:solidFill>
              <a:latin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40159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อธิบาย </a:t>
            </a:r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Context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h-TH" sz="3600" dirty="0" smtClean="0">
                <a:cs typeface="Angsana New" pitchFamily="18" charset="-34"/>
              </a:rPr>
              <a:t>ระบบร้านขายสินค้าจะต้องปฏิสัมพันธ์กับบุคคลอื่น หรือหน่วยงานอื่นที่อยู่นอกระบบ 3 กลุ่ม คือ</a:t>
            </a:r>
          </a:p>
          <a:p>
            <a:pPr eaLnBrk="1" hangingPunct="1"/>
            <a:r>
              <a:rPr lang="th-TH" sz="3600" b="1" dirty="0" smtClean="0">
                <a:cs typeface="Angsana New" pitchFamily="18" charset="-34"/>
              </a:rPr>
              <a:t>บริษัทคู่ค้า</a:t>
            </a:r>
            <a:r>
              <a:rPr lang="th-TH" sz="3600" dirty="0" smtClean="0">
                <a:cs typeface="Angsana New" pitchFamily="18" charset="-34"/>
              </a:rPr>
              <a:t> หมายถึง ร้านค้า หรือบริษัทที่ระบบจัดซื้อสินค้าเข้ามาขาย</a:t>
            </a:r>
          </a:p>
          <a:p>
            <a:pPr eaLnBrk="1" hangingPunct="1"/>
            <a:r>
              <a:rPr lang="th-TH" sz="3600" b="1" dirty="0" smtClean="0">
                <a:cs typeface="Angsana New" pitchFamily="18" charset="-34"/>
              </a:rPr>
              <a:t>ลูกค้า</a:t>
            </a:r>
            <a:r>
              <a:rPr lang="th-TH" sz="3600" dirty="0" smtClean="0">
                <a:cs typeface="Angsana New" pitchFamily="18" charset="-34"/>
              </a:rPr>
              <a:t> หมายถึง ผู้ที่มาซื้อ หรือมาชมสินค้า</a:t>
            </a:r>
          </a:p>
          <a:p>
            <a:pPr eaLnBrk="1" hangingPunct="1"/>
            <a:r>
              <a:rPr lang="th-TH" sz="3600" b="1" dirty="0" smtClean="0">
                <a:cs typeface="Angsana New" pitchFamily="18" charset="-34"/>
              </a:rPr>
              <a:t>เจ้าของร้าน</a:t>
            </a:r>
            <a:r>
              <a:rPr lang="th-TH" sz="3600" dirty="0" smtClean="0">
                <a:cs typeface="Angsana New" pitchFamily="18" charset="-34"/>
              </a:rPr>
              <a:t> หมายถึง ผู้ที่กำหนดราคาขาย และ ต้องการรายงานต่างๆ จากระบบ เช่น รายงานการขายประจำวัน </a:t>
            </a:r>
            <a:r>
              <a:rPr lang="th-TH" sz="3600" dirty="0" err="1" smtClean="0">
                <a:cs typeface="Angsana New" pitchFamily="18" charset="-34"/>
              </a:rPr>
              <a:t>รายงานส</a:t>
            </a:r>
            <a:r>
              <a:rPr lang="th-TH" sz="3600" dirty="0" smtClean="0">
                <a:cs typeface="Angsana New" pitchFamily="18" charset="-34"/>
              </a:rPr>
              <a:t>ต๊อกสินค้าคงเหลือ</a:t>
            </a:r>
          </a:p>
        </p:txBody>
      </p:sp>
    </p:spTree>
    <p:extLst>
      <p:ext uri="{BB962C8B-B14F-4D97-AF65-F5344CB8AC3E}">
        <p14:creationId xmlns="" xmlns:p14="http://schemas.microsoft.com/office/powerpoint/2010/main" val="30786811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Data Flow Diagram Level 0</a:t>
            </a:r>
            <a:endParaRPr lang="th-TH" sz="48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จากภาพรวมของระบบร้านขายสินค้า จะต้องมีการขยาย หรืออธิบาย ระบบย่อย หรือรายละเอียดย่อยของระบบ</a:t>
            </a:r>
          </a:p>
          <a:p>
            <a:pPr eaLnBrk="1" hangingPunct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สร้าง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DFD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ระดับถัดมา คือ ระดับ 0 เพื่อแสดงให้เห็นกระบวนการทำงานภายในของระบบ</a:t>
            </a:r>
          </a:p>
          <a:p>
            <a:pPr eaLnBrk="1" hangingPunct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หากกระบวนการในระดับ 0 แต่ละกระบวนการ ยังมีการอธิบายรายละเอียดหรือการทำงานปลีกย่อยลงไปอีก สามารถเขียน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DFD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ในระดับ 1 หรือ 2 หรือ 3 ต่อไปได้อีก</a:t>
            </a:r>
          </a:p>
          <a:p>
            <a:pPr eaLnBrk="1" hangingPunct="1">
              <a:buFontTx/>
              <a:buNone/>
            </a:pP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*** การแตกระบบ ระบบนั้นควรแตกได้อย่างน้อย 2 กระบวนการ</a:t>
            </a:r>
          </a:p>
        </p:txBody>
      </p:sp>
    </p:spTree>
    <p:extLst>
      <p:ext uri="{BB962C8B-B14F-4D97-AF65-F5344CB8AC3E}">
        <p14:creationId xmlns="" xmlns:p14="http://schemas.microsoft.com/office/powerpoint/2010/main" val="30586768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179388" y="1150938"/>
            <a:ext cx="1871662" cy="504825"/>
          </a:xfrm>
          <a:prstGeom prst="rect">
            <a:avLst/>
          </a:prstGeom>
          <a:solidFill>
            <a:schemeClr val="hlink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3200" b="1">
                <a:latin typeface="Angsana New" pitchFamily="18" charset="-34"/>
              </a:rPr>
              <a:t>บริษัทคู่ค้า</a:t>
            </a:r>
          </a:p>
        </p:txBody>
      </p:sp>
      <p:grpSp>
        <p:nvGrpSpPr>
          <p:cNvPr id="18491" name="Group 7"/>
          <p:cNvGrpSpPr>
            <a:grpSpLocks/>
          </p:cNvGrpSpPr>
          <p:nvPr/>
        </p:nvGrpSpPr>
        <p:grpSpPr bwMode="auto">
          <a:xfrm>
            <a:off x="2124075" y="1423988"/>
            <a:ext cx="1441450" cy="1223962"/>
            <a:chOff x="2290" y="2432"/>
            <a:chExt cx="1180" cy="998"/>
          </a:xfrm>
        </p:grpSpPr>
        <p:sp>
          <p:nvSpPr>
            <p:cNvPr id="18493" name="AutoShape 8"/>
            <p:cNvSpPr>
              <a:spLocks noChangeArrowheads="1"/>
            </p:cNvSpPr>
            <p:nvPr/>
          </p:nvSpPr>
          <p:spPr bwMode="auto">
            <a:xfrm>
              <a:off x="2290" y="2432"/>
              <a:ext cx="1180" cy="998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8494" name="Line 9"/>
            <p:cNvSpPr>
              <a:spLocks noChangeShapeType="1"/>
            </p:cNvSpPr>
            <p:nvPr/>
          </p:nvSpPr>
          <p:spPr bwMode="auto">
            <a:xfrm>
              <a:off x="2290" y="2750"/>
              <a:ext cx="11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18492" name="Text Box 10"/>
          <p:cNvSpPr txBox="1">
            <a:spLocks noChangeArrowheads="1"/>
          </p:cNvSpPr>
          <p:nvPr/>
        </p:nvSpPr>
        <p:spPr bwMode="auto">
          <a:xfrm>
            <a:off x="2511425" y="1392238"/>
            <a:ext cx="684803" cy="132343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b="1" dirty="0">
                <a:solidFill>
                  <a:schemeClr val="tx1"/>
                </a:solidFill>
                <a:latin typeface="Angsana New" pitchFamily="18" charset="-34"/>
              </a:rPr>
              <a:t>1.0</a:t>
            </a:r>
          </a:p>
          <a:p>
            <a:pPr eaLnBrk="1" hangingPunct="1"/>
            <a:endParaRPr lang="th-TH" sz="800" b="1" dirty="0">
              <a:solidFill>
                <a:schemeClr val="tx1"/>
              </a:solidFill>
              <a:latin typeface="Angsana New" pitchFamily="18" charset="-34"/>
            </a:endParaRPr>
          </a:p>
          <a:p>
            <a:pPr eaLnBrk="1" hangingPunct="1"/>
            <a:r>
              <a:rPr lang="th-TH" b="1" dirty="0">
                <a:solidFill>
                  <a:schemeClr val="tx1"/>
                </a:solidFill>
                <a:latin typeface="Angsana New" pitchFamily="18" charset="-34"/>
              </a:rPr>
              <a:t>ข้อมูล</a:t>
            </a:r>
          </a:p>
          <a:p>
            <a:pPr eaLnBrk="1" hangingPunct="1"/>
            <a:r>
              <a:rPr lang="th-TH" b="1" dirty="0">
                <a:solidFill>
                  <a:schemeClr val="tx1"/>
                </a:solidFill>
                <a:latin typeface="Angsana New" pitchFamily="18" charset="-34"/>
              </a:rPr>
              <a:t>สินค้า</a:t>
            </a:r>
          </a:p>
        </p:txBody>
      </p:sp>
      <p:sp>
        <p:nvSpPr>
          <p:cNvPr id="18436" name="Text Box 11"/>
          <p:cNvSpPr txBox="1">
            <a:spLocks noChangeArrowheads="1"/>
          </p:cNvSpPr>
          <p:nvPr/>
        </p:nvSpPr>
        <p:spPr bwMode="auto">
          <a:xfrm>
            <a:off x="683990" y="1772816"/>
            <a:ext cx="165576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รองเท้าใหม่</a:t>
            </a:r>
          </a:p>
        </p:txBody>
      </p:sp>
      <p:sp>
        <p:nvSpPr>
          <p:cNvPr id="18437" name="Rectangle 12"/>
          <p:cNvSpPr>
            <a:spLocks noChangeArrowheads="1"/>
          </p:cNvSpPr>
          <p:nvPr/>
        </p:nvSpPr>
        <p:spPr bwMode="auto">
          <a:xfrm>
            <a:off x="7019925" y="307974"/>
            <a:ext cx="1871663" cy="627063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3200" b="1">
                <a:solidFill>
                  <a:schemeClr val="tx1"/>
                </a:solidFill>
              </a:rPr>
              <a:t>ลูกค้า</a:t>
            </a:r>
          </a:p>
        </p:txBody>
      </p:sp>
      <p:sp>
        <p:nvSpPr>
          <p:cNvPr id="18438" name="Line 13"/>
          <p:cNvSpPr>
            <a:spLocks noChangeShapeType="1"/>
          </p:cNvSpPr>
          <p:nvPr/>
        </p:nvSpPr>
        <p:spPr bwMode="auto">
          <a:xfrm>
            <a:off x="684213" y="2159000"/>
            <a:ext cx="1439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39" name="Line 14"/>
          <p:cNvSpPr>
            <a:spLocks noChangeShapeType="1"/>
          </p:cNvSpPr>
          <p:nvPr/>
        </p:nvSpPr>
        <p:spPr bwMode="auto">
          <a:xfrm flipH="1">
            <a:off x="5219700" y="358775"/>
            <a:ext cx="180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40" name="Text Box 15"/>
          <p:cNvSpPr txBox="1">
            <a:spLocks noChangeArrowheads="1"/>
          </p:cNvSpPr>
          <p:nvPr/>
        </p:nvSpPr>
        <p:spPr bwMode="auto">
          <a:xfrm>
            <a:off x="5421313" y="307975"/>
            <a:ext cx="145256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สินค้าที่ต้องการ</a:t>
            </a:r>
          </a:p>
        </p:txBody>
      </p:sp>
      <p:sp>
        <p:nvSpPr>
          <p:cNvPr id="18441" name="Line 16"/>
          <p:cNvSpPr>
            <a:spLocks noChangeShapeType="1"/>
          </p:cNvSpPr>
          <p:nvPr/>
        </p:nvSpPr>
        <p:spPr bwMode="auto">
          <a:xfrm>
            <a:off x="5867400" y="1511300"/>
            <a:ext cx="1944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42" name="Text Box 17"/>
          <p:cNvSpPr txBox="1">
            <a:spLocks noChangeArrowheads="1"/>
          </p:cNvSpPr>
          <p:nvPr/>
        </p:nvSpPr>
        <p:spPr bwMode="auto">
          <a:xfrm>
            <a:off x="6180138" y="1125538"/>
            <a:ext cx="133826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ใบเสร็จรับเงิน</a:t>
            </a:r>
          </a:p>
        </p:txBody>
      </p:sp>
      <p:sp>
        <p:nvSpPr>
          <p:cNvPr id="18443" name="Rectangle 18"/>
          <p:cNvSpPr>
            <a:spLocks noChangeArrowheads="1"/>
          </p:cNvSpPr>
          <p:nvPr/>
        </p:nvSpPr>
        <p:spPr bwMode="auto">
          <a:xfrm>
            <a:off x="1908175" y="5543550"/>
            <a:ext cx="1871663" cy="504825"/>
          </a:xfrm>
          <a:prstGeom prst="rect">
            <a:avLst/>
          </a:prstGeom>
          <a:solidFill>
            <a:schemeClr val="hlink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3200" b="1">
                <a:latin typeface="Angsana New" pitchFamily="18" charset="-34"/>
              </a:rPr>
              <a:t>เจ้าของร้าน</a:t>
            </a:r>
          </a:p>
        </p:txBody>
      </p:sp>
      <p:sp>
        <p:nvSpPr>
          <p:cNvPr id="18444" name="Text Box 20"/>
          <p:cNvSpPr txBox="1">
            <a:spLocks noChangeArrowheads="1"/>
          </p:cNvSpPr>
          <p:nvPr/>
        </p:nvSpPr>
        <p:spPr bwMode="auto">
          <a:xfrm>
            <a:off x="755576" y="4822825"/>
            <a:ext cx="150971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กำหนดราคาขาย</a:t>
            </a:r>
          </a:p>
        </p:txBody>
      </p:sp>
      <p:sp>
        <p:nvSpPr>
          <p:cNvPr id="18445" name="Text Box 22"/>
          <p:cNvSpPr txBox="1">
            <a:spLocks noChangeArrowheads="1"/>
          </p:cNvSpPr>
          <p:nvPr/>
        </p:nvSpPr>
        <p:spPr bwMode="auto">
          <a:xfrm>
            <a:off x="4572000" y="5764213"/>
            <a:ext cx="142875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รายงานการขาย</a:t>
            </a:r>
          </a:p>
        </p:txBody>
      </p:sp>
      <p:sp>
        <p:nvSpPr>
          <p:cNvPr id="18446" name="Line 24"/>
          <p:cNvSpPr>
            <a:spLocks noChangeShapeType="1"/>
          </p:cNvSpPr>
          <p:nvPr/>
        </p:nvSpPr>
        <p:spPr bwMode="auto">
          <a:xfrm>
            <a:off x="684213" y="1654175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47" name="Line 25"/>
          <p:cNvSpPr>
            <a:spLocks noChangeShapeType="1"/>
          </p:cNvSpPr>
          <p:nvPr/>
        </p:nvSpPr>
        <p:spPr bwMode="auto">
          <a:xfrm>
            <a:off x="3059113" y="2662238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grpSp>
        <p:nvGrpSpPr>
          <p:cNvPr id="18448" name="Group 26"/>
          <p:cNvGrpSpPr>
            <a:grpSpLocks/>
          </p:cNvGrpSpPr>
          <p:nvPr/>
        </p:nvGrpSpPr>
        <p:grpSpPr bwMode="auto">
          <a:xfrm>
            <a:off x="2484438" y="3470275"/>
            <a:ext cx="1511300" cy="503238"/>
            <a:chOff x="3787" y="1389"/>
            <a:chExt cx="1406" cy="317"/>
          </a:xfrm>
        </p:grpSpPr>
        <p:sp>
          <p:nvSpPr>
            <p:cNvPr id="18487" name="Line 27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8488" name="Line 28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8489" name="Line 29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8490" name="Line 30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18449" name="Text Box 31"/>
          <p:cNvSpPr txBox="1">
            <a:spLocks noChangeArrowheads="1"/>
          </p:cNvSpPr>
          <p:nvPr/>
        </p:nvSpPr>
        <p:spPr bwMode="auto">
          <a:xfrm>
            <a:off x="2411760" y="3501008"/>
            <a:ext cx="1098378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 sz="2800" b="1">
                <a:solidFill>
                  <a:schemeClr val="tx1"/>
                </a:solidFill>
                <a:latin typeface="Angsana New" pitchFamily="18" charset="-34"/>
              </a:rPr>
              <a:t>D1 </a:t>
            </a:r>
            <a:r>
              <a:rPr lang="th-TH" sz="2800" b="1">
                <a:solidFill>
                  <a:schemeClr val="tx1"/>
                </a:solidFill>
                <a:latin typeface="Angsana New" pitchFamily="18" charset="-34"/>
              </a:rPr>
              <a:t>สินค้า</a:t>
            </a:r>
          </a:p>
        </p:txBody>
      </p:sp>
      <p:sp>
        <p:nvSpPr>
          <p:cNvPr id="18450" name="Text Box 32"/>
          <p:cNvSpPr txBox="1">
            <a:spLocks noChangeArrowheads="1"/>
          </p:cNvSpPr>
          <p:nvPr/>
        </p:nvSpPr>
        <p:spPr bwMode="auto">
          <a:xfrm>
            <a:off x="3060254" y="2852936"/>
            <a:ext cx="165576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ข้อมูลสินค้า</a:t>
            </a:r>
          </a:p>
        </p:txBody>
      </p:sp>
      <p:sp>
        <p:nvSpPr>
          <p:cNvPr id="18451" name="Line 33"/>
          <p:cNvSpPr>
            <a:spLocks noChangeShapeType="1"/>
          </p:cNvSpPr>
          <p:nvPr/>
        </p:nvSpPr>
        <p:spPr bwMode="auto">
          <a:xfrm flipV="1">
            <a:off x="2339975" y="2662238"/>
            <a:ext cx="0" cy="2808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grpSp>
        <p:nvGrpSpPr>
          <p:cNvPr id="18483" name="Group 35"/>
          <p:cNvGrpSpPr>
            <a:grpSpLocks/>
          </p:cNvGrpSpPr>
          <p:nvPr/>
        </p:nvGrpSpPr>
        <p:grpSpPr bwMode="auto">
          <a:xfrm>
            <a:off x="4427538" y="790575"/>
            <a:ext cx="1441450" cy="1223963"/>
            <a:chOff x="2290" y="2432"/>
            <a:chExt cx="1180" cy="998"/>
          </a:xfrm>
        </p:grpSpPr>
        <p:sp>
          <p:nvSpPr>
            <p:cNvPr id="18485" name="AutoShape 36"/>
            <p:cNvSpPr>
              <a:spLocks noChangeArrowheads="1"/>
            </p:cNvSpPr>
            <p:nvPr/>
          </p:nvSpPr>
          <p:spPr bwMode="auto">
            <a:xfrm>
              <a:off x="2290" y="2432"/>
              <a:ext cx="1180" cy="998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8486" name="Line 37"/>
            <p:cNvSpPr>
              <a:spLocks noChangeShapeType="1"/>
            </p:cNvSpPr>
            <p:nvPr/>
          </p:nvSpPr>
          <p:spPr bwMode="auto">
            <a:xfrm>
              <a:off x="2290" y="2750"/>
              <a:ext cx="11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18484" name="Text Box 38"/>
          <p:cNvSpPr txBox="1">
            <a:spLocks noChangeArrowheads="1"/>
          </p:cNvSpPr>
          <p:nvPr/>
        </p:nvSpPr>
        <p:spPr bwMode="auto">
          <a:xfrm>
            <a:off x="4211961" y="824225"/>
            <a:ext cx="1902620" cy="109260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</a:rPr>
              <a:t>2.0</a:t>
            </a:r>
          </a:p>
          <a:p>
            <a:pPr algn="ctr" eaLnBrk="1" hangingPunct="1"/>
            <a:endParaRPr lang="th-TH" sz="900" b="1" dirty="0">
              <a:solidFill>
                <a:schemeClr val="tx1"/>
              </a:solidFill>
              <a:latin typeface="Angsana New" pitchFamily="18" charset="-34"/>
            </a:endParaRPr>
          </a:p>
          <a:p>
            <a:pPr algn="ctr" eaLnBrk="1" hangingPunct="1"/>
            <a:r>
              <a:rPr lang="th-TH" sz="2800" b="1" dirty="0" smtClean="0">
                <a:solidFill>
                  <a:schemeClr val="tx1"/>
                </a:solidFill>
                <a:latin typeface="Angsana New" pitchFamily="18" charset="-34"/>
              </a:rPr>
              <a:t>ขายสินค้า</a:t>
            </a:r>
            <a:endParaRPr lang="th-TH" sz="2800" b="1" dirty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18453" name="Line 39"/>
          <p:cNvSpPr>
            <a:spLocks noChangeShapeType="1"/>
          </p:cNvSpPr>
          <p:nvPr/>
        </p:nvSpPr>
        <p:spPr bwMode="auto">
          <a:xfrm>
            <a:off x="3995738" y="3670300"/>
            <a:ext cx="7921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54" name="Line 40"/>
          <p:cNvSpPr>
            <a:spLocks noChangeShapeType="1"/>
          </p:cNvSpPr>
          <p:nvPr/>
        </p:nvSpPr>
        <p:spPr bwMode="auto">
          <a:xfrm flipV="1">
            <a:off x="4787900" y="2014538"/>
            <a:ext cx="0" cy="1655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55" name="Text Box 41"/>
          <p:cNvSpPr txBox="1">
            <a:spLocks noChangeArrowheads="1"/>
          </p:cNvSpPr>
          <p:nvPr/>
        </p:nvSpPr>
        <p:spPr bwMode="auto">
          <a:xfrm>
            <a:off x="3564309" y="2230438"/>
            <a:ext cx="1655763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ข้อมูลสินค้า</a:t>
            </a:r>
          </a:p>
        </p:txBody>
      </p:sp>
      <p:sp>
        <p:nvSpPr>
          <p:cNvPr id="18456" name="Line 42"/>
          <p:cNvSpPr>
            <a:spLocks noChangeShapeType="1"/>
          </p:cNvSpPr>
          <p:nvPr/>
        </p:nvSpPr>
        <p:spPr bwMode="auto">
          <a:xfrm>
            <a:off x="5219700" y="358775"/>
            <a:ext cx="0" cy="431800"/>
          </a:xfrm>
          <a:prstGeom prst="line">
            <a:avLst/>
          </a:prstGeom>
          <a:noFill/>
          <a:ln w="28575">
            <a:noFill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57" name="Line 43"/>
          <p:cNvSpPr>
            <a:spLocks noChangeShapeType="1"/>
          </p:cNvSpPr>
          <p:nvPr/>
        </p:nvSpPr>
        <p:spPr bwMode="auto">
          <a:xfrm flipV="1">
            <a:off x="7812088" y="935038"/>
            <a:ext cx="0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grpSp>
        <p:nvGrpSpPr>
          <p:cNvPr id="18458" name="Group 44"/>
          <p:cNvGrpSpPr>
            <a:grpSpLocks/>
          </p:cNvGrpSpPr>
          <p:nvPr/>
        </p:nvGrpSpPr>
        <p:grpSpPr bwMode="auto">
          <a:xfrm>
            <a:off x="5364163" y="3022600"/>
            <a:ext cx="1511300" cy="503238"/>
            <a:chOff x="3787" y="1389"/>
            <a:chExt cx="1406" cy="317"/>
          </a:xfrm>
        </p:grpSpPr>
        <p:sp>
          <p:nvSpPr>
            <p:cNvPr id="18479" name="Line 45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8480" name="Line 46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8481" name="Line 47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8482" name="Line 48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18459" name="Text Box 49"/>
          <p:cNvSpPr txBox="1">
            <a:spLocks noChangeArrowheads="1"/>
          </p:cNvSpPr>
          <p:nvPr/>
        </p:nvSpPr>
        <p:spPr bwMode="auto">
          <a:xfrm>
            <a:off x="5292080" y="3022600"/>
            <a:ext cx="1645002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</a:rPr>
              <a:t>D2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</a:rPr>
              <a:t>รายการขาย</a:t>
            </a:r>
          </a:p>
        </p:txBody>
      </p:sp>
      <p:sp>
        <p:nvSpPr>
          <p:cNvPr id="18460" name="Line 50"/>
          <p:cNvSpPr>
            <a:spLocks noChangeShapeType="1"/>
          </p:cNvSpPr>
          <p:nvPr/>
        </p:nvSpPr>
        <p:spPr bwMode="auto">
          <a:xfrm>
            <a:off x="5508625" y="2014538"/>
            <a:ext cx="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61" name="Text Box 51"/>
          <p:cNvSpPr txBox="1">
            <a:spLocks noChangeArrowheads="1"/>
          </p:cNvSpPr>
          <p:nvPr/>
        </p:nvSpPr>
        <p:spPr bwMode="auto">
          <a:xfrm>
            <a:off x="5508625" y="2374900"/>
            <a:ext cx="1300163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ข้อมูลการขาย</a:t>
            </a:r>
          </a:p>
        </p:txBody>
      </p:sp>
      <p:grpSp>
        <p:nvGrpSpPr>
          <p:cNvPr id="18475" name="Group 53"/>
          <p:cNvGrpSpPr>
            <a:grpSpLocks/>
          </p:cNvGrpSpPr>
          <p:nvPr/>
        </p:nvGrpSpPr>
        <p:grpSpPr bwMode="auto">
          <a:xfrm>
            <a:off x="6372225" y="4175125"/>
            <a:ext cx="1441450" cy="1223963"/>
            <a:chOff x="2290" y="2432"/>
            <a:chExt cx="1180" cy="998"/>
          </a:xfrm>
        </p:grpSpPr>
        <p:sp>
          <p:nvSpPr>
            <p:cNvPr id="18477" name="AutoShape 54"/>
            <p:cNvSpPr>
              <a:spLocks noChangeArrowheads="1"/>
            </p:cNvSpPr>
            <p:nvPr/>
          </p:nvSpPr>
          <p:spPr bwMode="auto">
            <a:xfrm>
              <a:off x="2290" y="2432"/>
              <a:ext cx="1180" cy="998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  <p:sp>
          <p:nvSpPr>
            <p:cNvPr id="18478" name="Line 55"/>
            <p:cNvSpPr>
              <a:spLocks noChangeShapeType="1"/>
            </p:cNvSpPr>
            <p:nvPr/>
          </p:nvSpPr>
          <p:spPr bwMode="auto">
            <a:xfrm>
              <a:off x="2290" y="2750"/>
              <a:ext cx="11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18476" name="Text Box 56"/>
          <p:cNvSpPr txBox="1">
            <a:spLocks noChangeArrowheads="1"/>
          </p:cNvSpPr>
          <p:nvPr/>
        </p:nvSpPr>
        <p:spPr bwMode="auto">
          <a:xfrm>
            <a:off x="6666273" y="4149080"/>
            <a:ext cx="930063" cy="109260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</a:rPr>
              <a:t>3.0</a:t>
            </a:r>
          </a:p>
          <a:p>
            <a:pPr algn="ctr" eaLnBrk="1" hangingPunct="1"/>
            <a:endParaRPr lang="th-TH" sz="900" b="1" dirty="0">
              <a:solidFill>
                <a:schemeClr val="tx1"/>
              </a:solidFill>
              <a:latin typeface="Angsana New" pitchFamily="18" charset="-34"/>
            </a:endParaRPr>
          </a:p>
          <a:p>
            <a:pPr algn="ctr" eaLnBrk="1" hangingPunct="1"/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</a:rPr>
              <a:t>รายงาน</a:t>
            </a:r>
          </a:p>
        </p:txBody>
      </p:sp>
      <p:sp>
        <p:nvSpPr>
          <p:cNvPr id="18463" name="Rectangle 57"/>
          <p:cNvSpPr>
            <a:spLocks noChangeArrowheads="1"/>
          </p:cNvSpPr>
          <p:nvPr/>
        </p:nvSpPr>
        <p:spPr bwMode="auto">
          <a:xfrm>
            <a:off x="4457700" y="5283200"/>
            <a:ext cx="2071401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th-TH">
                <a:latin typeface="Angsana New" pitchFamily="18" charset="-34"/>
              </a:rPr>
              <a:t>รายงานสต๊อกสินค้า</a:t>
            </a:r>
          </a:p>
        </p:txBody>
      </p:sp>
      <p:sp>
        <p:nvSpPr>
          <p:cNvPr id="18464" name="Line 58"/>
          <p:cNvSpPr>
            <a:spLocks noChangeShapeType="1"/>
          </p:cNvSpPr>
          <p:nvPr/>
        </p:nvSpPr>
        <p:spPr bwMode="auto">
          <a:xfrm>
            <a:off x="6011863" y="3527425"/>
            <a:ext cx="0" cy="1223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65" name="Line 59"/>
          <p:cNvSpPr>
            <a:spLocks noChangeShapeType="1"/>
          </p:cNvSpPr>
          <p:nvPr/>
        </p:nvSpPr>
        <p:spPr bwMode="auto">
          <a:xfrm>
            <a:off x="6011863" y="4751388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66" name="Text Box 60"/>
          <p:cNvSpPr txBox="1">
            <a:spLocks noChangeArrowheads="1"/>
          </p:cNvSpPr>
          <p:nvPr/>
        </p:nvSpPr>
        <p:spPr bwMode="auto">
          <a:xfrm>
            <a:off x="6008688" y="3743325"/>
            <a:ext cx="130016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ข้อมูลการขาย</a:t>
            </a:r>
          </a:p>
        </p:txBody>
      </p:sp>
      <p:sp>
        <p:nvSpPr>
          <p:cNvPr id="18467" name="Line 61"/>
          <p:cNvSpPr>
            <a:spLocks noChangeShapeType="1"/>
          </p:cNvSpPr>
          <p:nvPr/>
        </p:nvSpPr>
        <p:spPr bwMode="auto">
          <a:xfrm>
            <a:off x="7092950" y="5399088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68" name="Line 62"/>
          <p:cNvSpPr>
            <a:spLocks noChangeShapeType="1"/>
          </p:cNvSpPr>
          <p:nvPr/>
        </p:nvSpPr>
        <p:spPr bwMode="auto">
          <a:xfrm flipH="1">
            <a:off x="3779838" y="58308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69" name="Line 64"/>
          <p:cNvSpPr>
            <a:spLocks noChangeShapeType="1"/>
          </p:cNvSpPr>
          <p:nvPr/>
        </p:nvSpPr>
        <p:spPr bwMode="auto">
          <a:xfrm>
            <a:off x="3203575" y="39592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70" name="Line 65"/>
          <p:cNvSpPr>
            <a:spLocks noChangeShapeType="1"/>
          </p:cNvSpPr>
          <p:nvPr/>
        </p:nvSpPr>
        <p:spPr bwMode="auto">
          <a:xfrm>
            <a:off x="3203575" y="5038725"/>
            <a:ext cx="3168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71" name="Text Box 66"/>
          <p:cNvSpPr txBox="1">
            <a:spLocks noChangeArrowheads="1"/>
          </p:cNvSpPr>
          <p:nvPr/>
        </p:nvSpPr>
        <p:spPr bwMode="auto">
          <a:xfrm>
            <a:off x="3708400" y="4606925"/>
            <a:ext cx="1655763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ข้อมูลสินค้า</a:t>
            </a:r>
          </a:p>
        </p:txBody>
      </p:sp>
      <p:sp>
        <p:nvSpPr>
          <p:cNvPr id="18472" name="Line 67"/>
          <p:cNvSpPr>
            <a:spLocks noChangeShapeType="1"/>
          </p:cNvSpPr>
          <p:nvPr/>
        </p:nvSpPr>
        <p:spPr bwMode="auto">
          <a:xfrm>
            <a:off x="6659563" y="5399088"/>
            <a:ext cx="0" cy="287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73" name="Line 68"/>
          <p:cNvSpPr>
            <a:spLocks noChangeShapeType="1"/>
          </p:cNvSpPr>
          <p:nvPr/>
        </p:nvSpPr>
        <p:spPr bwMode="auto">
          <a:xfrm flipH="1">
            <a:off x="3779838" y="5657850"/>
            <a:ext cx="2879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th-TH">
              <a:latin typeface="Angsana New" pitchFamily="18" charset="-34"/>
            </a:endParaRPr>
          </a:p>
        </p:txBody>
      </p:sp>
      <p:sp>
        <p:nvSpPr>
          <p:cNvPr id="18474" name="Text Box 69"/>
          <p:cNvSpPr txBox="1">
            <a:spLocks noChangeArrowheads="1"/>
          </p:cNvSpPr>
          <p:nvPr/>
        </p:nvSpPr>
        <p:spPr bwMode="auto">
          <a:xfrm>
            <a:off x="2627313" y="6237288"/>
            <a:ext cx="3621504" cy="523220"/>
          </a:xfrm>
          <a:prstGeom prst="rect">
            <a:avLst/>
          </a:prstGeom>
          <a:solidFill>
            <a:srgbClr val="FF0066"/>
          </a:solidFill>
          <a:ln w="28575" algn="ctr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l" eaLnBrk="1" hangingPunct="1"/>
            <a:r>
              <a:rPr lang="en-US">
                <a:solidFill>
                  <a:schemeClr val="tx1"/>
                </a:solidFill>
                <a:latin typeface="Angsana New" pitchFamily="18" charset="-34"/>
              </a:rPr>
              <a:t>DFD Level 0 </a:t>
            </a:r>
            <a:r>
              <a:rPr lang="th-TH" sz="2800" b="1">
                <a:solidFill>
                  <a:schemeClr val="tx1"/>
                </a:solidFill>
                <a:latin typeface="Angsana New" pitchFamily="18" charset="-34"/>
              </a:rPr>
              <a:t>ของระบบร้านขายสินค้า</a:t>
            </a:r>
          </a:p>
        </p:txBody>
      </p:sp>
      <p:sp>
        <p:nvSpPr>
          <p:cNvPr id="18496" name="Text Box 64"/>
          <p:cNvSpPr txBox="1">
            <a:spLocks noChangeArrowheads="1"/>
          </p:cNvSpPr>
          <p:nvPr/>
        </p:nvSpPr>
        <p:spPr bwMode="auto">
          <a:xfrm>
            <a:off x="323850" y="217488"/>
            <a:ext cx="3677610" cy="523220"/>
          </a:xfrm>
          <a:prstGeom prst="rect">
            <a:avLst/>
          </a:prstGeom>
          <a:gradFill flip="none" rotWithShape="1">
            <a:gsLst>
              <a:gs pos="0">
                <a:srgbClr val="00CC00">
                  <a:tint val="66000"/>
                  <a:satMod val="160000"/>
                </a:srgbClr>
              </a:gs>
              <a:gs pos="50000">
                <a:srgbClr val="00CC00">
                  <a:tint val="44500"/>
                  <a:satMod val="160000"/>
                </a:srgbClr>
              </a:gs>
              <a:gs pos="100000">
                <a:srgbClr val="00CC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 algn="ctr">
            <a:noFill/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pPr algn="l"/>
            <a:r>
              <a:rPr lang="th-TH" sz="2800" b="1">
                <a:latin typeface="Angsana New" pitchFamily="18" charset="-34"/>
              </a:rPr>
              <a:t>ตัวอย่าง</a:t>
            </a:r>
            <a:r>
              <a:rPr lang="th-TH">
                <a:latin typeface="Angsana New" pitchFamily="18" charset="-34"/>
              </a:rPr>
              <a:t> </a:t>
            </a:r>
            <a:r>
              <a:rPr lang="en-US">
                <a:latin typeface="Angsana New" pitchFamily="18" charset="-34"/>
              </a:rPr>
              <a:t>Data Flow Diagram Level 0</a:t>
            </a:r>
            <a:endParaRPr lang="th-TH">
              <a:latin typeface="Angsana New" pitchFamily="18" charset="-34"/>
            </a:endParaRPr>
          </a:p>
        </p:txBody>
      </p:sp>
      <p:sp>
        <p:nvSpPr>
          <p:cNvPr id="61" name="Line 42"/>
          <p:cNvSpPr>
            <a:spLocks noChangeShapeType="1"/>
          </p:cNvSpPr>
          <p:nvPr/>
        </p:nvSpPr>
        <p:spPr bwMode="auto">
          <a:xfrm>
            <a:off x="5220072" y="332656"/>
            <a:ext cx="0" cy="4318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Arial" charset="0"/>
                <a:ea typeface="+mn-ea"/>
                <a:cs typeface="Angsana New" pitchFamily="18" charset="-34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Arial" charset="0"/>
                <a:ea typeface="+mn-ea"/>
                <a:cs typeface="Angsana New" pitchFamily="18" charset="-34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Arial" charset="0"/>
                <a:ea typeface="+mn-ea"/>
                <a:cs typeface="Angsana New" pitchFamily="18" charset="-34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Arial" charset="0"/>
                <a:ea typeface="+mn-ea"/>
                <a:cs typeface="Angsana New" pitchFamily="18" charset="-34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Arial" charset="0"/>
                <a:ea typeface="+mn-ea"/>
                <a:cs typeface="Angsana New" pitchFamily="18" charset="-34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Arial" charset="0"/>
                <a:ea typeface="+mn-ea"/>
                <a:cs typeface="Angsana New" pitchFamily="18" charset="-34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Arial" charset="0"/>
                <a:ea typeface="+mn-ea"/>
                <a:cs typeface="Angsana New" pitchFamily="18" charset="-34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Arial" charset="0"/>
                <a:ea typeface="+mn-ea"/>
                <a:cs typeface="Angsana New" pitchFamily="18" charset="-34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Arial" charset="0"/>
                <a:ea typeface="+mn-ea"/>
                <a:cs typeface="Angsana New" pitchFamily="18" charset="-34"/>
              </a:defRPr>
            </a:lvl9pPr>
          </a:lstStyle>
          <a:p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736538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36984" y="620688"/>
            <a:ext cx="7391400" cy="563563"/>
          </a:xfrm>
        </p:spPr>
        <p:txBody>
          <a:bodyPr/>
          <a:lstStyle/>
          <a:p>
            <a:r>
              <a:rPr lang="en-US" sz="6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Outline</a:t>
            </a:r>
            <a:endParaRPr lang="en-US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1698378" y="1484784"/>
            <a:ext cx="762000" cy="665162"/>
            <a:chOff x="1110" y="2656"/>
            <a:chExt cx="1549" cy="1351"/>
          </a:xfrm>
        </p:grpSpPr>
        <p:sp>
          <p:nvSpPr>
            <p:cNvPr id="14379" name="AutoShape 4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 sz="1800"/>
            </a:p>
          </p:txBody>
        </p:sp>
        <p:sp>
          <p:nvSpPr>
            <p:cNvPr id="14380" name="AutoShape 5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h-TH" sz="1800"/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>
                <a:latin typeface="Arial" charset="0"/>
                <a:cs typeface="+mn-cs"/>
              </a:endParaRPr>
            </a:p>
          </p:txBody>
        </p:sp>
      </p:grpSp>
      <p:grpSp>
        <p:nvGrpSpPr>
          <p:cNvPr id="14340" name="Group 7"/>
          <p:cNvGrpSpPr>
            <a:grpSpLocks/>
          </p:cNvGrpSpPr>
          <p:nvPr/>
        </p:nvGrpSpPr>
        <p:grpSpPr bwMode="auto">
          <a:xfrm>
            <a:off x="1691680" y="2636342"/>
            <a:ext cx="762000" cy="665162"/>
            <a:chOff x="3174" y="2656"/>
            <a:chExt cx="1549" cy="1351"/>
          </a:xfrm>
        </p:grpSpPr>
        <p:sp>
          <p:nvSpPr>
            <p:cNvPr id="14376" name="AutoShape 8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 sz="1800"/>
            </a:p>
          </p:txBody>
        </p:sp>
        <p:sp>
          <p:nvSpPr>
            <p:cNvPr id="14377" name="AutoShape 9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h-TH" sz="1800"/>
            </a:p>
          </p:txBody>
        </p:sp>
        <p:sp>
          <p:nvSpPr>
            <p:cNvPr id="40970" name="AutoShape 10"/>
            <p:cNvSpPr>
              <a:spLocks noChangeArrowheads="1"/>
            </p:cNvSpPr>
            <p:nvPr/>
          </p:nvSpPr>
          <p:spPr bwMode="gray">
            <a:xfrm>
              <a:off x="3264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>
                <a:latin typeface="Arial" charset="0"/>
                <a:cs typeface="+mn-cs"/>
              </a:endParaRPr>
            </a:p>
          </p:txBody>
        </p:sp>
      </p:grpSp>
      <p:sp>
        <p:nvSpPr>
          <p:cNvPr id="14341" name="Line 11"/>
          <p:cNvSpPr>
            <a:spLocks noChangeShapeType="1"/>
          </p:cNvSpPr>
          <p:nvPr/>
        </p:nvSpPr>
        <p:spPr bwMode="auto">
          <a:xfrm>
            <a:off x="2202434" y="2132856"/>
            <a:ext cx="5724525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2699792" y="1558751"/>
            <a:ext cx="5937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th-TH" sz="3600" b="1" dirty="0" smtClean="0"/>
              <a:t>ความสำคัญของแบบจำลอง</a:t>
            </a:r>
            <a:endParaRPr lang="en-US" sz="3600" b="1" dirty="0"/>
          </a:p>
        </p:txBody>
      </p:sp>
      <p:sp>
        <p:nvSpPr>
          <p:cNvPr id="14343" name="Text Box 13"/>
          <p:cNvSpPr txBox="1">
            <a:spLocks noChangeArrowheads="1"/>
          </p:cNvSpPr>
          <p:nvPr/>
        </p:nvSpPr>
        <p:spPr bwMode="gray">
          <a:xfrm>
            <a:off x="1920429" y="1556792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 b="1" dirty="0"/>
              <a:t>1</a:t>
            </a:r>
          </a:p>
        </p:txBody>
      </p:sp>
      <p:sp>
        <p:nvSpPr>
          <p:cNvPr id="14344" name="Line 14"/>
          <p:cNvSpPr>
            <a:spLocks noChangeShapeType="1"/>
          </p:cNvSpPr>
          <p:nvPr/>
        </p:nvSpPr>
        <p:spPr bwMode="auto">
          <a:xfrm>
            <a:off x="2274293" y="3306267"/>
            <a:ext cx="5724525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4345" name="Text Box 15"/>
          <p:cNvSpPr txBox="1">
            <a:spLocks noChangeArrowheads="1"/>
          </p:cNvSpPr>
          <p:nvPr/>
        </p:nvSpPr>
        <p:spPr bwMode="auto">
          <a:xfrm>
            <a:off x="2699792" y="2710879"/>
            <a:ext cx="5937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th-TH" sz="3600" b="1" dirty="0" smtClean="0"/>
              <a:t>แบบจำลองตามแนวทางเชิงโครงสร้าง</a:t>
            </a:r>
            <a:endParaRPr lang="en-US" sz="3600" b="1" dirty="0"/>
          </a:p>
        </p:txBody>
      </p:sp>
      <p:sp>
        <p:nvSpPr>
          <p:cNvPr id="14346" name="Text Box 16"/>
          <p:cNvSpPr txBox="1">
            <a:spLocks noChangeArrowheads="1"/>
          </p:cNvSpPr>
          <p:nvPr/>
        </p:nvSpPr>
        <p:spPr bwMode="gray">
          <a:xfrm>
            <a:off x="1888530" y="2734767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 b="1"/>
              <a:t>2</a:t>
            </a:r>
          </a:p>
        </p:txBody>
      </p:sp>
      <p:grpSp>
        <p:nvGrpSpPr>
          <p:cNvPr id="14347" name="Group 17"/>
          <p:cNvGrpSpPr>
            <a:grpSpLocks/>
          </p:cNvGrpSpPr>
          <p:nvPr/>
        </p:nvGrpSpPr>
        <p:grpSpPr bwMode="auto">
          <a:xfrm>
            <a:off x="1691680" y="3960565"/>
            <a:ext cx="762000" cy="665162"/>
            <a:chOff x="1110" y="2656"/>
            <a:chExt cx="1549" cy="1351"/>
          </a:xfrm>
        </p:grpSpPr>
        <p:sp>
          <p:nvSpPr>
            <p:cNvPr id="14373" name="AutoShape 18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 sz="1800"/>
            </a:p>
          </p:txBody>
        </p:sp>
        <p:sp>
          <p:nvSpPr>
            <p:cNvPr id="14374" name="AutoShape 19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h-TH" sz="1800"/>
            </a:p>
          </p:txBody>
        </p:sp>
        <p:sp>
          <p:nvSpPr>
            <p:cNvPr id="40980" name="AutoShape 20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h-TH" sz="1800">
                <a:latin typeface="Arial" charset="0"/>
                <a:cs typeface="+mn-cs"/>
              </a:endParaRPr>
            </a:p>
          </p:txBody>
        </p:sp>
      </p:grpSp>
      <p:sp>
        <p:nvSpPr>
          <p:cNvPr id="14349" name="Line 25"/>
          <p:cNvSpPr>
            <a:spLocks noChangeShapeType="1"/>
          </p:cNvSpPr>
          <p:nvPr/>
        </p:nvSpPr>
        <p:spPr bwMode="auto">
          <a:xfrm>
            <a:off x="2301280" y="4603502"/>
            <a:ext cx="5724525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4350" name="Text Box 26"/>
          <p:cNvSpPr txBox="1">
            <a:spLocks noChangeArrowheads="1"/>
          </p:cNvSpPr>
          <p:nvPr/>
        </p:nvSpPr>
        <p:spPr bwMode="auto">
          <a:xfrm>
            <a:off x="2699792" y="4007023"/>
            <a:ext cx="5937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th-TH" sz="3600" b="1" dirty="0" smtClean="0"/>
              <a:t>แบบจำลองตามแนวทางเชิงวัตถุ</a:t>
            </a:r>
            <a:endParaRPr lang="en-US" sz="3600" b="1" dirty="0"/>
          </a:p>
        </p:txBody>
      </p:sp>
      <p:sp>
        <p:nvSpPr>
          <p:cNvPr id="14351" name="Text Box 27"/>
          <p:cNvSpPr txBox="1">
            <a:spLocks noChangeArrowheads="1"/>
          </p:cNvSpPr>
          <p:nvPr/>
        </p:nvSpPr>
        <p:spPr bwMode="gray">
          <a:xfrm>
            <a:off x="1888530" y="405899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 b="1" dirty="0"/>
              <a:t>3</a:t>
            </a:r>
          </a:p>
        </p:txBody>
      </p:sp>
      <p:sp>
        <p:nvSpPr>
          <p:cNvPr id="14355" name="ตัวยึดหมายเลขภาพนิ่ง 3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733BA81-9420-449C-860E-FD4B4D359DCD}" type="slidenum">
              <a:rPr lang="en-US" sz="1400" smtClean="0"/>
              <a:pPr eaLnBrk="1" hangingPunct="1"/>
              <a:t>2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8" name="Rectangle 12"/>
          <p:cNvSpPr>
            <a:spLocks noChangeArrowheads="1"/>
          </p:cNvSpPr>
          <p:nvPr/>
        </p:nvSpPr>
        <p:spPr bwMode="auto">
          <a:xfrm>
            <a:off x="7019925" y="69850"/>
            <a:ext cx="1871663" cy="865188"/>
          </a:xfrm>
          <a:prstGeom prst="rect">
            <a:avLst/>
          </a:prstGeom>
          <a:solidFill>
            <a:schemeClr val="hlink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3200" b="1">
                <a:latin typeface="Angsana New" pitchFamily="18" charset="-34"/>
              </a:rPr>
              <a:t>ลูกค้า</a:t>
            </a:r>
          </a:p>
        </p:txBody>
      </p:sp>
      <p:sp>
        <p:nvSpPr>
          <p:cNvPr id="46090" name="Line 14"/>
          <p:cNvSpPr>
            <a:spLocks noChangeShapeType="1"/>
          </p:cNvSpPr>
          <p:nvPr/>
        </p:nvSpPr>
        <p:spPr bwMode="auto">
          <a:xfrm flipH="1">
            <a:off x="5219700" y="358775"/>
            <a:ext cx="180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46091" name="Text Box 15"/>
          <p:cNvSpPr txBox="1">
            <a:spLocks noChangeArrowheads="1"/>
          </p:cNvSpPr>
          <p:nvPr/>
        </p:nvSpPr>
        <p:spPr bwMode="auto">
          <a:xfrm>
            <a:off x="5421313" y="333375"/>
            <a:ext cx="14525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สินค้าที่ต้องการ</a:t>
            </a:r>
          </a:p>
        </p:txBody>
      </p:sp>
      <p:sp>
        <p:nvSpPr>
          <p:cNvPr id="46093" name="Text Box 17"/>
          <p:cNvSpPr txBox="1">
            <a:spLocks noChangeArrowheads="1"/>
          </p:cNvSpPr>
          <p:nvPr/>
        </p:nvSpPr>
        <p:spPr bwMode="auto">
          <a:xfrm>
            <a:off x="6011863" y="5445125"/>
            <a:ext cx="13001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ข้อมูลการขาย</a:t>
            </a:r>
          </a:p>
        </p:txBody>
      </p:sp>
      <p:grpSp>
        <p:nvGrpSpPr>
          <p:cNvPr id="46099" name="Group 26"/>
          <p:cNvGrpSpPr>
            <a:grpSpLocks/>
          </p:cNvGrpSpPr>
          <p:nvPr/>
        </p:nvGrpSpPr>
        <p:grpSpPr bwMode="auto">
          <a:xfrm>
            <a:off x="1619250" y="2205038"/>
            <a:ext cx="1511300" cy="503237"/>
            <a:chOff x="3787" y="1389"/>
            <a:chExt cx="1406" cy="317"/>
          </a:xfrm>
        </p:grpSpPr>
        <p:sp>
          <p:nvSpPr>
            <p:cNvPr id="46100" name="Line 27"/>
            <p:cNvSpPr>
              <a:spLocks noChangeShapeType="1"/>
            </p:cNvSpPr>
            <p:nvPr/>
          </p:nvSpPr>
          <p:spPr bwMode="auto">
            <a:xfrm>
              <a:off x="3787" y="1389"/>
              <a:ext cx="14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  <p:sp>
          <p:nvSpPr>
            <p:cNvPr id="46101" name="Line 28"/>
            <p:cNvSpPr>
              <a:spLocks noChangeShapeType="1"/>
            </p:cNvSpPr>
            <p:nvPr/>
          </p:nvSpPr>
          <p:spPr bwMode="auto">
            <a:xfrm>
              <a:off x="3787" y="138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  <p:sp>
          <p:nvSpPr>
            <p:cNvPr id="46102" name="Line 29"/>
            <p:cNvSpPr>
              <a:spLocks noChangeShapeType="1"/>
            </p:cNvSpPr>
            <p:nvPr/>
          </p:nvSpPr>
          <p:spPr bwMode="auto">
            <a:xfrm>
              <a:off x="3787" y="1706"/>
              <a:ext cx="14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  <p:sp>
          <p:nvSpPr>
            <p:cNvPr id="46103" name="Line 30"/>
            <p:cNvSpPr>
              <a:spLocks noChangeShapeType="1"/>
            </p:cNvSpPr>
            <p:nvPr/>
          </p:nvSpPr>
          <p:spPr bwMode="auto">
            <a:xfrm>
              <a:off x="4104" y="1389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46104" name="Text Box 31"/>
          <p:cNvSpPr txBox="1">
            <a:spLocks noChangeArrowheads="1"/>
          </p:cNvSpPr>
          <p:nvPr/>
        </p:nvSpPr>
        <p:spPr bwMode="auto">
          <a:xfrm>
            <a:off x="1547664" y="2204864"/>
            <a:ext cx="109837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</a:rPr>
              <a:t>D1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</a:rPr>
              <a:t>สินค้า</a:t>
            </a:r>
          </a:p>
        </p:txBody>
      </p:sp>
      <p:grpSp>
        <p:nvGrpSpPr>
          <p:cNvPr id="46107" name="Group 35"/>
          <p:cNvGrpSpPr>
            <a:grpSpLocks/>
          </p:cNvGrpSpPr>
          <p:nvPr/>
        </p:nvGrpSpPr>
        <p:grpSpPr bwMode="auto">
          <a:xfrm>
            <a:off x="4427538" y="790575"/>
            <a:ext cx="1441450" cy="1223963"/>
            <a:chOff x="2290" y="2432"/>
            <a:chExt cx="1180" cy="998"/>
          </a:xfrm>
        </p:grpSpPr>
        <p:sp>
          <p:nvSpPr>
            <p:cNvPr id="46108" name="AutoShape 36"/>
            <p:cNvSpPr>
              <a:spLocks noChangeArrowheads="1"/>
            </p:cNvSpPr>
            <p:nvPr/>
          </p:nvSpPr>
          <p:spPr bwMode="auto">
            <a:xfrm>
              <a:off x="2290" y="2432"/>
              <a:ext cx="1180" cy="998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  <p:sp>
          <p:nvSpPr>
            <p:cNvPr id="46109" name="Line 37"/>
            <p:cNvSpPr>
              <a:spLocks noChangeShapeType="1"/>
            </p:cNvSpPr>
            <p:nvPr/>
          </p:nvSpPr>
          <p:spPr bwMode="auto">
            <a:xfrm>
              <a:off x="2290" y="2750"/>
              <a:ext cx="11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46110" name="Text Box 38"/>
          <p:cNvSpPr txBox="1">
            <a:spLocks noChangeArrowheads="1"/>
          </p:cNvSpPr>
          <p:nvPr/>
        </p:nvSpPr>
        <p:spPr bwMode="auto">
          <a:xfrm>
            <a:off x="4645025" y="765175"/>
            <a:ext cx="1032655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b="1">
                <a:solidFill>
                  <a:schemeClr val="tx1"/>
                </a:solidFill>
                <a:latin typeface="Angsana New" pitchFamily="18" charset="-34"/>
              </a:rPr>
              <a:t>2.1</a:t>
            </a:r>
          </a:p>
          <a:p>
            <a:pPr algn="ctr" eaLnBrk="1" hangingPunct="1"/>
            <a:endParaRPr lang="th-TH" sz="800" b="1">
              <a:solidFill>
                <a:schemeClr val="tx1"/>
              </a:solidFill>
              <a:latin typeface="Angsana New" pitchFamily="18" charset="-34"/>
            </a:endParaRPr>
          </a:p>
          <a:p>
            <a:pPr algn="ctr" eaLnBrk="1" hangingPunct="1"/>
            <a:r>
              <a:rPr lang="th-TH" b="1">
                <a:solidFill>
                  <a:schemeClr val="tx1"/>
                </a:solidFill>
                <a:latin typeface="Angsana New" pitchFamily="18" charset="-34"/>
              </a:rPr>
              <a:t>ตรวจสอบ</a:t>
            </a:r>
            <a:br>
              <a:rPr lang="th-TH" b="1">
                <a:solidFill>
                  <a:schemeClr val="tx1"/>
                </a:solidFill>
                <a:latin typeface="Angsana New" pitchFamily="18" charset="-34"/>
              </a:rPr>
            </a:br>
            <a:r>
              <a:rPr lang="th-TH" b="1">
                <a:solidFill>
                  <a:schemeClr val="tx1"/>
                </a:solidFill>
                <a:latin typeface="Angsana New" pitchFamily="18" charset="-34"/>
              </a:rPr>
              <a:t>สินค้า</a:t>
            </a:r>
          </a:p>
        </p:txBody>
      </p:sp>
      <p:sp>
        <p:nvSpPr>
          <p:cNvPr id="46111" name="Line 39"/>
          <p:cNvSpPr>
            <a:spLocks noChangeShapeType="1"/>
          </p:cNvSpPr>
          <p:nvPr/>
        </p:nvSpPr>
        <p:spPr bwMode="auto">
          <a:xfrm>
            <a:off x="2484438" y="1412875"/>
            <a:ext cx="1943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46113" name="Text Box 41"/>
          <p:cNvSpPr txBox="1">
            <a:spLocks noChangeArrowheads="1"/>
          </p:cNvSpPr>
          <p:nvPr/>
        </p:nvSpPr>
        <p:spPr bwMode="auto">
          <a:xfrm>
            <a:off x="2555875" y="981075"/>
            <a:ext cx="16557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ข้อมูลสินค้า</a:t>
            </a:r>
          </a:p>
        </p:txBody>
      </p:sp>
      <p:sp>
        <p:nvSpPr>
          <p:cNvPr id="46114" name="Line 42"/>
          <p:cNvSpPr>
            <a:spLocks noChangeShapeType="1"/>
          </p:cNvSpPr>
          <p:nvPr/>
        </p:nvSpPr>
        <p:spPr bwMode="auto">
          <a:xfrm>
            <a:off x="5219700" y="358775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grpSp>
        <p:nvGrpSpPr>
          <p:cNvPr id="46142" name="Group 62"/>
          <p:cNvGrpSpPr>
            <a:grpSpLocks/>
          </p:cNvGrpSpPr>
          <p:nvPr/>
        </p:nvGrpSpPr>
        <p:grpSpPr bwMode="auto">
          <a:xfrm>
            <a:off x="6084888" y="3429003"/>
            <a:ext cx="1644650" cy="523876"/>
            <a:chOff x="3334" y="1904"/>
            <a:chExt cx="1036" cy="330"/>
          </a:xfrm>
        </p:grpSpPr>
        <p:grpSp>
          <p:nvGrpSpPr>
            <p:cNvPr id="46116" name="Group 44"/>
            <p:cNvGrpSpPr>
              <a:grpSpLocks/>
            </p:cNvGrpSpPr>
            <p:nvPr/>
          </p:nvGrpSpPr>
          <p:grpSpPr bwMode="auto">
            <a:xfrm>
              <a:off x="3379" y="1904"/>
              <a:ext cx="952" cy="317"/>
              <a:chOff x="3787" y="1389"/>
              <a:chExt cx="1406" cy="317"/>
            </a:xfrm>
          </p:grpSpPr>
          <p:sp>
            <p:nvSpPr>
              <p:cNvPr id="46117" name="Line 45"/>
              <p:cNvSpPr>
                <a:spLocks noChangeShapeType="1"/>
              </p:cNvSpPr>
              <p:nvPr/>
            </p:nvSpPr>
            <p:spPr bwMode="auto">
              <a:xfrm>
                <a:off x="3787" y="1389"/>
                <a:ext cx="140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th-TH">
                  <a:latin typeface="Angsana New" pitchFamily="18" charset="-34"/>
                </a:endParaRPr>
              </a:p>
            </p:txBody>
          </p:sp>
          <p:sp>
            <p:nvSpPr>
              <p:cNvPr id="46118" name="Line 46"/>
              <p:cNvSpPr>
                <a:spLocks noChangeShapeType="1"/>
              </p:cNvSpPr>
              <p:nvPr/>
            </p:nvSpPr>
            <p:spPr bwMode="auto">
              <a:xfrm>
                <a:off x="3787" y="1389"/>
                <a:ext cx="0" cy="31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th-TH">
                  <a:latin typeface="Angsana New" pitchFamily="18" charset="-34"/>
                </a:endParaRPr>
              </a:p>
            </p:txBody>
          </p:sp>
          <p:sp>
            <p:nvSpPr>
              <p:cNvPr id="46119" name="Line 47"/>
              <p:cNvSpPr>
                <a:spLocks noChangeShapeType="1"/>
              </p:cNvSpPr>
              <p:nvPr/>
            </p:nvSpPr>
            <p:spPr bwMode="auto">
              <a:xfrm>
                <a:off x="3787" y="1706"/>
                <a:ext cx="140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th-TH">
                  <a:latin typeface="Angsana New" pitchFamily="18" charset="-34"/>
                </a:endParaRPr>
              </a:p>
            </p:txBody>
          </p:sp>
          <p:sp>
            <p:nvSpPr>
              <p:cNvPr id="46120" name="Line 48"/>
              <p:cNvSpPr>
                <a:spLocks noChangeShapeType="1"/>
              </p:cNvSpPr>
              <p:nvPr/>
            </p:nvSpPr>
            <p:spPr bwMode="auto">
              <a:xfrm>
                <a:off x="4104" y="1389"/>
                <a:ext cx="0" cy="31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th-TH">
                  <a:latin typeface="Angsana New" pitchFamily="18" charset="-34"/>
                </a:endParaRPr>
              </a:p>
            </p:txBody>
          </p:sp>
        </p:grpSp>
        <p:sp>
          <p:nvSpPr>
            <p:cNvPr id="46121" name="Text Box 49"/>
            <p:cNvSpPr txBox="1">
              <a:spLocks noChangeArrowheads="1"/>
            </p:cNvSpPr>
            <p:nvPr/>
          </p:nvSpPr>
          <p:spPr bwMode="auto">
            <a:xfrm>
              <a:off x="3334" y="1904"/>
              <a:ext cx="1036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pPr algn="ctr" eaLnBrk="1" hangingPunct="1"/>
              <a:r>
                <a:rPr lang="en-US" sz="2800" b="1" dirty="0">
                  <a:solidFill>
                    <a:schemeClr val="tx1"/>
                  </a:solidFill>
                  <a:latin typeface="Angsana New" pitchFamily="18" charset="-34"/>
                </a:rPr>
                <a:t>D2 </a:t>
              </a:r>
              <a:r>
                <a:rPr lang="th-TH" sz="2800" b="1" dirty="0">
                  <a:solidFill>
                    <a:schemeClr val="tx1"/>
                  </a:solidFill>
                  <a:latin typeface="Angsana New" pitchFamily="18" charset="-34"/>
                </a:rPr>
                <a:t>รายการขาย</a:t>
              </a:r>
            </a:p>
          </p:txBody>
        </p:sp>
      </p:grpSp>
      <p:sp>
        <p:nvSpPr>
          <p:cNvPr id="46122" name="Line 50"/>
          <p:cNvSpPr>
            <a:spLocks noChangeShapeType="1"/>
          </p:cNvSpPr>
          <p:nvPr/>
        </p:nvSpPr>
        <p:spPr bwMode="auto">
          <a:xfrm>
            <a:off x="4716463" y="2060575"/>
            <a:ext cx="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grpSp>
        <p:nvGrpSpPr>
          <p:cNvPr id="46143" name="Group 63"/>
          <p:cNvGrpSpPr>
            <a:grpSpLocks/>
          </p:cNvGrpSpPr>
          <p:nvPr/>
        </p:nvGrpSpPr>
        <p:grpSpPr bwMode="auto">
          <a:xfrm>
            <a:off x="7380288" y="4652963"/>
            <a:ext cx="1441450" cy="1223962"/>
            <a:chOff x="4014" y="2630"/>
            <a:chExt cx="908" cy="771"/>
          </a:xfrm>
        </p:grpSpPr>
        <p:grpSp>
          <p:nvGrpSpPr>
            <p:cNvPr id="46124" name="Group 53"/>
            <p:cNvGrpSpPr>
              <a:grpSpLocks/>
            </p:cNvGrpSpPr>
            <p:nvPr/>
          </p:nvGrpSpPr>
          <p:grpSpPr bwMode="auto">
            <a:xfrm>
              <a:off x="4014" y="2630"/>
              <a:ext cx="908" cy="771"/>
              <a:chOff x="2290" y="2432"/>
              <a:chExt cx="1180" cy="998"/>
            </a:xfrm>
          </p:grpSpPr>
          <p:sp>
            <p:nvSpPr>
              <p:cNvPr id="46125" name="AutoShape 54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th-TH">
                  <a:latin typeface="Angsana New" pitchFamily="18" charset="-34"/>
                </a:endParaRPr>
              </a:p>
            </p:txBody>
          </p:sp>
          <p:sp>
            <p:nvSpPr>
              <p:cNvPr id="46126" name="Line 55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noFill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th-TH">
                  <a:latin typeface="Angsana New" pitchFamily="18" charset="-34"/>
                </a:endParaRPr>
              </a:p>
            </p:txBody>
          </p:sp>
        </p:grpSp>
        <p:sp>
          <p:nvSpPr>
            <p:cNvPr id="46127" name="Text Box 56"/>
            <p:cNvSpPr txBox="1">
              <a:spLocks noChangeArrowheads="1"/>
            </p:cNvSpPr>
            <p:nvPr/>
          </p:nvSpPr>
          <p:spPr bwMode="auto">
            <a:xfrm>
              <a:off x="4090" y="2632"/>
              <a:ext cx="781" cy="60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pPr algn="ctr" eaLnBrk="1" hangingPunct="1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2.2</a:t>
              </a:r>
            </a:p>
            <a:p>
              <a:pPr algn="ctr" eaLnBrk="1" hangingPunct="1"/>
              <a:endParaRPr lang="th-TH" sz="800" b="1">
                <a:solidFill>
                  <a:schemeClr val="tx1"/>
                </a:solidFill>
                <a:latin typeface="Angsana New" pitchFamily="18" charset="-34"/>
              </a:endParaRPr>
            </a:p>
            <a:p>
              <a:pPr algn="ctr" eaLnBrk="1" hangingPunct="1"/>
              <a:r>
                <a:rPr lang="th-TH" b="1">
                  <a:solidFill>
                    <a:schemeClr val="tx1"/>
                  </a:solidFill>
                  <a:latin typeface="Angsana New" pitchFamily="18" charset="-34"/>
                </a:rPr>
                <a:t>พิมพ์ใบเสร็จ</a:t>
              </a:r>
            </a:p>
          </p:txBody>
        </p:sp>
      </p:grpSp>
      <p:sp>
        <p:nvSpPr>
          <p:cNvPr id="46130" name="Line 59"/>
          <p:cNvSpPr>
            <a:spLocks noChangeShapeType="1"/>
          </p:cNvSpPr>
          <p:nvPr/>
        </p:nvSpPr>
        <p:spPr bwMode="auto">
          <a:xfrm>
            <a:off x="5003800" y="3716338"/>
            <a:ext cx="1152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46131" name="Text Box 60"/>
          <p:cNvSpPr txBox="1">
            <a:spLocks noChangeArrowheads="1"/>
          </p:cNvSpPr>
          <p:nvPr/>
        </p:nvSpPr>
        <p:spPr bwMode="auto">
          <a:xfrm>
            <a:off x="5219700" y="2276475"/>
            <a:ext cx="584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ราคา</a:t>
            </a:r>
          </a:p>
        </p:txBody>
      </p:sp>
      <p:sp>
        <p:nvSpPr>
          <p:cNvPr id="46139" name="Text Box 69"/>
          <p:cNvSpPr txBox="1">
            <a:spLocks noChangeArrowheads="1"/>
          </p:cNvSpPr>
          <p:nvPr/>
        </p:nvSpPr>
        <p:spPr bwMode="auto">
          <a:xfrm>
            <a:off x="2627313" y="6237288"/>
            <a:ext cx="4283545" cy="523220"/>
          </a:xfrm>
          <a:prstGeom prst="rect">
            <a:avLst/>
          </a:prstGeom>
          <a:solidFill>
            <a:srgbClr val="FF0066"/>
          </a:solidFill>
          <a:ln w="9525" algn="ctr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>
                <a:solidFill>
                  <a:schemeClr val="tx1"/>
                </a:solidFill>
                <a:latin typeface="Angsana New" pitchFamily="18" charset="-34"/>
              </a:rPr>
              <a:t>DFD Level 1 </a:t>
            </a:r>
            <a:r>
              <a:rPr lang="th-TH" sz="2800" b="1">
                <a:solidFill>
                  <a:schemeClr val="tx1"/>
                </a:solidFill>
                <a:latin typeface="Angsana New" pitchFamily="18" charset="-34"/>
              </a:rPr>
              <a:t>ของกระบวนการ 2.0 ขายสินค้า</a:t>
            </a:r>
          </a:p>
        </p:txBody>
      </p:sp>
      <p:sp>
        <p:nvSpPr>
          <p:cNvPr id="46140" name="Text Box 60"/>
          <p:cNvSpPr txBox="1">
            <a:spLocks noChangeArrowheads="1"/>
          </p:cNvSpPr>
          <p:nvPr/>
        </p:nvSpPr>
        <p:spPr bwMode="auto">
          <a:xfrm>
            <a:off x="323850" y="217488"/>
            <a:ext cx="3677610" cy="523220"/>
          </a:xfrm>
          <a:prstGeom prst="rect">
            <a:avLst/>
          </a:prstGeom>
          <a:solidFill>
            <a:srgbClr val="00CC00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th-TH" sz="2800" b="1" dirty="0">
                <a:latin typeface="Angsana New" pitchFamily="18" charset="-34"/>
              </a:rPr>
              <a:t>ตัวอย่าง</a:t>
            </a:r>
            <a:r>
              <a:rPr lang="th-TH" dirty="0">
                <a:latin typeface="Angsana New" pitchFamily="18" charset="-34"/>
              </a:rPr>
              <a:t> </a:t>
            </a:r>
            <a:r>
              <a:rPr lang="en-US" dirty="0">
                <a:latin typeface="Angsana New" pitchFamily="18" charset="-34"/>
              </a:rPr>
              <a:t>Data Flow Diagram Level 1</a:t>
            </a:r>
            <a:endParaRPr lang="th-TH" dirty="0">
              <a:latin typeface="Angsana New" pitchFamily="18" charset="-34"/>
            </a:endParaRPr>
          </a:p>
        </p:txBody>
      </p:sp>
      <p:sp>
        <p:nvSpPr>
          <p:cNvPr id="46141" name="Line 61"/>
          <p:cNvSpPr>
            <a:spLocks noChangeShapeType="1"/>
          </p:cNvSpPr>
          <p:nvPr/>
        </p:nvSpPr>
        <p:spPr bwMode="auto">
          <a:xfrm>
            <a:off x="2484438" y="141287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grpSp>
        <p:nvGrpSpPr>
          <p:cNvPr id="46144" name="Group 64"/>
          <p:cNvGrpSpPr>
            <a:grpSpLocks/>
          </p:cNvGrpSpPr>
          <p:nvPr/>
        </p:nvGrpSpPr>
        <p:grpSpPr bwMode="auto">
          <a:xfrm>
            <a:off x="3563938" y="2997200"/>
            <a:ext cx="1441450" cy="1223963"/>
            <a:chOff x="4014" y="2630"/>
            <a:chExt cx="908" cy="771"/>
          </a:xfrm>
        </p:grpSpPr>
        <p:grpSp>
          <p:nvGrpSpPr>
            <p:cNvPr id="46145" name="Group 53"/>
            <p:cNvGrpSpPr>
              <a:grpSpLocks/>
            </p:cNvGrpSpPr>
            <p:nvPr/>
          </p:nvGrpSpPr>
          <p:grpSpPr bwMode="auto">
            <a:xfrm>
              <a:off x="4014" y="2630"/>
              <a:ext cx="908" cy="771"/>
              <a:chOff x="2290" y="2432"/>
              <a:chExt cx="1180" cy="998"/>
            </a:xfrm>
          </p:grpSpPr>
          <p:sp>
            <p:nvSpPr>
              <p:cNvPr id="46146" name="AutoShape 54"/>
              <p:cNvSpPr>
                <a:spLocks noChangeArrowheads="1"/>
              </p:cNvSpPr>
              <p:nvPr/>
            </p:nvSpPr>
            <p:spPr bwMode="auto">
              <a:xfrm>
                <a:off x="2290" y="2432"/>
                <a:ext cx="1180" cy="998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th-TH">
                  <a:latin typeface="Angsana New" pitchFamily="18" charset="-34"/>
                </a:endParaRPr>
              </a:p>
            </p:txBody>
          </p:sp>
          <p:sp>
            <p:nvSpPr>
              <p:cNvPr id="46147" name="Line 55"/>
              <p:cNvSpPr>
                <a:spLocks noChangeShapeType="1"/>
              </p:cNvSpPr>
              <p:nvPr/>
            </p:nvSpPr>
            <p:spPr bwMode="auto">
              <a:xfrm>
                <a:off x="2290" y="2750"/>
                <a:ext cx="1180" cy="0"/>
              </a:xfrm>
              <a:prstGeom prst="line">
                <a:avLst/>
              </a:prstGeom>
              <a:noFill/>
              <a:ln w="28575">
                <a:noFill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th-TH">
                  <a:latin typeface="Angsana New" pitchFamily="18" charset="-34"/>
                </a:endParaRPr>
              </a:p>
            </p:txBody>
          </p:sp>
        </p:grpSp>
        <p:sp>
          <p:nvSpPr>
            <p:cNvPr id="46148" name="Text Box 56"/>
            <p:cNvSpPr txBox="1">
              <a:spLocks noChangeArrowheads="1"/>
            </p:cNvSpPr>
            <p:nvPr/>
          </p:nvSpPr>
          <p:spPr bwMode="auto">
            <a:xfrm>
              <a:off x="4054" y="2632"/>
              <a:ext cx="859" cy="60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cs typeface="Angsana New" pitchFamily="18" charset="-34"/>
                </a:defRPr>
              </a:lvl9pPr>
            </a:lstStyle>
            <a:p>
              <a:pPr algn="ctr" eaLnBrk="1" hangingPunct="1"/>
              <a:r>
                <a:rPr lang="th-TH" b="1" dirty="0">
                  <a:solidFill>
                    <a:schemeClr val="tx1"/>
                  </a:solidFill>
                  <a:latin typeface="Angsana New" pitchFamily="18" charset="-34"/>
                </a:rPr>
                <a:t>2.2</a:t>
              </a:r>
            </a:p>
            <a:p>
              <a:pPr algn="ctr" eaLnBrk="1" hangingPunct="1"/>
              <a:endParaRPr lang="th-TH" sz="800" b="1" dirty="0">
                <a:solidFill>
                  <a:schemeClr val="tx1"/>
                </a:solidFill>
                <a:latin typeface="Angsana New" pitchFamily="18" charset="-34"/>
              </a:endParaRPr>
            </a:p>
            <a:p>
              <a:pPr algn="ctr" eaLnBrk="1" hangingPunct="1"/>
              <a:r>
                <a:rPr lang="th-TH" b="1" dirty="0">
                  <a:solidFill>
                    <a:schemeClr val="tx1"/>
                  </a:solidFill>
                  <a:latin typeface="Angsana New" pitchFamily="18" charset="-34"/>
                </a:rPr>
                <a:t>บันทักการขาย</a:t>
              </a:r>
            </a:p>
          </p:txBody>
        </p:sp>
      </p:grpSp>
      <p:sp>
        <p:nvSpPr>
          <p:cNvPr id="46149" name="Line 69"/>
          <p:cNvSpPr>
            <a:spLocks noChangeShapeType="1"/>
          </p:cNvSpPr>
          <p:nvPr/>
        </p:nvSpPr>
        <p:spPr bwMode="auto">
          <a:xfrm flipH="1">
            <a:off x="2411413" y="3789363"/>
            <a:ext cx="1152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46150" name="Line 70"/>
          <p:cNvSpPr>
            <a:spLocks noChangeShapeType="1"/>
          </p:cNvSpPr>
          <p:nvPr/>
        </p:nvSpPr>
        <p:spPr bwMode="auto">
          <a:xfrm flipV="1">
            <a:off x="2411413" y="2708275"/>
            <a:ext cx="0" cy="1081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46151" name="Text Box 41"/>
          <p:cNvSpPr txBox="1">
            <a:spLocks noChangeArrowheads="1"/>
          </p:cNvSpPr>
          <p:nvPr/>
        </p:nvSpPr>
        <p:spPr bwMode="auto">
          <a:xfrm>
            <a:off x="1908175" y="3789363"/>
            <a:ext cx="16557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ลดจำนวนสินค้า</a:t>
            </a:r>
          </a:p>
        </p:txBody>
      </p:sp>
      <p:sp>
        <p:nvSpPr>
          <p:cNvPr id="46152" name="Line 72"/>
          <p:cNvSpPr>
            <a:spLocks noChangeShapeType="1"/>
          </p:cNvSpPr>
          <p:nvPr/>
        </p:nvSpPr>
        <p:spPr bwMode="auto">
          <a:xfrm>
            <a:off x="6659563" y="3933825"/>
            <a:ext cx="0" cy="1439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46153" name="Line 73"/>
          <p:cNvSpPr>
            <a:spLocks noChangeShapeType="1"/>
          </p:cNvSpPr>
          <p:nvPr/>
        </p:nvSpPr>
        <p:spPr bwMode="auto">
          <a:xfrm>
            <a:off x="6659563" y="5373688"/>
            <a:ext cx="6492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46154" name="Line 74"/>
          <p:cNvSpPr>
            <a:spLocks noChangeShapeType="1"/>
          </p:cNvSpPr>
          <p:nvPr/>
        </p:nvSpPr>
        <p:spPr bwMode="auto">
          <a:xfrm flipH="1" flipV="1">
            <a:off x="8101013" y="908050"/>
            <a:ext cx="0" cy="3744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46155" name="Text Box 41"/>
          <p:cNvSpPr txBox="1">
            <a:spLocks noChangeArrowheads="1"/>
          </p:cNvSpPr>
          <p:nvPr/>
        </p:nvSpPr>
        <p:spPr bwMode="auto">
          <a:xfrm>
            <a:off x="6659563" y="2276475"/>
            <a:ext cx="16557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ใบเสร็จรับเงิน</a:t>
            </a:r>
          </a:p>
        </p:txBody>
      </p:sp>
      <p:sp>
        <p:nvSpPr>
          <p:cNvPr id="46156" name="Text Box 17"/>
          <p:cNvSpPr txBox="1">
            <a:spLocks noChangeArrowheads="1"/>
          </p:cNvSpPr>
          <p:nvPr/>
        </p:nvSpPr>
        <p:spPr bwMode="auto">
          <a:xfrm>
            <a:off x="4946650" y="3103563"/>
            <a:ext cx="13001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ข้อมูลการขาย</a:t>
            </a:r>
          </a:p>
        </p:txBody>
      </p:sp>
      <p:sp>
        <p:nvSpPr>
          <p:cNvPr id="50" name="Line 37"/>
          <p:cNvSpPr>
            <a:spLocks noChangeShapeType="1"/>
          </p:cNvSpPr>
          <p:nvPr/>
        </p:nvSpPr>
        <p:spPr bwMode="auto">
          <a:xfrm>
            <a:off x="3549651" y="3418084"/>
            <a:ext cx="1441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51" name="Line 37"/>
          <p:cNvSpPr>
            <a:spLocks noChangeShapeType="1"/>
          </p:cNvSpPr>
          <p:nvPr/>
        </p:nvSpPr>
        <p:spPr bwMode="auto">
          <a:xfrm>
            <a:off x="7400132" y="5025120"/>
            <a:ext cx="1441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th-TH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73504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764704"/>
            <a:ext cx="6838950" cy="533400"/>
          </a:xfrm>
        </p:spPr>
        <p:txBody>
          <a:bodyPr/>
          <a:lstStyle/>
          <a:p>
            <a:pPr eaLnBrk="1" hangingPunct="1"/>
            <a:r>
              <a:rPr lang="th-TH" sz="4400" dirty="0" smtClean="0">
                <a:solidFill>
                  <a:schemeClr val="tx1"/>
                </a:solidFill>
              </a:rPr>
              <a:t>แผนภาพแสดงความสัมพันธ์ระหว่างข้อมูล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52600"/>
            <a:ext cx="8280920" cy="4340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เรียกว่า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Entity Relationship Diagram</a:t>
            </a:r>
          </a:p>
          <a:p>
            <a:pPr eaLnBrk="1" hangingPunct="1">
              <a:lnSpc>
                <a:spcPct val="90000"/>
              </a:lnSpc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หรือเรียกย่อๆ ว่า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E-R Diagram</a:t>
            </a:r>
          </a:p>
          <a:p>
            <a:pPr eaLnBrk="1" hangingPunct="1">
              <a:lnSpc>
                <a:spcPct val="90000"/>
              </a:lnSpc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เป็นแผนภาพที่ใช้เป็นเครื่องมือสำหรับจำลองข้อมูล</a:t>
            </a:r>
          </a:p>
          <a:p>
            <a:pPr eaLnBrk="1" hangingPunct="1">
              <a:lnSpc>
                <a:spcPct val="90000"/>
              </a:lnSpc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ประกอบด้วย </a:t>
            </a:r>
            <a:r>
              <a:rPr lang="en-US" sz="3600" b="1" dirty="0" smtClean="0">
                <a:solidFill>
                  <a:srgbClr val="FF0066"/>
                </a:solidFill>
                <a:latin typeface="Angsana New" pitchFamily="18" charset="-34"/>
                <a:cs typeface="Angsana New" pitchFamily="18" charset="-34"/>
              </a:rPr>
              <a:t>Entity</a:t>
            </a:r>
            <a:r>
              <a:rPr lang="en-US" sz="3600" dirty="0" smtClean="0">
                <a:solidFill>
                  <a:srgbClr val="FF0066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(กลุ่มของข้อมูลที่เป็นเรื่องเดียวกัน)</a:t>
            </a:r>
          </a:p>
          <a:p>
            <a:pPr eaLnBrk="1" hangingPunct="1">
              <a:lnSpc>
                <a:spcPct val="90000"/>
              </a:lnSpc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3600" b="1" dirty="0" smtClean="0">
                <a:solidFill>
                  <a:srgbClr val="FF0066"/>
                </a:solidFill>
                <a:latin typeface="Angsana New" pitchFamily="18" charset="-34"/>
                <a:cs typeface="Angsana New" pitchFamily="18" charset="-34"/>
              </a:rPr>
              <a:t>Relationship</a:t>
            </a:r>
            <a:r>
              <a:rPr lang="en-US" sz="3600" dirty="0" smtClean="0">
                <a:solidFill>
                  <a:srgbClr val="FF0066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หรือ ความสัมพันธ์ระหว่างข้อมูลใน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entity </a:t>
            </a:r>
          </a:p>
          <a:p>
            <a:pPr eaLnBrk="1" hangingPunct="1">
              <a:lnSpc>
                <a:spcPct val="90000"/>
              </a:lnSpc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ทุก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Entity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จะมี </a:t>
            </a:r>
            <a:r>
              <a:rPr lang="en-US" sz="36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Attribute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บอกลักษณะหรือคุณสมบัติ</a:t>
            </a:r>
          </a:p>
        </p:txBody>
      </p:sp>
    </p:spTree>
    <p:extLst>
      <p:ext uri="{BB962C8B-B14F-4D97-AF65-F5344CB8AC3E}">
        <p14:creationId xmlns="" xmlns:p14="http://schemas.microsoft.com/office/powerpoint/2010/main" val="41179549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357166"/>
            <a:ext cx="7391400" cy="563563"/>
          </a:xfrm>
        </p:spPr>
        <p:txBody>
          <a:bodyPr/>
          <a:lstStyle/>
          <a:p>
            <a:pPr eaLnBrk="1" hangingPunct="1"/>
            <a:r>
              <a:rPr lang="th-TH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สัญลักษณ์ที่ใช้ใน </a:t>
            </a:r>
            <a:r>
              <a:rPr lang="en-US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E-R Diagram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3348038" y="2813557"/>
            <a:ext cx="2160587" cy="584775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>
                <a:latin typeface="Angsana New" pitchFamily="18" charset="-34"/>
              </a:rPr>
              <a:t>Entity2</a:t>
            </a:r>
            <a:endParaRPr lang="th-TH" sz="3200" b="1">
              <a:latin typeface="Angsana New" pitchFamily="18" charset="-34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 flipH="1" flipV="1">
            <a:off x="2916238" y="2205038"/>
            <a:ext cx="863600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 sz="3200" b="1">
              <a:latin typeface="Angsana New" pitchFamily="18" charset="-34"/>
            </a:endParaRP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1619250" y="1469242"/>
            <a:ext cx="2346325" cy="822305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 u="sng">
                <a:latin typeface="Angsana New" pitchFamily="18" charset="-34"/>
              </a:rPr>
              <a:t>Attribute1</a:t>
            </a:r>
            <a:endParaRPr lang="th-TH" sz="3200" b="1" u="sng">
              <a:latin typeface="Angsana New" pitchFamily="18" charset="-34"/>
            </a:endParaRPr>
          </a:p>
        </p:txBody>
      </p:sp>
      <p:sp>
        <p:nvSpPr>
          <p:cNvPr id="23558" name="Oval 7"/>
          <p:cNvSpPr>
            <a:spLocks noChangeArrowheads="1"/>
          </p:cNvSpPr>
          <p:nvPr/>
        </p:nvSpPr>
        <p:spPr bwMode="auto">
          <a:xfrm>
            <a:off x="4859338" y="1454954"/>
            <a:ext cx="2346325" cy="822305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>
                <a:latin typeface="Angsana New" pitchFamily="18" charset="-34"/>
              </a:rPr>
              <a:t>Attribute2</a:t>
            </a:r>
            <a:endParaRPr lang="th-TH" sz="3200" b="1">
              <a:latin typeface="Angsana New" pitchFamily="18" charset="-34"/>
            </a:endParaRPr>
          </a:p>
        </p:txBody>
      </p:sp>
      <p:sp>
        <p:nvSpPr>
          <p:cNvPr id="23559" name="Line 8"/>
          <p:cNvSpPr>
            <a:spLocks noChangeShapeType="1"/>
          </p:cNvSpPr>
          <p:nvPr/>
        </p:nvSpPr>
        <p:spPr bwMode="auto">
          <a:xfrm flipH="1">
            <a:off x="5292725" y="2277258"/>
            <a:ext cx="792163" cy="50404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algn="ctr"/>
            <a:endParaRPr lang="th-TH" sz="3200" b="1">
              <a:latin typeface="Angsana New" pitchFamily="18" charset="-34"/>
            </a:endParaRPr>
          </a:p>
        </p:txBody>
      </p:sp>
      <p:sp>
        <p:nvSpPr>
          <p:cNvPr id="23560" name="Line 9"/>
          <p:cNvSpPr>
            <a:spLocks noChangeShapeType="1"/>
          </p:cNvSpPr>
          <p:nvPr/>
        </p:nvSpPr>
        <p:spPr bwMode="auto">
          <a:xfrm>
            <a:off x="4356100" y="3429000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 sz="3200" b="1">
              <a:latin typeface="Angsana New" pitchFamily="18" charset="-34"/>
            </a:endParaRPr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4356100" y="4724400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 sz="3200" b="1">
              <a:latin typeface="Angsana New" pitchFamily="18" charset="-34"/>
            </a:endParaRPr>
          </a:p>
        </p:txBody>
      </p:sp>
      <p:sp>
        <p:nvSpPr>
          <p:cNvPr id="23563" name="Rectangle 12"/>
          <p:cNvSpPr>
            <a:spLocks noChangeArrowheads="1"/>
          </p:cNvSpPr>
          <p:nvPr/>
        </p:nvSpPr>
        <p:spPr bwMode="auto">
          <a:xfrm>
            <a:off x="3348038" y="5201157"/>
            <a:ext cx="2160587" cy="584775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>
                <a:latin typeface="Angsana New" pitchFamily="18" charset="-34"/>
              </a:rPr>
              <a:t>Entity1</a:t>
            </a:r>
            <a:endParaRPr lang="th-TH" sz="3200" b="1">
              <a:latin typeface="Angsana New" pitchFamily="18" charset="-34"/>
            </a:endParaRPr>
          </a:p>
        </p:txBody>
      </p:sp>
      <p:sp>
        <p:nvSpPr>
          <p:cNvPr id="23564" name="Oval 13"/>
          <p:cNvSpPr>
            <a:spLocks noChangeArrowheads="1"/>
          </p:cNvSpPr>
          <p:nvPr/>
        </p:nvSpPr>
        <p:spPr bwMode="auto">
          <a:xfrm>
            <a:off x="755650" y="5774542"/>
            <a:ext cx="2346325" cy="822305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>
                <a:latin typeface="Angsana New" pitchFamily="18" charset="-34"/>
              </a:rPr>
              <a:t>Attribute3</a:t>
            </a:r>
            <a:endParaRPr lang="th-TH" sz="3200" b="1">
              <a:latin typeface="Angsana New" pitchFamily="18" charset="-34"/>
            </a:endParaRPr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3132138" y="5805488"/>
            <a:ext cx="720725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 sz="3200" b="1">
              <a:latin typeface="Angsana New" pitchFamily="18" charset="-34"/>
            </a:endParaRPr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>
            <a:off x="4859338" y="5805488"/>
            <a:ext cx="122555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 sz="3200" b="1">
              <a:latin typeface="Angsana New" pitchFamily="18" charset="-34"/>
            </a:endParaRPr>
          </a:p>
        </p:txBody>
      </p:sp>
      <p:sp>
        <p:nvSpPr>
          <p:cNvPr id="23567" name="Oval 16"/>
          <p:cNvSpPr>
            <a:spLocks noChangeArrowheads="1"/>
          </p:cNvSpPr>
          <p:nvPr/>
        </p:nvSpPr>
        <p:spPr bwMode="auto">
          <a:xfrm>
            <a:off x="6011863" y="5847567"/>
            <a:ext cx="2346325" cy="822305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 u="sng">
                <a:latin typeface="Angsana New" pitchFamily="18" charset="-34"/>
              </a:rPr>
              <a:t>Attribute4</a:t>
            </a:r>
            <a:endParaRPr lang="th-TH" sz="3200" b="1" u="sng">
              <a:latin typeface="Angsana New" pitchFamily="18" charset="-34"/>
            </a:endParaRPr>
          </a:p>
        </p:txBody>
      </p:sp>
      <p:sp>
        <p:nvSpPr>
          <p:cNvPr id="23561" name="AutoShape 10"/>
          <p:cNvSpPr>
            <a:spLocks noChangeArrowheads="1"/>
          </p:cNvSpPr>
          <p:nvPr/>
        </p:nvSpPr>
        <p:spPr bwMode="auto">
          <a:xfrm>
            <a:off x="2411760" y="3748297"/>
            <a:ext cx="3793140" cy="1161633"/>
          </a:xfrm>
          <a:prstGeom prst="diamond">
            <a:avLst/>
          </a:prstGeom>
          <a:solidFill>
            <a:srgbClr val="FF006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latin typeface="Angsana New" pitchFamily="18" charset="-34"/>
              </a:rPr>
              <a:t>Relation Name</a:t>
            </a:r>
            <a:endParaRPr lang="th-TH" sz="3200" b="1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50715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4400" dirty="0" smtClean="0">
                <a:solidFill>
                  <a:schemeClr val="tx1"/>
                </a:solidFill>
              </a:rPr>
              <a:t>ระบบงานขาย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52600"/>
            <a:ext cx="7704336" cy="434022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Customer (</a:t>
            </a:r>
            <a:r>
              <a:rPr lang="en-US" sz="4000" b="1" dirty="0" err="1" smtClean="0">
                <a:latin typeface="Angsana New" pitchFamily="18" charset="-34"/>
                <a:cs typeface="Angsana New" pitchFamily="18" charset="-34"/>
              </a:rPr>
              <a:t>Customer_ID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, Name, Address)</a:t>
            </a:r>
          </a:p>
          <a:p>
            <a:pPr eaLnBrk="1" hangingPunct="1"/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Order (</a:t>
            </a:r>
            <a:r>
              <a:rPr lang="en-US" sz="4000" b="1" dirty="0" err="1" smtClean="0">
                <a:latin typeface="Angsana New" pitchFamily="18" charset="-34"/>
                <a:cs typeface="Angsana New" pitchFamily="18" charset="-34"/>
              </a:rPr>
              <a:t>Order_ID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sz="4000" b="1" dirty="0" err="1" smtClean="0">
                <a:latin typeface="Angsana New" pitchFamily="18" charset="-34"/>
                <a:cs typeface="Angsana New" pitchFamily="18" charset="-34"/>
              </a:rPr>
              <a:t>Product_ID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eaLnBrk="1" hangingPunct="1"/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Sale Order (</a:t>
            </a:r>
            <a:r>
              <a:rPr lang="en-US" sz="4000" b="1" dirty="0" err="1" smtClean="0">
                <a:latin typeface="Angsana New" pitchFamily="18" charset="-34"/>
                <a:cs typeface="Angsana New" pitchFamily="18" charset="-34"/>
              </a:rPr>
              <a:t>Sale_ID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sz="4000" b="1" dirty="0" err="1" smtClean="0">
                <a:latin typeface="Angsana New" pitchFamily="18" charset="-34"/>
                <a:cs typeface="Angsana New" pitchFamily="18" charset="-34"/>
              </a:rPr>
              <a:t>Order_ID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sz="4000" b="1" dirty="0" err="1" smtClean="0">
                <a:latin typeface="Angsana New" pitchFamily="18" charset="-34"/>
                <a:cs typeface="Angsana New" pitchFamily="18" charset="-34"/>
              </a:rPr>
              <a:t>Customer_ID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)</a:t>
            </a:r>
            <a:endParaRPr lang="th-TH" sz="4000" b="1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06138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5873" y="194519"/>
            <a:ext cx="5791200" cy="533400"/>
          </a:xfrm>
          <a:solidFill>
            <a:srgbClr val="FFCC00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E-R Diagram </a:t>
            </a:r>
            <a:r>
              <a:rPr lang="th-TH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ระบบงานขาย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403350" y="2248843"/>
            <a:ext cx="1152525" cy="461665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>
                <a:latin typeface="Angsana New" pitchFamily="18" charset="-34"/>
              </a:rPr>
              <a:t>Order</a:t>
            </a:r>
            <a:endParaRPr lang="th-TH" sz="2400" b="1">
              <a:latin typeface="Angsana New" pitchFamily="18" charset="-34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 flipV="1">
            <a:off x="1476375" y="1916113"/>
            <a:ext cx="287338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393700" y="1320056"/>
            <a:ext cx="1801813" cy="649188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 u="sng" dirty="0" err="1">
                <a:latin typeface="Angsana New" pitchFamily="18" charset="-34"/>
              </a:rPr>
              <a:t>Order_ID</a:t>
            </a:r>
            <a:endParaRPr lang="th-TH" sz="2400" b="1" u="sng" dirty="0">
              <a:latin typeface="Angsana New" pitchFamily="18" charset="-34"/>
            </a:endParaRP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2411413" y="1283544"/>
            <a:ext cx="1512887" cy="649188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>
                <a:latin typeface="Angsana New" pitchFamily="18" charset="-34"/>
              </a:rPr>
              <a:t>Product</a:t>
            </a:r>
            <a:endParaRPr lang="th-TH" sz="2400" b="1">
              <a:latin typeface="Angsana New" pitchFamily="18" charset="-34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H="1">
            <a:off x="2195513" y="1844675"/>
            <a:ext cx="57467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08" name="AutoShape 9"/>
          <p:cNvSpPr>
            <a:spLocks noChangeArrowheads="1"/>
          </p:cNvSpPr>
          <p:nvPr/>
        </p:nvSpPr>
        <p:spPr bwMode="auto">
          <a:xfrm>
            <a:off x="3203575" y="1690817"/>
            <a:ext cx="2416175" cy="1650742"/>
          </a:xfrm>
          <a:prstGeom prst="diamond">
            <a:avLst/>
          </a:prstGeom>
          <a:solidFill>
            <a:srgbClr val="FF006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>
                <a:latin typeface="Angsana New" pitchFamily="18" charset="-34"/>
              </a:rPr>
              <a:t>Get Order Data</a:t>
            </a:r>
            <a:endParaRPr lang="th-TH" sz="2400" b="1">
              <a:latin typeface="Angsana New" pitchFamily="18" charset="-34"/>
            </a:endParaRPr>
          </a:p>
        </p:txBody>
      </p:sp>
      <p:sp>
        <p:nvSpPr>
          <p:cNvPr id="25609" name="Line 16"/>
          <p:cNvSpPr>
            <a:spLocks noChangeShapeType="1"/>
          </p:cNvSpPr>
          <p:nvPr/>
        </p:nvSpPr>
        <p:spPr bwMode="auto">
          <a:xfrm>
            <a:off x="2555875" y="2492375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10" name="Text Box 17"/>
          <p:cNvSpPr txBox="1">
            <a:spLocks noChangeArrowheads="1"/>
          </p:cNvSpPr>
          <p:nvPr/>
        </p:nvSpPr>
        <p:spPr bwMode="auto">
          <a:xfrm>
            <a:off x="2658184" y="2079625"/>
            <a:ext cx="30328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2800">
                <a:solidFill>
                  <a:schemeClr val="tx1"/>
                </a:solidFill>
                <a:latin typeface="Angsana New" pitchFamily="18" charset="-34"/>
              </a:rPr>
              <a:t>1</a:t>
            </a:r>
            <a:endParaRPr lang="th-TH" sz="280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25611" name="Rectangle 18"/>
          <p:cNvSpPr>
            <a:spLocks noChangeArrowheads="1"/>
          </p:cNvSpPr>
          <p:nvPr/>
        </p:nvSpPr>
        <p:spPr bwMode="auto">
          <a:xfrm>
            <a:off x="6372225" y="2329806"/>
            <a:ext cx="1728788" cy="461665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>
                <a:latin typeface="Angsana New" pitchFamily="18" charset="-34"/>
              </a:rPr>
              <a:t>Sale Order</a:t>
            </a:r>
            <a:endParaRPr lang="th-TH" sz="2400" b="1">
              <a:latin typeface="Angsana New" pitchFamily="18" charset="-34"/>
            </a:endParaRPr>
          </a:p>
        </p:txBody>
      </p:sp>
      <p:sp>
        <p:nvSpPr>
          <p:cNvPr id="25612" name="Line 19"/>
          <p:cNvSpPr>
            <a:spLocks noChangeShapeType="1"/>
          </p:cNvSpPr>
          <p:nvPr/>
        </p:nvSpPr>
        <p:spPr bwMode="auto">
          <a:xfrm>
            <a:off x="5651500" y="2492375"/>
            <a:ext cx="6492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13" name="Text Box 20"/>
          <p:cNvSpPr txBox="1">
            <a:spLocks noChangeArrowheads="1"/>
          </p:cNvSpPr>
          <p:nvPr/>
        </p:nvSpPr>
        <p:spPr bwMode="auto">
          <a:xfrm>
            <a:off x="5610934" y="2008188"/>
            <a:ext cx="30328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2800">
                <a:solidFill>
                  <a:schemeClr val="tx1"/>
                </a:solidFill>
                <a:latin typeface="Angsana New" pitchFamily="18" charset="-34"/>
              </a:rPr>
              <a:t>1</a:t>
            </a:r>
            <a:endParaRPr lang="th-TH" sz="280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25614" name="Oval 21"/>
          <p:cNvSpPr>
            <a:spLocks noChangeArrowheads="1"/>
          </p:cNvSpPr>
          <p:nvPr/>
        </p:nvSpPr>
        <p:spPr bwMode="auto">
          <a:xfrm>
            <a:off x="4787900" y="1283544"/>
            <a:ext cx="1801813" cy="649188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 u="sng" dirty="0" err="1">
                <a:latin typeface="Angsana New" pitchFamily="18" charset="-34"/>
              </a:rPr>
              <a:t>Order_ID</a:t>
            </a:r>
            <a:endParaRPr lang="th-TH" sz="2400" b="1" u="sng" dirty="0">
              <a:latin typeface="Angsana New" pitchFamily="18" charset="-34"/>
            </a:endParaRPr>
          </a:p>
        </p:txBody>
      </p:sp>
      <p:sp>
        <p:nvSpPr>
          <p:cNvPr id="25615" name="Oval 22"/>
          <p:cNvSpPr>
            <a:spLocks noChangeArrowheads="1"/>
          </p:cNvSpPr>
          <p:nvPr/>
        </p:nvSpPr>
        <p:spPr bwMode="auto">
          <a:xfrm>
            <a:off x="7453313" y="1354981"/>
            <a:ext cx="1511300" cy="649188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 u="sng">
                <a:latin typeface="Angsana New" pitchFamily="18" charset="-34"/>
              </a:rPr>
              <a:t>Sale_ID</a:t>
            </a:r>
            <a:endParaRPr lang="th-TH" sz="2400" b="1" u="sng">
              <a:latin typeface="Angsana New" pitchFamily="18" charset="-34"/>
            </a:endParaRPr>
          </a:p>
        </p:txBody>
      </p:sp>
      <p:sp>
        <p:nvSpPr>
          <p:cNvPr id="25616" name="Oval 23"/>
          <p:cNvSpPr>
            <a:spLocks noChangeArrowheads="1"/>
          </p:cNvSpPr>
          <p:nvPr/>
        </p:nvSpPr>
        <p:spPr bwMode="auto">
          <a:xfrm>
            <a:off x="5940425" y="461219"/>
            <a:ext cx="2590800" cy="649188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 u="sng">
                <a:latin typeface="Angsana New" pitchFamily="18" charset="-34"/>
              </a:rPr>
              <a:t>Customer_ID</a:t>
            </a:r>
            <a:endParaRPr lang="th-TH" sz="2400" b="1" u="sng">
              <a:latin typeface="Angsana New" pitchFamily="18" charset="-34"/>
            </a:endParaRPr>
          </a:p>
        </p:txBody>
      </p:sp>
      <p:sp>
        <p:nvSpPr>
          <p:cNvPr id="25617" name="Line 24"/>
          <p:cNvSpPr>
            <a:spLocks noChangeShapeType="1"/>
          </p:cNvSpPr>
          <p:nvPr/>
        </p:nvSpPr>
        <p:spPr bwMode="auto">
          <a:xfrm>
            <a:off x="6227763" y="1844675"/>
            <a:ext cx="649287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18" name="Line 25"/>
          <p:cNvSpPr>
            <a:spLocks noChangeShapeType="1"/>
          </p:cNvSpPr>
          <p:nvPr/>
        </p:nvSpPr>
        <p:spPr bwMode="auto">
          <a:xfrm>
            <a:off x="7019925" y="1052513"/>
            <a:ext cx="0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19" name="Line 26"/>
          <p:cNvSpPr>
            <a:spLocks noChangeShapeType="1"/>
          </p:cNvSpPr>
          <p:nvPr/>
        </p:nvSpPr>
        <p:spPr bwMode="auto">
          <a:xfrm flipH="1">
            <a:off x="7451725" y="1916113"/>
            <a:ext cx="433388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20" name="AutoShape 27"/>
          <p:cNvSpPr>
            <a:spLocks noChangeArrowheads="1"/>
          </p:cNvSpPr>
          <p:nvPr/>
        </p:nvSpPr>
        <p:spPr bwMode="auto">
          <a:xfrm>
            <a:off x="5799138" y="3356992"/>
            <a:ext cx="2416175" cy="1406188"/>
          </a:xfrm>
          <a:prstGeom prst="diamond">
            <a:avLst/>
          </a:prstGeom>
          <a:solidFill>
            <a:srgbClr val="FF006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000" b="1" dirty="0">
                <a:latin typeface="Angsana New" pitchFamily="18" charset="-34"/>
              </a:rPr>
              <a:t>Get Customer Data</a:t>
            </a:r>
            <a:endParaRPr lang="th-TH" sz="2000" b="1" dirty="0">
              <a:latin typeface="Angsana New" pitchFamily="18" charset="-34"/>
            </a:endParaRPr>
          </a:p>
        </p:txBody>
      </p:sp>
      <p:sp>
        <p:nvSpPr>
          <p:cNvPr id="25621" name="Line 28"/>
          <p:cNvSpPr>
            <a:spLocks noChangeShapeType="1"/>
          </p:cNvSpPr>
          <p:nvPr/>
        </p:nvSpPr>
        <p:spPr bwMode="auto">
          <a:xfrm>
            <a:off x="7019925" y="2781300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22" name="Text Box 29"/>
          <p:cNvSpPr txBox="1">
            <a:spLocks noChangeArrowheads="1"/>
          </p:cNvSpPr>
          <p:nvPr/>
        </p:nvSpPr>
        <p:spPr bwMode="auto">
          <a:xfrm>
            <a:off x="7005498" y="2924175"/>
            <a:ext cx="39466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2800">
                <a:solidFill>
                  <a:schemeClr val="tx1"/>
                </a:solidFill>
                <a:latin typeface="Angsana New" pitchFamily="18" charset="-34"/>
              </a:rPr>
              <a:t>M</a:t>
            </a:r>
            <a:endParaRPr lang="th-TH" sz="280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25623" name="Line 30"/>
          <p:cNvSpPr>
            <a:spLocks noChangeShapeType="1"/>
          </p:cNvSpPr>
          <p:nvPr/>
        </p:nvSpPr>
        <p:spPr bwMode="auto">
          <a:xfrm>
            <a:off x="7019925" y="4797152"/>
            <a:ext cx="0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24" name="Rectangle 31"/>
          <p:cNvSpPr>
            <a:spLocks noChangeArrowheads="1"/>
          </p:cNvSpPr>
          <p:nvPr/>
        </p:nvSpPr>
        <p:spPr bwMode="auto">
          <a:xfrm>
            <a:off x="6155581" y="5198194"/>
            <a:ext cx="1728787" cy="523220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dirty="0">
                <a:latin typeface="Angsana New" pitchFamily="18" charset="-34"/>
              </a:rPr>
              <a:t>Customer</a:t>
            </a:r>
            <a:endParaRPr lang="th-TH" dirty="0">
              <a:latin typeface="Angsana New" pitchFamily="18" charset="-34"/>
            </a:endParaRPr>
          </a:p>
        </p:txBody>
      </p:sp>
      <p:sp>
        <p:nvSpPr>
          <p:cNvPr id="25625" name="Oval 32"/>
          <p:cNvSpPr>
            <a:spLocks noChangeArrowheads="1"/>
          </p:cNvSpPr>
          <p:nvPr/>
        </p:nvSpPr>
        <p:spPr bwMode="auto">
          <a:xfrm>
            <a:off x="6481018" y="5933613"/>
            <a:ext cx="2590800" cy="735747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u="sng">
                <a:latin typeface="Angsana New" pitchFamily="18" charset="-34"/>
              </a:rPr>
              <a:t>Customer_ID</a:t>
            </a:r>
            <a:endParaRPr lang="th-TH" u="sng">
              <a:latin typeface="Angsana New" pitchFamily="18" charset="-34"/>
            </a:endParaRPr>
          </a:p>
        </p:txBody>
      </p:sp>
      <p:sp>
        <p:nvSpPr>
          <p:cNvPr id="25626" name="Line 33"/>
          <p:cNvSpPr>
            <a:spLocks noChangeShapeType="1"/>
          </p:cNvSpPr>
          <p:nvPr/>
        </p:nvSpPr>
        <p:spPr bwMode="auto">
          <a:xfrm>
            <a:off x="7595443" y="5688404"/>
            <a:ext cx="14446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27" name="Oval 34"/>
          <p:cNvSpPr>
            <a:spLocks noChangeArrowheads="1"/>
          </p:cNvSpPr>
          <p:nvPr/>
        </p:nvSpPr>
        <p:spPr bwMode="auto">
          <a:xfrm>
            <a:off x="4499818" y="5876156"/>
            <a:ext cx="1511300" cy="735747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>
                <a:latin typeface="Angsana New" pitchFamily="18" charset="-34"/>
              </a:rPr>
              <a:t>Name</a:t>
            </a:r>
            <a:endParaRPr lang="th-TH">
              <a:latin typeface="Angsana New" pitchFamily="18" charset="-34"/>
            </a:endParaRPr>
          </a:p>
        </p:txBody>
      </p:sp>
      <p:sp>
        <p:nvSpPr>
          <p:cNvPr id="25628" name="Oval 35"/>
          <p:cNvSpPr>
            <a:spLocks noChangeArrowheads="1"/>
          </p:cNvSpPr>
          <p:nvPr/>
        </p:nvSpPr>
        <p:spPr bwMode="auto">
          <a:xfrm>
            <a:off x="3275856" y="5299894"/>
            <a:ext cx="1511300" cy="735747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>
                <a:latin typeface="Angsana New" pitchFamily="18" charset="-34"/>
              </a:rPr>
              <a:t>Address</a:t>
            </a:r>
            <a:endParaRPr lang="th-TH">
              <a:latin typeface="Angsana New" pitchFamily="18" charset="-34"/>
            </a:endParaRPr>
          </a:p>
        </p:txBody>
      </p:sp>
      <p:sp>
        <p:nvSpPr>
          <p:cNvPr id="25629" name="Line 36"/>
          <p:cNvSpPr>
            <a:spLocks noChangeShapeType="1"/>
          </p:cNvSpPr>
          <p:nvPr/>
        </p:nvSpPr>
        <p:spPr bwMode="auto">
          <a:xfrm flipV="1">
            <a:off x="5939681" y="5688404"/>
            <a:ext cx="64770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30" name="Line 37"/>
          <p:cNvSpPr>
            <a:spLocks noChangeShapeType="1"/>
          </p:cNvSpPr>
          <p:nvPr/>
        </p:nvSpPr>
        <p:spPr bwMode="auto">
          <a:xfrm flipV="1">
            <a:off x="4715718" y="5472504"/>
            <a:ext cx="1439863" cy="73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323528" y="3429000"/>
            <a:ext cx="5275803" cy="1815882"/>
          </a:xfrm>
          <a:prstGeom prst="rect">
            <a:avLst/>
          </a:prstGeom>
          <a:solidFill>
            <a:srgbClr val="CC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th-TH">
                <a:latin typeface="Angsana New" pitchFamily="18" charset="-34"/>
              </a:rPr>
              <a:t>ลูกค้าทำการสั่งซื้อสินค้า (</a:t>
            </a:r>
            <a:r>
              <a:rPr lang="en-US">
                <a:latin typeface="Angsana New" pitchFamily="18" charset="-34"/>
              </a:rPr>
              <a:t>order) </a:t>
            </a:r>
            <a:r>
              <a:rPr lang="th-TH">
                <a:latin typeface="Angsana New" pitchFamily="18" charset="-34"/>
              </a:rPr>
              <a:t>และ</a:t>
            </a:r>
          </a:p>
          <a:p>
            <a:pPr algn="ctr"/>
            <a:r>
              <a:rPr lang="th-TH">
                <a:latin typeface="Angsana New" pitchFamily="18" charset="-34"/>
              </a:rPr>
              <a:t>ใบสั่งซื้อจะถูกเปลี่ยนเป็นใบขายสินค้า </a:t>
            </a:r>
            <a:r>
              <a:rPr lang="en-US">
                <a:latin typeface="Angsana New" pitchFamily="18" charset="-34"/>
              </a:rPr>
              <a:t>(sale order)</a:t>
            </a:r>
          </a:p>
          <a:p>
            <a:pPr algn="ctr"/>
            <a:r>
              <a:rPr lang="th-TH">
                <a:latin typeface="Angsana New" pitchFamily="18" charset="-34"/>
              </a:rPr>
              <a:t>โดยในใบขายสินค้า จะมีรหัสของลูกค้า และ รหัสของ</a:t>
            </a:r>
          </a:p>
          <a:p>
            <a:pPr algn="ctr"/>
            <a:r>
              <a:rPr lang="th-TH">
                <a:latin typeface="Angsana New" pitchFamily="18" charset="-34"/>
              </a:rPr>
              <a:t>ใบสั่งซื้อ เพื่อใช้อ้างอิง</a:t>
            </a:r>
          </a:p>
        </p:txBody>
      </p:sp>
    </p:spTree>
    <p:extLst>
      <p:ext uri="{BB962C8B-B14F-4D97-AF65-F5344CB8AC3E}">
        <p14:creationId xmlns="" xmlns:p14="http://schemas.microsoft.com/office/powerpoint/2010/main" val="3347716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E-R Diagram </a:t>
            </a:r>
            <a:r>
              <a:rPr lang="th-TH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ระบบงานขาย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752600"/>
            <a:ext cx="8280920" cy="4340225"/>
          </a:xfrm>
        </p:spPr>
        <p:txBody>
          <a:bodyPr/>
          <a:lstStyle/>
          <a:p>
            <a:pPr eaLnBrk="1" hangingPunct="1">
              <a:buNone/>
            </a:pPr>
            <a:r>
              <a:rPr lang="th-TH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คำอธิบาย</a:t>
            </a:r>
            <a:endParaRPr lang="en-US" sz="3600" b="1" dirty="0" smtClean="0">
              <a:solidFill>
                <a:schemeClr val="tx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  <a:p>
            <a:pPr eaLnBrk="1" hangingPunct="1"/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Entity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Sale Order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จะดึงข้อมูลใบสั่งซื้อ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(Order Data)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มาจาก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Entity Order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และดึงข้อมูลลูกค้า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(Customer Data)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มาจาก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Entity Customer </a:t>
            </a:r>
          </a:p>
          <a:p>
            <a:pPr eaLnBrk="1" hangingPunct="1">
              <a:buFontTx/>
              <a:buNone/>
            </a:pP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35360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แผนผังโครงสร้าง </a:t>
            </a:r>
            <a:r>
              <a:rPr lang="en-US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(Structure Chart)</a:t>
            </a:r>
            <a:endParaRPr lang="th-TH" sz="48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52600"/>
            <a:ext cx="8496944" cy="4340225"/>
          </a:xfrm>
        </p:spPr>
        <p:txBody>
          <a:bodyPr/>
          <a:lstStyle/>
          <a:p>
            <a:pPr eaLnBrk="1" hangingPunct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แสดงให้เห็นการแบ่งการทำงานของระบบออกเป็นส่วนย่อยๆ ที่เรียกว่า โมดูล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(Module) </a:t>
            </a:r>
            <a:endParaRPr lang="th-TH" sz="3200" dirty="0" smtClean="0">
              <a:latin typeface="Angsana New" pitchFamily="18" charset="-34"/>
              <a:cs typeface="Angsana New" pitchFamily="18" charset="-34"/>
            </a:endParaRPr>
          </a:p>
          <a:p>
            <a:pPr eaLnBrk="1" hangingPunct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เป็นแผนผังลำดับชั้น แสดงความสัมพันธ์ระหว่างฟังก์ชันของโปรแกรม</a:t>
            </a:r>
          </a:p>
          <a:p>
            <a:pPr eaLnBrk="1" hangingPunct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แต่ละโมดูลจะมีการเรียกใช้ข้อมูลระหว่างกันตามลำดับชั้น</a:t>
            </a:r>
          </a:p>
          <a:p>
            <a:pPr eaLnBrk="1" hangingPunct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โมดูลระดับบน จะเรียกใช้โมดูลที่อยู่ระดับล่าง </a:t>
            </a:r>
          </a:p>
          <a:p>
            <a:pPr eaLnBrk="1" hangingPunct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มีโมดูลระดับบนสุดเพียงโมดูลเดียว เป็นโมดูลหลัก</a:t>
            </a:r>
          </a:p>
          <a:p>
            <a:pPr eaLnBrk="1" hangingPunct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โมดูลระดับล่างสุดจะประกอบไปด้วยอัลกอริธึมและลอจิกของโปรแกรม</a:t>
            </a:r>
          </a:p>
          <a:p>
            <a:pPr lvl="2" eaLnBrk="1" hangingPunct="1"/>
            <a:endParaRPr lang="th-TH" sz="24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01390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สัญลักษณ์ของ </a:t>
            </a:r>
            <a:r>
              <a:rPr lang="en-US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Structure Chart</a:t>
            </a:r>
            <a:endParaRPr lang="th-TH" sz="48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1187450" y="1628775"/>
            <a:ext cx="1223963" cy="588963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h-TH" sz="3200" b="1">
                <a:latin typeface="Angsana New" pitchFamily="18" charset="-34"/>
              </a:rPr>
              <a:t>ชื่อโมดูล</a:t>
            </a:r>
          </a:p>
        </p:txBody>
      </p:sp>
      <p:grpSp>
        <p:nvGrpSpPr>
          <p:cNvPr id="28676" name="Group 5"/>
          <p:cNvGrpSpPr>
            <a:grpSpLocks/>
          </p:cNvGrpSpPr>
          <p:nvPr/>
        </p:nvGrpSpPr>
        <p:grpSpPr bwMode="auto">
          <a:xfrm rot="10800000">
            <a:off x="1331888" y="3429000"/>
            <a:ext cx="431800" cy="220348"/>
            <a:chOff x="2154" y="2260"/>
            <a:chExt cx="363" cy="617"/>
          </a:xfrm>
        </p:grpSpPr>
        <p:sp>
          <p:nvSpPr>
            <p:cNvPr id="28702" name="Oval 6"/>
            <p:cNvSpPr>
              <a:spLocks noChangeArrowheads="1"/>
            </p:cNvSpPr>
            <p:nvPr/>
          </p:nvSpPr>
          <p:spPr bwMode="auto">
            <a:xfrm>
              <a:off x="2336" y="2260"/>
              <a:ext cx="181" cy="617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  <p:sp>
          <p:nvSpPr>
            <p:cNvPr id="28703" name="Line 7"/>
            <p:cNvSpPr>
              <a:spLocks noChangeShapeType="1"/>
            </p:cNvSpPr>
            <p:nvPr/>
          </p:nvSpPr>
          <p:spPr bwMode="auto">
            <a:xfrm flipH="1">
              <a:off x="2154" y="2568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28677" name="Text Box 8"/>
          <p:cNvSpPr txBox="1">
            <a:spLocks noChangeArrowheads="1"/>
          </p:cNvSpPr>
          <p:nvPr/>
        </p:nvSpPr>
        <p:spPr bwMode="auto">
          <a:xfrm>
            <a:off x="1062038" y="2924944"/>
            <a:ext cx="9191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ชื่อข้อมูล</a:t>
            </a:r>
          </a:p>
        </p:txBody>
      </p:sp>
      <p:sp>
        <p:nvSpPr>
          <p:cNvPr id="28678" name="Text Box 12"/>
          <p:cNvSpPr txBox="1">
            <a:spLocks noChangeArrowheads="1"/>
          </p:cNvSpPr>
          <p:nvPr/>
        </p:nvSpPr>
        <p:spPr bwMode="auto">
          <a:xfrm>
            <a:off x="1189038" y="3883025"/>
            <a:ext cx="9191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ชื่อข้อมูล</a:t>
            </a:r>
          </a:p>
        </p:txBody>
      </p:sp>
      <p:grpSp>
        <p:nvGrpSpPr>
          <p:cNvPr id="28679" name="Group 14"/>
          <p:cNvGrpSpPr>
            <a:grpSpLocks/>
          </p:cNvGrpSpPr>
          <p:nvPr/>
        </p:nvGrpSpPr>
        <p:grpSpPr bwMode="auto">
          <a:xfrm rot="10800000" flipH="1">
            <a:off x="1331913" y="3645023"/>
            <a:ext cx="431800" cy="238002"/>
            <a:chOff x="2154" y="2260"/>
            <a:chExt cx="363" cy="617"/>
          </a:xfrm>
        </p:grpSpPr>
        <p:sp>
          <p:nvSpPr>
            <p:cNvPr id="28700" name="Oval 15"/>
            <p:cNvSpPr>
              <a:spLocks noChangeArrowheads="1"/>
            </p:cNvSpPr>
            <p:nvPr/>
          </p:nvSpPr>
          <p:spPr bwMode="auto">
            <a:xfrm>
              <a:off x="2336" y="2260"/>
              <a:ext cx="181" cy="617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  <p:sp>
          <p:nvSpPr>
            <p:cNvPr id="28701" name="Line 16"/>
            <p:cNvSpPr>
              <a:spLocks noChangeShapeType="1"/>
            </p:cNvSpPr>
            <p:nvPr/>
          </p:nvSpPr>
          <p:spPr bwMode="auto">
            <a:xfrm flipH="1">
              <a:off x="2154" y="2568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28680" name="Rectangle 17"/>
          <p:cNvSpPr>
            <a:spLocks noChangeArrowheads="1"/>
          </p:cNvSpPr>
          <p:nvPr/>
        </p:nvSpPr>
        <p:spPr bwMode="auto">
          <a:xfrm>
            <a:off x="1258888" y="5157788"/>
            <a:ext cx="1223962" cy="588962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h-TH" sz="3200" b="1">
                <a:latin typeface="Angsana New" pitchFamily="18" charset="-34"/>
              </a:rPr>
              <a:t>ชื่อโมดูล</a:t>
            </a:r>
          </a:p>
        </p:txBody>
      </p:sp>
      <p:sp>
        <p:nvSpPr>
          <p:cNvPr id="28681" name="AutoShape 18"/>
          <p:cNvSpPr>
            <a:spLocks noChangeArrowheads="1"/>
          </p:cNvSpPr>
          <p:nvPr/>
        </p:nvSpPr>
        <p:spPr bwMode="auto">
          <a:xfrm>
            <a:off x="1440160" y="5548750"/>
            <a:ext cx="504000" cy="396000"/>
          </a:xfrm>
          <a:prstGeom prst="diamond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8682" name="Text Box 19"/>
          <p:cNvSpPr txBox="1">
            <a:spLocks noChangeArrowheads="1"/>
          </p:cNvSpPr>
          <p:nvPr/>
        </p:nvSpPr>
        <p:spPr bwMode="auto">
          <a:xfrm>
            <a:off x="971550" y="6021388"/>
            <a:ext cx="3062288" cy="457200"/>
          </a:xfrm>
          <a:prstGeom prst="rect">
            <a:avLst/>
          </a:prstGeom>
          <a:solidFill>
            <a:srgbClr val="FFCC00"/>
          </a:solidFill>
          <a:ln w="9525" algn="ctr">
            <a:noFill/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การเรียกใช้งานโมดูลอย่างมีเงื่อนไข</a:t>
            </a:r>
          </a:p>
        </p:txBody>
      </p:sp>
      <p:sp>
        <p:nvSpPr>
          <p:cNvPr id="28683" name="Text Box 20"/>
          <p:cNvSpPr txBox="1">
            <a:spLocks noChangeArrowheads="1"/>
          </p:cNvSpPr>
          <p:nvPr/>
        </p:nvSpPr>
        <p:spPr bwMode="auto">
          <a:xfrm>
            <a:off x="541338" y="4340225"/>
            <a:ext cx="3959225" cy="457200"/>
          </a:xfrm>
          <a:prstGeom prst="rect">
            <a:avLst/>
          </a:prstGeom>
          <a:solidFill>
            <a:srgbClr val="FFCC00"/>
          </a:solidFill>
          <a:ln w="9525" algn="ctr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ข้อมูลที่ส่งไปมาระหว่างโมดูล</a:t>
            </a:r>
            <a:r>
              <a:rPr lang="en-US">
                <a:solidFill>
                  <a:schemeClr val="tx1"/>
                </a:solidFill>
                <a:latin typeface="Angsana New" pitchFamily="18" charset="-34"/>
              </a:rPr>
              <a:t> (couple)</a:t>
            </a:r>
            <a:endParaRPr lang="th-TH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28684" name="Rectangle 21"/>
          <p:cNvSpPr>
            <a:spLocks noChangeArrowheads="1"/>
          </p:cNvSpPr>
          <p:nvPr/>
        </p:nvSpPr>
        <p:spPr bwMode="auto">
          <a:xfrm>
            <a:off x="4643438" y="1916113"/>
            <a:ext cx="2160587" cy="588962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h-TH" sz="3200" b="1">
                <a:latin typeface="Angsana New" pitchFamily="18" charset="-34"/>
              </a:rPr>
              <a:t>ชื่อโมดูล</a:t>
            </a:r>
          </a:p>
        </p:txBody>
      </p:sp>
      <p:sp>
        <p:nvSpPr>
          <p:cNvPr id="28685" name="Line 22"/>
          <p:cNvSpPr>
            <a:spLocks noChangeShapeType="1"/>
          </p:cNvSpPr>
          <p:nvPr/>
        </p:nvSpPr>
        <p:spPr bwMode="auto">
          <a:xfrm>
            <a:off x="4787900" y="1916113"/>
            <a:ext cx="0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8686" name="Line 23"/>
          <p:cNvSpPr>
            <a:spLocks noChangeShapeType="1"/>
          </p:cNvSpPr>
          <p:nvPr/>
        </p:nvSpPr>
        <p:spPr bwMode="auto">
          <a:xfrm>
            <a:off x="6659563" y="1916113"/>
            <a:ext cx="0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8687" name="Text Box 24"/>
          <p:cNvSpPr txBox="1">
            <a:spLocks noChangeArrowheads="1"/>
          </p:cNvSpPr>
          <p:nvPr/>
        </p:nvSpPr>
        <p:spPr bwMode="auto">
          <a:xfrm>
            <a:off x="3563938" y="2636838"/>
            <a:ext cx="5329237" cy="457200"/>
          </a:xfrm>
          <a:prstGeom prst="rect">
            <a:avLst/>
          </a:prstGeom>
          <a:solidFill>
            <a:srgbClr val="FFCC00"/>
          </a:solidFill>
          <a:ln w="9525" algn="ctr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ไลบรารีโมดูล ใช้เก็บฟังก์ชันการทำงานทั้งหมดของโปรแกรม</a:t>
            </a:r>
          </a:p>
        </p:txBody>
      </p:sp>
      <p:grpSp>
        <p:nvGrpSpPr>
          <p:cNvPr id="28688" name="Group 25"/>
          <p:cNvGrpSpPr>
            <a:grpSpLocks/>
          </p:cNvGrpSpPr>
          <p:nvPr/>
        </p:nvGrpSpPr>
        <p:grpSpPr bwMode="auto">
          <a:xfrm rot="10800000">
            <a:off x="5868309" y="3501215"/>
            <a:ext cx="431800" cy="271786"/>
            <a:chOff x="2260" y="1806"/>
            <a:chExt cx="363" cy="617"/>
          </a:xfrm>
        </p:grpSpPr>
        <p:sp>
          <p:nvSpPr>
            <p:cNvPr id="28698" name="Oval 26"/>
            <p:cNvSpPr>
              <a:spLocks noChangeArrowheads="1"/>
            </p:cNvSpPr>
            <p:nvPr/>
          </p:nvSpPr>
          <p:spPr bwMode="auto">
            <a:xfrm>
              <a:off x="2442" y="1806"/>
              <a:ext cx="181" cy="61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  <p:sp>
          <p:nvSpPr>
            <p:cNvPr id="28699" name="Line 27"/>
            <p:cNvSpPr>
              <a:spLocks noChangeShapeType="1"/>
            </p:cNvSpPr>
            <p:nvPr/>
          </p:nvSpPr>
          <p:spPr bwMode="auto">
            <a:xfrm flipH="1">
              <a:off x="2260" y="2097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28689" name="Text Box 28"/>
          <p:cNvSpPr txBox="1">
            <a:spLocks noChangeArrowheads="1"/>
          </p:cNvSpPr>
          <p:nvPr/>
        </p:nvSpPr>
        <p:spPr bwMode="auto">
          <a:xfrm>
            <a:off x="5678287" y="3133391"/>
            <a:ext cx="9191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dirty="0">
                <a:solidFill>
                  <a:schemeClr val="tx1"/>
                </a:solidFill>
                <a:latin typeface="Angsana New" pitchFamily="18" charset="-34"/>
              </a:rPr>
              <a:t>ชื่อข้อมูล</a:t>
            </a:r>
          </a:p>
        </p:txBody>
      </p:sp>
      <p:sp>
        <p:nvSpPr>
          <p:cNvPr id="28690" name="Text Box 29"/>
          <p:cNvSpPr txBox="1">
            <a:spLocks noChangeArrowheads="1"/>
          </p:cNvSpPr>
          <p:nvPr/>
        </p:nvSpPr>
        <p:spPr bwMode="auto">
          <a:xfrm>
            <a:off x="5778500" y="4030663"/>
            <a:ext cx="9191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ชื่อข้อมูล</a:t>
            </a:r>
          </a:p>
        </p:txBody>
      </p:sp>
      <p:grpSp>
        <p:nvGrpSpPr>
          <p:cNvPr id="28691" name="Group 30"/>
          <p:cNvGrpSpPr>
            <a:grpSpLocks/>
          </p:cNvGrpSpPr>
          <p:nvPr/>
        </p:nvGrpSpPr>
        <p:grpSpPr bwMode="auto">
          <a:xfrm rot="10800000" flipH="1">
            <a:off x="5921375" y="3789040"/>
            <a:ext cx="431800" cy="260032"/>
            <a:chOff x="2154" y="2260"/>
            <a:chExt cx="363" cy="617"/>
          </a:xfrm>
        </p:grpSpPr>
        <p:sp>
          <p:nvSpPr>
            <p:cNvPr id="28696" name="Oval 31"/>
            <p:cNvSpPr>
              <a:spLocks noChangeArrowheads="1"/>
            </p:cNvSpPr>
            <p:nvPr/>
          </p:nvSpPr>
          <p:spPr bwMode="auto">
            <a:xfrm>
              <a:off x="2336" y="2260"/>
              <a:ext cx="181" cy="61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  <p:sp>
          <p:nvSpPr>
            <p:cNvPr id="28697" name="Line 32"/>
            <p:cNvSpPr>
              <a:spLocks noChangeShapeType="1"/>
            </p:cNvSpPr>
            <p:nvPr/>
          </p:nvSpPr>
          <p:spPr bwMode="auto">
            <a:xfrm flipH="1">
              <a:off x="2154" y="2568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endParaRPr lang="th-TH">
                <a:latin typeface="Angsana New" pitchFamily="18" charset="-34"/>
              </a:endParaRPr>
            </a:p>
          </p:txBody>
        </p:sp>
      </p:grpSp>
      <p:sp>
        <p:nvSpPr>
          <p:cNvPr id="28692" name="Text Box 33"/>
          <p:cNvSpPr txBox="1">
            <a:spLocks noChangeArrowheads="1"/>
          </p:cNvSpPr>
          <p:nvPr/>
        </p:nvSpPr>
        <p:spPr bwMode="auto">
          <a:xfrm>
            <a:off x="5364163" y="4437063"/>
            <a:ext cx="2486025" cy="457200"/>
          </a:xfrm>
          <a:prstGeom prst="rect">
            <a:avLst/>
          </a:prstGeom>
          <a:solidFill>
            <a:srgbClr val="FFCC00"/>
          </a:solidFill>
          <a:ln w="9525" algn="ctr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ข้อมูลควบคุม หรือ </a:t>
            </a:r>
            <a:r>
              <a:rPr lang="en-US">
                <a:solidFill>
                  <a:schemeClr val="tx1"/>
                </a:solidFill>
                <a:latin typeface="Angsana New" pitchFamily="18" charset="-34"/>
              </a:rPr>
              <a:t>Flag</a:t>
            </a:r>
            <a:endParaRPr lang="th-TH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28693" name="Text Box 34"/>
          <p:cNvSpPr txBox="1">
            <a:spLocks noChangeArrowheads="1"/>
          </p:cNvSpPr>
          <p:nvPr/>
        </p:nvSpPr>
        <p:spPr bwMode="auto">
          <a:xfrm>
            <a:off x="1403350" y="2276475"/>
            <a:ext cx="792163" cy="457200"/>
          </a:xfrm>
          <a:prstGeom prst="rect">
            <a:avLst/>
          </a:prstGeom>
          <a:solidFill>
            <a:srgbClr val="FFCC00"/>
          </a:solidFill>
          <a:ln w="9525" algn="ctr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โมดูล</a:t>
            </a:r>
          </a:p>
        </p:txBody>
      </p:sp>
      <p:sp>
        <p:nvSpPr>
          <p:cNvPr id="28694" name="Arc 35"/>
          <p:cNvSpPr>
            <a:spLocks/>
          </p:cNvSpPr>
          <p:nvPr/>
        </p:nvSpPr>
        <p:spPr bwMode="auto">
          <a:xfrm rot="1525613" flipV="1">
            <a:off x="6063959" y="5147797"/>
            <a:ext cx="184731" cy="523220"/>
          </a:xfrm>
          <a:custGeom>
            <a:avLst/>
            <a:gdLst>
              <a:gd name="T0" fmla="*/ 0 w 21600"/>
              <a:gd name="T1" fmla="*/ 0 h 21600"/>
              <a:gd name="T2" fmla="*/ 431800 w 21600"/>
              <a:gd name="T3" fmla="*/ 217487 h 21600"/>
              <a:gd name="T4" fmla="*/ 0 w 21600"/>
              <a:gd name="T5" fmla="*/ 21748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th-TH">
              <a:latin typeface="Angsana New" pitchFamily="18" charset="-34"/>
            </a:endParaRPr>
          </a:p>
        </p:txBody>
      </p:sp>
      <p:sp>
        <p:nvSpPr>
          <p:cNvPr id="28695" name="Text Box 36"/>
          <p:cNvSpPr txBox="1">
            <a:spLocks noChangeArrowheads="1"/>
          </p:cNvSpPr>
          <p:nvPr/>
        </p:nvSpPr>
        <p:spPr bwMode="auto">
          <a:xfrm>
            <a:off x="5435600" y="5661025"/>
            <a:ext cx="1511300" cy="457200"/>
          </a:xfrm>
          <a:prstGeom prst="rect">
            <a:avLst/>
          </a:prstGeom>
          <a:solidFill>
            <a:srgbClr val="FFCC00"/>
          </a:solidFill>
          <a:ln w="9525" algn="ctr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>
                <a:solidFill>
                  <a:schemeClr val="tx1"/>
                </a:solidFill>
                <a:latin typeface="Angsana New" pitchFamily="18" charset="-34"/>
              </a:rPr>
              <a:t>เรียกใช้โมดูลซ้ำ</a:t>
            </a:r>
          </a:p>
        </p:txBody>
      </p:sp>
    </p:spTree>
    <p:extLst>
      <p:ext uri="{BB962C8B-B14F-4D97-AF65-F5344CB8AC3E}">
        <p14:creationId xmlns="" xmlns:p14="http://schemas.microsoft.com/office/powerpoint/2010/main" val="18166471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4400" dirty="0" smtClean="0">
                <a:solidFill>
                  <a:schemeClr val="tx1"/>
                </a:solidFill>
              </a:rPr>
              <a:t>การอ่านและเรียกใช้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2363" y="1628775"/>
            <a:ext cx="3240087" cy="4392613"/>
          </a:xfrm>
          <a:ln w="28575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A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ส่งข้อมูล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x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ไปยัง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B</a:t>
            </a:r>
          </a:p>
          <a:p>
            <a:pPr eaLnBrk="1" hangingPunct="1"/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B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ส่งข้อมูล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x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ไปยัง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C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เพื่อประมวลผลจนได้ผลลัพธ์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y</a:t>
            </a:r>
          </a:p>
          <a:p>
            <a:pPr eaLnBrk="1" hangingPunct="1"/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ส่งข้อมูล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y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กลับไปยัง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B</a:t>
            </a:r>
          </a:p>
          <a:p>
            <a:pPr eaLnBrk="1" hangingPunct="1"/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B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จะใช้ข้อมูล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y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 ประมวลผลจนได้ผลลัพธ์เป็นข้อมูล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z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ที่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A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ต้องการ</a:t>
            </a:r>
          </a:p>
          <a:p>
            <a:pPr eaLnBrk="1" hangingPunct="1"/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A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ส่งข้อมูล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z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ไป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D 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เพื่อประมวลผล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536825" y="1798966"/>
            <a:ext cx="522288" cy="523220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latin typeface="Angsana New" pitchFamily="18" charset="-34"/>
              </a:rPr>
              <a:t>A</a:t>
            </a:r>
            <a:endParaRPr lang="th-TH" b="1">
              <a:latin typeface="Angsana New" pitchFamily="18" charset="-34"/>
            </a:endParaRP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1835150" y="2276475"/>
            <a:ext cx="792163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endParaRPr lang="th-TH" b="1">
              <a:latin typeface="Angsana New" pitchFamily="18" charset="-34"/>
            </a:endParaRPr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2843213" y="2276475"/>
            <a:ext cx="576262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 b="1">
              <a:latin typeface="Angsana New" pitchFamily="18" charset="-34"/>
            </a:endParaRPr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 rot="-5400000">
            <a:off x="1664991" y="2591073"/>
            <a:ext cx="431800" cy="234405"/>
            <a:chOff x="2154" y="2260"/>
            <a:chExt cx="363" cy="617"/>
          </a:xfrm>
        </p:grpSpPr>
        <p:sp>
          <p:nvSpPr>
            <p:cNvPr id="29725" name="Oval 8"/>
            <p:cNvSpPr>
              <a:spLocks noChangeArrowheads="1"/>
            </p:cNvSpPr>
            <p:nvPr/>
          </p:nvSpPr>
          <p:spPr bwMode="auto">
            <a:xfrm>
              <a:off x="2336" y="2260"/>
              <a:ext cx="181" cy="617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  <p:sp>
          <p:nvSpPr>
            <p:cNvPr id="29726" name="Line 9"/>
            <p:cNvSpPr>
              <a:spLocks noChangeShapeType="1"/>
            </p:cNvSpPr>
            <p:nvPr/>
          </p:nvSpPr>
          <p:spPr bwMode="auto">
            <a:xfrm flipH="1">
              <a:off x="2154" y="2568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</p:grpSp>
      <p:sp>
        <p:nvSpPr>
          <p:cNvPr id="29704" name="Text Box 10"/>
          <p:cNvSpPr txBox="1">
            <a:spLocks noChangeArrowheads="1"/>
          </p:cNvSpPr>
          <p:nvPr/>
        </p:nvSpPr>
        <p:spPr bwMode="auto">
          <a:xfrm>
            <a:off x="1368887" y="2349500"/>
            <a:ext cx="354584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</a:rPr>
              <a:t>x</a:t>
            </a:r>
            <a:endParaRPr lang="th-TH" sz="4000" b="1" dirty="0">
              <a:solidFill>
                <a:schemeClr val="tx1"/>
              </a:solidFill>
              <a:latin typeface="Angsana New" pitchFamily="18" charset="-34"/>
            </a:endParaRPr>
          </a:p>
        </p:txBody>
      </p:sp>
      <p:grpSp>
        <p:nvGrpSpPr>
          <p:cNvPr id="29705" name="Group 11"/>
          <p:cNvGrpSpPr>
            <a:grpSpLocks/>
          </p:cNvGrpSpPr>
          <p:nvPr/>
        </p:nvGrpSpPr>
        <p:grpSpPr bwMode="auto">
          <a:xfrm rot="16200000" flipH="1">
            <a:off x="1808723" y="2087823"/>
            <a:ext cx="431800" cy="233835"/>
            <a:chOff x="2154" y="2260"/>
            <a:chExt cx="363" cy="617"/>
          </a:xfrm>
        </p:grpSpPr>
        <p:sp>
          <p:nvSpPr>
            <p:cNvPr id="29723" name="Oval 12"/>
            <p:cNvSpPr>
              <a:spLocks noChangeArrowheads="1"/>
            </p:cNvSpPr>
            <p:nvPr/>
          </p:nvSpPr>
          <p:spPr bwMode="auto">
            <a:xfrm>
              <a:off x="2336" y="2260"/>
              <a:ext cx="181" cy="617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  <p:sp>
          <p:nvSpPr>
            <p:cNvPr id="29724" name="Line 13"/>
            <p:cNvSpPr>
              <a:spLocks noChangeShapeType="1"/>
            </p:cNvSpPr>
            <p:nvPr/>
          </p:nvSpPr>
          <p:spPr bwMode="auto">
            <a:xfrm flipH="1">
              <a:off x="2154" y="2568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</p:grpSp>
      <p:sp>
        <p:nvSpPr>
          <p:cNvPr id="29706" name="Text Box 14"/>
          <p:cNvSpPr txBox="1">
            <a:spLocks noChangeArrowheads="1"/>
          </p:cNvSpPr>
          <p:nvPr/>
        </p:nvSpPr>
        <p:spPr bwMode="auto">
          <a:xfrm>
            <a:off x="2124075" y="1661378"/>
            <a:ext cx="312738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tx1"/>
                </a:solidFill>
                <a:latin typeface="Angsana New" pitchFamily="18" charset="-34"/>
              </a:rPr>
              <a:t>z</a:t>
            </a:r>
            <a:endParaRPr lang="th-TH" sz="4800" b="1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29707" name="Rectangle 15"/>
          <p:cNvSpPr>
            <a:spLocks noChangeArrowheads="1"/>
          </p:cNvSpPr>
          <p:nvPr/>
        </p:nvSpPr>
        <p:spPr bwMode="auto">
          <a:xfrm>
            <a:off x="1619250" y="3113416"/>
            <a:ext cx="522288" cy="523220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latin typeface="Angsana New" pitchFamily="18" charset="-34"/>
              </a:rPr>
              <a:t>B</a:t>
            </a:r>
            <a:endParaRPr lang="th-TH" b="1">
              <a:latin typeface="Angsana New" pitchFamily="18" charset="-34"/>
            </a:endParaRPr>
          </a:p>
        </p:txBody>
      </p:sp>
      <p:sp>
        <p:nvSpPr>
          <p:cNvPr id="29708" name="Rectangle 16"/>
          <p:cNvSpPr>
            <a:spLocks noChangeArrowheads="1"/>
          </p:cNvSpPr>
          <p:nvPr/>
        </p:nvSpPr>
        <p:spPr bwMode="auto">
          <a:xfrm>
            <a:off x="3203575" y="3113416"/>
            <a:ext cx="522288" cy="523220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latin typeface="Angsana New" pitchFamily="18" charset="-34"/>
              </a:rPr>
              <a:t>D</a:t>
            </a:r>
            <a:endParaRPr lang="th-TH" b="1">
              <a:latin typeface="Angsana New" pitchFamily="18" charset="-34"/>
            </a:endParaRPr>
          </a:p>
        </p:txBody>
      </p:sp>
      <p:sp>
        <p:nvSpPr>
          <p:cNvPr id="29709" name="Rectangle 17"/>
          <p:cNvSpPr>
            <a:spLocks noChangeArrowheads="1"/>
          </p:cNvSpPr>
          <p:nvPr/>
        </p:nvSpPr>
        <p:spPr bwMode="auto">
          <a:xfrm>
            <a:off x="1547813" y="4624716"/>
            <a:ext cx="522287" cy="523220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latin typeface="Angsana New" pitchFamily="18" charset="-34"/>
              </a:rPr>
              <a:t>C</a:t>
            </a:r>
            <a:endParaRPr lang="th-TH" b="1">
              <a:latin typeface="Angsana New" pitchFamily="18" charset="-34"/>
            </a:endParaRPr>
          </a:p>
        </p:txBody>
      </p:sp>
      <p:sp>
        <p:nvSpPr>
          <p:cNvPr id="29710" name="Line 18"/>
          <p:cNvSpPr>
            <a:spLocks noChangeShapeType="1"/>
          </p:cNvSpPr>
          <p:nvPr/>
        </p:nvSpPr>
        <p:spPr bwMode="auto">
          <a:xfrm>
            <a:off x="1835150" y="3602038"/>
            <a:ext cx="0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algn="ctr"/>
            <a:endParaRPr lang="th-TH" b="1">
              <a:latin typeface="Angsana New" pitchFamily="18" charset="-34"/>
            </a:endParaRPr>
          </a:p>
        </p:txBody>
      </p:sp>
      <p:grpSp>
        <p:nvGrpSpPr>
          <p:cNvPr id="29711" name="Group 19"/>
          <p:cNvGrpSpPr>
            <a:grpSpLocks/>
          </p:cNvGrpSpPr>
          <p:nvPr/>
        </p:nvGrpSpPr>
        <p:grpSpPr bwMode="auto">
          <a:xfrm rot="-5400000">
            <a:off x="3631251" y="2658428"/>
            <a:ext cx="431800" cy="242572"/>
            <a:chOff x="2154" y="2260"/>
            <a:chExt cx="363" cy="617"/>
          </a:xfrm>
        </p:grpSpPr>
        <p:sp>
          <p:nvSpPr>
            <p:cNvPr id="29721" name="Oval 20"/>
            <p:cNvSpPr>
              <a:spLocks noChangeArrowheads="1"/>
            </p:cNvSpPr>
            <p:nvPr/>
          </p:nvSpPr>
          <p:spPr bwMode="auto">
            <a:xfrm>
              <a:off x="2336" y="2260"/>
              <a:ext cx="181" cy="617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  <p:sp>
          <p:nvSpPr>
            <p:cNvPr id="29722" name="Line 21"/>
            <p:cNvSpPr>
              <a:spLocks noChangeShapeType="1"/>
            </p:cNvSpPr>
            <p:nvPr/>
          </p:nvSpPr>
          <p:spPr bwMode="auto">
            <a:xfrm flipH="1">
              <a:off x="2154" y="2568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</p:grpSp>
      <p:sp>
        <p:nvSpPr>
          <p:cNvPr id="29712" name="Text Box 22"/>
          <p:cNvSpPr txBox="1">
            <a:spLocks noChangeArrowheads="1"/>
          </p:cNvSpPr>
          <p:nvPr/>
        </p:nvSpPr>
        <p:spPr bwMode="auto">
          <a:xfrm>
            <a:off x="3275856" y="2348880"/>
            <a:ext cx="349776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4400" b="1" dirty="0">
                <a:solidFill>
                  <a:schemeClr val="tx1"/>
                </a:solidFill>
                <a:latin typeface="Angsana New" pitchFamily="18" charset="-34"/>
              </a:rPr>
              <a:t>z</a:t>
            </a:r>
            <a:endParaRPr lang="th-TH" sz="4400" b="1" dirty="0">
              <a:solidFill>
                <a:schemeClr val="tx1"/>
              </a:solidFill>
              <a:latin typeface="Angsana New" pitchFamily="18" charset="-34"/>
            </a:endParaRPr>
          </a:p>
        </p:txBody>
      </p:sp>
      <p:grpSp>
        <p:nvGrpSpPr>
          <p:cNvPr id="29713" name="Group 23"/>
          <p:cNvGrpSpPr>
            <a:grpSpLocks/>
          </p:cNvGrpSpPr>
          <p:nvPr/>
        </p:nvGrpSpPr>
        <p:grpSpPr bwMode="auto">
          <a:xfrm rot="16200000" flipH="1">
            <a:off x="1793132" y="3890244"/>
            <a:ext cx="431800" cy="229392"/>
            <a:chOff x="2154" y="2260"/>
            <a:chExt cx="363" cy="617"/>
          </a:xfrm>
        </p:grpSpPr>
        <p:sp>
          <p:nvSpPr>
            <p:cNvPr id="29719" name="Oval 24"/>
            <p:cNvSpPr>
              <a:spLocks noChangeArrowheads="1"/>
            </p:cNvSpPr>
            <p:nvPr/>
          </p:nvSpPr>
          <p:spPr bwMode="auto">
            <a:xfrm>
              <a:off x="2336" y="2260"/>
              <a:ext cx="181" cy="617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  <p:sp>
          <p:nvSpPr>
            <p:cNvPr id="29720" name="Line 25"/>
            <p:cNvSpPr>
              <a:spLocks noChangeShapeType="1"/>
            </p:cNvSpPr>
            <p:nvPr/>
          </p:nvSpPr>
          <p:spPr bwMode="auto">
            <a:xfrm flipH="1">
              <a:off x="2154" y="2568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</p:grpSp>
      <p:sp>
        <p:nvSpPr>
          <p:cNvPr id="29714" name="Text Box 26"/>
          <p:cNvSpPr txBox="1">
            <a:spLocks noChangeArrowheads="1"/>
          </p:cNvSpPr>
          <p:nvPr/>
        </p:nvSpPr>
        <p:spPr bwMode="auto">
          <a:xfrm>
            <a:off x="2051050" y="3860800"/>
            <a:ext cx="312738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4400" b="1" dirty="0">
                <a:solidFill>
                  <a:schemeClr val="tx1"/>
                </a:solidFill>
                <a:latin typeface="Angsana New" pitchFamily="18" charset="-34"/>
              </a:rPr>
              <a:t>y</a:t>
            </a:r>
            <a:endParaRPr lang="th-TH" sz="4400" b="1" dirty="0">
              <a:solidFill>
                <a:schemeClr val="tx1"/>
              </a:solidFill>
              <a:latin typeface="Angsana New" pitchFamily="18" charset="-34"/>
            </a:endParaRPr>
          </a:p>
        </p:txBody>
      </p:sp>
      <p:grpSp>
        <p:nvGrpSpPr>
          <p:cNvPr id="29715" name="Group 27"/>
          <p:cNvGrpSpPr>
            <a:grpSpLocks/>
          </p:cNvGrpSpPr>
          <p:nvPr/>
        </p:nvGrpSpPr>
        <p:grpSpPr bwMode="auto">
          <a:xfrm rot="-5400000">
            <a:off x="1388956" y="3947501"/>
            <a:ext cx="431800" cy="258400"/>
            <a:chOff x="2154" y="2260"/>
            <a:chExt cx="363" cy="617"/>
          </a:xfrm>
        </p:grpSpPr>
        <p:sp>
          <p:nvSpPr>
            <p:cNvPr id="29717" name="Oval 28"/>
            <p:cNvSpPr>
              <a:spLocks noChangeArrowheads="1"/>
            </p:cNvSpPr>
            <p:nvPr/>
          </p:nvSpPr>
          <p:spPr bwMode="auto">
            <a:xfrm>
              <a:off x="2336" y="2260"/>
              <a:ext cx="181" cy="617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  <p:sp>
          <p:nvSpPr>
            <p:cNvPr id="29718" name="Line 29"/>
            <p:cNvSpPr>
              <a:spLocks noChangeShapeType="1"/>
            </p:cNvSpPr>
            <p:nvPr/>
          </p:nvSpPr>
          <p:spPr bwMode="auto">
            <a:xfrm flipH="1">
              <a:off x="2154" y="2568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endParaRPr lang="th-TH" b="1">
                <a:latin typeface="Angsana New" pitchFamily="18" charset="-34"/>
              </a:endParaRPr>
            </a:p>
          </p:txBody>
        </p:sp>
      </p:grpSp>
      <p:sp>
        <p:nvSpPr>
          <p:cNvPr id="29716" name="Text Box 30"/>
          <p:cNvSpPr txBox="1">
            <a:spLocks noChangeArrowheads="1"/>
          </p:cNvSpPr>
          <p:nvPr/>
        </p:nvSpPr>
        <p:spPr bwMode="auto">
          <a:xfrm>
            <a:off x="1216409" y="3717925"/>
            <a:ext cx="370614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4400" b="1" dirty="0">
                <a:solidFill>
                  <a:schemeClr val="tx1"/>
                </a:solidFill>
                <a:latin typeface="Angsana New" pitchFamily="18" charset="-34"/>
              </a:rPr>
              <a:t>x</a:t>
            </a:r>
            <a:endParaRPr lang="th-TH" sz="4400" b="1" dirty="0">
              <a:solidFill>
                <a:schemeClr val="tx1"/>
              </a:solidFill>
              <a:latin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78706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5400" dirty="0" smtClean="0">
                <a:solidFill>
                  <a:schemeClr val="tx1"/>
                </a:solidFill>
              </a:rPr>
              <a:t>แบบจำลองตามแนวเชิงวัตถุ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เชิงโครงสร้าง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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 ทีมงานจะต้องพิจารณากระบวนการทำงานและข้อมูลของระบบแยกส่วนกัน </a:t>
            </a:r>
          </a:p>
          <a:p>
            <a:r>
              <a:rPr lang="th-TH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เชิงวัตถุ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 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พิจารณาทุกๆ สิ่งในระบบที่สนใจเป็น วัตถุ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 (Object)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ซึ่งประกอบไปด้วยข้อมูล (คุณลักษณะ) และกระบวนการทำงาน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(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  <a:sym typeface="Wingdings" pitchFamily="2" charset="2"/>
              </a:rPr>
              <a:t>พฤติกรรม) นั่นคือ พิจารณาทั้งข้อมูลและกระบวนการไปพร้อมๆ กัน</a:t>
            </a: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407251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ทำไมต้องมีแบบจำลอง</a:t>
            </a:r>
            <a:endParaRPr lang="th-TH" sz="4400" b="1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80579" name="Rectangle 3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686800" cy="4495800"/>
          </a:xfrm>
        </p:spPr>
        <p:txBody>
          <a:bodyPr/>
          <a:lstStyle/>
          <a:p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เป็นเครื่องมือที่ใช้แทนการสื่อสารด้วยข้อความหรือคำพูด</a:t>
            </a:r>
          </a:p>
          <a:p>
            <a:r>
              <a:rPr lang="th-TH" sz="4000" dirty="0">
                <a:latin typeface="Angsana New" pitchFamily="18" charset="-34"/>
                <a:cs typeface="Angsana New" pitchFamily="18" charset="-34"/>
              </a:rPr>
              <a:t>เป็นเครื่องมือที่ช่วยให้การสื่อสารระหว่างกลุ่มบุคคล                       มีความถูกต้อง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ตรงกัน</a:t>
            </a:r>
          </a:p>
          <a:p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เกิดขึ้นระหว่างการวิเคราะห์ความต้องการ และนำไปใช้               ในการออกแบบระบบ</a:t>
            </a:r>
            <a:endParaRPr lang="th-TH" sz="4000" dirty="0">
              <a:latin typeface="Angsana New" pitchFamily="18" charset="-34"/>
              <a:cs typeface="Angsana New" pitchFamily="18" charset="-34"/>
            </a:endParaRPr>
          </a:p>
          <a:p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Font typeface="Wingdings" pitchFamily="2" charset="2"/>
              <a:buNone/>
            </a:pP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97670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 smtClean="0">
                <a:solidFill>
                  <a:schemeClr val="tx2">
                    <a:lumMod val="75000"/>
                  </a:schemeClr>
                </a:solidFill>
              </a:rPr>
              <a:t>ระบบตามแบบจำลองตาม</a:t>
            </a:r>
            <a:r>
              <a:rPr lang="th-TH" sz="4800" dirty="0" smtClean="0">
                <a:solidFill>
                  <a:schemeClr val="tx2">
                    <a:lumMod val="75000"/>
                  </a:schemeClr>
                </a:solidFill>
              </a:rPr>
              <a:t>แนวคิดเชิง</a:t>
            </a:r>
            <a:r>
              <a:rPr lang="th-TH" sz="4800" dirty="0" smtClean="0">
                <a:solidFill>
                  <a:schemeClr val="tx2">
                    <a:lumMod val="75000"/>
                  </a:schemeClr>
                </a:solidFill>
              </a:rPr>
              <a:t>วัตถุ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229600" cy="4495800"/>
          </a:xfrm>
        </p:spPr>
        <p:txBody>
          <a:bodyPr/>
          <a:lstStyle/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ประกอบด้วย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Object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จำนวนมากที่สัมพันธ์กันเพื่อทำงานร่วมกัน ให้เกิดเป็นการทำงานของระบบ</a:t>
            </a:r>
          </a:p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Object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ที่มีคุณลักษณะและพฤติกรรมเหมือนกัน จะถูกจัดอยู่ในคลาส 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(Class) 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เดียวกัน</a:t>
            </a:r>
          </a:p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“นักศึกษา” , “อาจารย์” , “เจ้าหน้าที่” </a:t>
            </a:r>
            <a:br>
              <a:rPr lang="th-TH" sz="36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จะถูกจัดอยู่ในคลาส “คน“ เนื่องจากบุคลากรจะมีลักษณะ หู ตา จมูก หรือแขนขา เหมือนกัน</a:t>
            </a:r>
          </a:p>
          <a:p>
            <a:r>
              <a:rPr lang="th-TH" sz="3600" b="1" dirty="0" smtClean="0">
                <a:solidFill>
                  <a:srgbClr val="FF0066"/>
                </a:solidFill>
                <a:latin typeface="Angsana New" pitchFamily="18" charset="-34"/>
                <a:cs typeface="Angsana New" pitchFamily="18" charset="-34"/>
              </a:rPr>
              <a:t>คลาส เป็นเหมือนแม่พิมพ์ที่ใช้สร้าง </a:t>
            </a:r>
            <a:r>
              <a:rPr lang="en-US" sz="3600" b="1" dirty="0" smtClean="0">
                <a:solidFill>
                  <a:srgbClr val="FF0066"/>
                </a:solidFill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b="1" dirty="0" smtClean="0">
                <a:solidFill>
                  <a:srgbClr val="FF0066"/>
                </a:solidFill>
                <a:latin typeface="Angsana New" pitchFamily="18" charset="-34"/>
                <a:cs typeface="Angsana New" pitchFamily="18" charset="-34"/>
              </a:rPr>
              <a:t>ของคลาสนั้นๆ</a:t>
            </a:r>
          </a:p>
        </p:txBody>
      </p:sp>
    </p:spTree>
    <p:extLst>
      <p:ext uri="{BB962C8B-B14F-4D97-AF65-F5344CB8AC3E}">
        <p14:creationId xmlns="" xmlns:p14="http://schemas.microsoft.com/office/powerpoint/2010/main" val="36270148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ภาพจำลองของ </a:t>
            </a:r>
            <a:r>
              <a:rPr lang="en-US" sz="4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class  Customer</a:t>
            </a:r>
            <a:endParaRPr lang="th-TH" sz="40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1820796" y="3917228"/>
            <a:ext cx="2349207" cy="1500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th-TH" sz="3600">
              <a:latin typeface="Angsana New" pitchFamily="18" charset="-34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820797" y="1918573"/>
            <a:ext cx="234920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Angsana New" pitchFamily="18" charset="-34"/>
              </a:rPr>
              <a:t>Customer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820797" y="2555026"/>
            <a:ext cx="2349207" cy="37856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3600" dirty="0" err="1">
                <a:latin typeface="Angsana New" pitchFamily="18" charset="-34"/>
              </a:rPr>
              <a:t>custId</a:t>
            </a:r>
            <a:endParaRPr lang="en-US" sz="3600" dirty="0">
              <a:latin typeface="Angsana New" pitchFamily="18" charset="-34"/>
            </a:endParaRPr>
          </a:p>
          <a:p>
            <a:pPr algn="l"/>
            <a:r>
              <a:rPr lang="en-US" sz="3600" dirty="0" err="1">
                <a:latin typeface="Angsana New" pitchFamily="18" charset="-34"/>
              </a:rPr>
              <a:t>custName</a:t>
            </a:r>
            <a:endParaRPr lang="en-US" sz="3600" dirty="0">
              <a:latin typeface="Angsana New" pitchFamily="18" charset="-34"/>
            </a:endParaRPr>
          </a:p>
          <a:p>
            <a:pPr algn="l"/>
            <a:endParaRPr lang="en-US" sz="1600" dirty="0">
              <a:latin typeface="Angsana New" pitchFamily="18" charset="-34"/>
            </a:endParaRPr>
          </a:p>
          <a:p>
            <a:pPr algn="l"/>
            <a:r>
              <a:rPr lang="en-US" sz="3600" dirty="0" err="1">
                <a:latin typeface="Angsana New" pitchFamily="18" charset="-34"/>
              </a:rPr>
              <a:t>addCust</a:t>
            </a:r>
            <a:r>
              <a:rPr lang="en-US" sz="3600" dirty="0">
                <a:latin typeface="Angsana New" pitchFamily="18" charset="-34"/>
              </a:rPr>
              <a:t>()</a:t>
            </a:r>
          </a:p>
          <a:p>
            <a:pPr algn="l"/>
            <a:r>
              <a:rPr lang="en-US" sz="3600" dirty="0" err="1">
                <a:latin typeface="Angsana New" pitchFamily="18" charset="-34"/>
              </a:rPr>
              <a:t>deleteCust</a:t>
            </a:r>
            <a:r>
              <a:rPr lang="en-US" sz="3600" dirty="0">
                <a:latin typeface="Angsana New" pitchFamily="18" charset="-34"/>
              </a:rPr>
              <a:t>()</a:t>
            </a:r>
          </a:p>
          <a:p>
            <a:pPr algn="l"/>
            <a:r>
              <a:rPr lang="en-US" sz="3600" dirty="0" err="1">
                <a:latin typeface="Angsana New" pitchFamily="18" charset="-34"/>
              </a:rPr>
              <a:t>editCust</a:t>
            </a:r>
            <a:r>
              <a:rPr lang="en-US" sz="3600" dirty="0">
                <a:latin typeface="Angsana New" pitchFamily="18" charset="-34"/>
              </a:rPr>
              <a:t>()</a:t>
            </a:r>
          </a:p>
          <a:p>
            <a:pPr algn="l"/>
            <a:r>
              <a:rPr lang="en-US" sz="3600" dirty="0" err="1">
                <a:latin typeface="Angsana New" pitchFamily="18" charset="-34"/>
              </a:rPr>
              <a:t>displayInfo</a:t>
            </a:r>
            <a:r>
              <a:rPr lang="en-US" sz="3600" dirty="0">
                <a:latin typeface="Angsana New" pitchFamily="18" charset="-34"/>
              </a:rPr>
              <a:t>()</a:t>
            </a:r>
            <a:endParaRPr lang="th-TH" sz="3600" dirty="0">
              <a:latin typeface="Angsana New" pitchFamily="18" charset="-34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>
            <a:off x="4268424" y="2276475"/>
            <a:ext cx="1296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h-TH" sz="3600">
              <a:latin typeface="Angsana New" pitchFamily="18" charset="-34"/>
            </a:endParaRP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5709874" y="1989138"/>
            <a:ext cx="1648208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3600">
                <a:latin typeface="Angsana New" pitchFamily="18" charset="-34"/>
              </a:rPr>
              <a:t>Class Name</a:t>
            </a:r>
            <a:endParaRPr lang="th-TH" sz="3600">
              <a:latin typeface="Angsana New" pitchFamily="18" charset="-34"/>
            </a:endParaRPr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>
            <a:off x="4197061" y="3214022"/>
            <a:ext cx="1296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h-TH" sz="3600">
              <a:latin typeface="Angsana New" pitchFamily="18" charset="-34"/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5638511" y="2926685"/>
            <a:ext cx="1284326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3600" dirty="0">
                <a:latin typeface="Angsana New" pitchFamily="18" charset="-34"/>
              </a:rPr>
              <a:t>Attribute</a:t>
            </a:r>
            <a:endParaRPr lang="th-TH" sz="3600" dirty="0">
              <a:latin typeface="Angsana New" pitchFamily="18" charset="-34"/>
            </a:endParaRP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4197061" y="4482292"/>
            <a:ext cx="1296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h-TH" sz="3600">
              <a:latin typeface="Angsana New" pitchFamily="18" charset="-34"/>
            </a:endParaRP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5638511" y="4194954"/>
            <a:ext cx="1502334" cy="1754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3600" dirty="0">
                <a:latin typeface="Angsana New" pitchFamily="18" charset="-34"/>
              </a:rPr>
              <a:t>Method</a:t>
            </a:r>
          </a:p>
          <a:p>
            <a:pPr algn="l"/>
            <a:r>
              <a:rPr lang="en-US" sz="3600" dirty="0">
                <a:latin typeface="Angsana New" pitchFamily="18" charset="-34"/>
              </a:rPr>
              <a:t>(Behavior/</a:t>
            </a:r>
          </a:p>
          <a:p>
            <a:pPr algn="l"/>
            <a:r>
              <a:rPr lang="en-US" sz="3600" dirty="0">
                <a:latin typeface="Angsana New" pitchFamily="18" charset="-34"/>
              </a:rPr>
              <a:t>Operation)</a:t>
            </a:r>
            <a:endParaRPr lang="th-TH" sz="3600" dirty="0">
              <a:latin typeface="Angsana New" pitchFamily="18" charset="-34"/>
            </a:endParaRPr>
          </a:p>
        </p:txBody>
      </p:sp>
      <p:cxnSp>
        <p:nvCxnSpPr>
          <p:cNvPr id="13" name="ตัวเชื่อมต่อตรง 12"/>
          <p:cNvCxnSpPr/>
          <p:nvPr/>
        </p:nvCxnSpPr>
        <p:spPr>
          <a:xfrm>
            <a:off x="1785918" y="3857628"/>
            <a:ext cx="2428892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029703728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UML</a:t>
            </a:r>
            <a:endParaRPr lang="th-TH" sz="60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Unified </a:t>
            </a:r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Modeling </a:t>
            </a:r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Language</a:t>
            </a:r>
          </a:p>
          <a:p>
            <a:r>
              <a:rPr lang="th-TH" sz="4400" dirty="0" smtClean="0">
                <a:latin typeface="Angsana New" pitchFamily="18" charset="-34"/>
                <a:cs typeface="Angsana New" pitchFamily="18" charset="-34"/>
              </a:rPr>
              <a:t>ภาษารูปภาพเพื่อใช้สร้างแบบจำลองเชิงวัตถุ</a:t>
            </a:r>
          </a:p>
          <a:p>
            <a:r>
              <a:rPr lang="th-TH" sz="4400" dirty="0" smtClean="0">
                <a:latin typeface="Angsana New" pitchFamily="18" charset="-34"/>
                <a:cs typeface="Angsana New" pitchFamily="18" charset="-34"/>
              </a:rPr>
              <a:t>ได้รับการยอมรับจากองค์กร 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OMG (Object Management Group)</a:t>
            </a:r>
            <a:endParaRPr lang="th-TH" sz="4400" dirty="0" smtClean="0">
              <a:solidFill>
                <a:schemeClr val="tx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9101253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214290"/>
            <a:ext cx="7391400" cy="563563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UML </a:t>
            </a:r>
            <a:r>
              <a:rPr lang="th-TH" sz="4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แบ่งเป็น 2 กลุ่ม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785794"/>
            <a:ext cx="8496944" cy="5643602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66"/>
                </a:solidFill>
                <a:latin typeface="Angsana New" pitchFamily="18" charset="-34"/>
                <a:cs typeface="Angsana New" pitchFamily="18" charset="-34"/>
              </a:rPr>
              <a:t>Structure Diagram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36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เป็นกลุ่มแผนภาพที่แสดงให้เห็นโครงสร้างเชิงสถิตของระบบ 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(Static)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หมายถึง โครงสร้างที่ไม่มีการเปลี่ยนแปลงหรือเคลื่อนไหวแม้จะมีเหตุการณ์ใดๆ เกิดขึ้น</a:t>
            </a:r>
            <a:endParaRPr lang="en-US" sz="3600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en-US" sz="3600" b="1" dirty="0" smtClean="0">
                <a:solidFill>
                  <a:srgbClr val="FF0066"/>
                </a:solidFill>
                <a:latin typeface="Angsana New" pitchFamily="18" charset="-34"/>
                <a:cs typeface="Angsana New" pitchFamily="18" charset="-34"/>
              </a:rPr>
              <a:t>Behavioral Diagram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36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เป็นกลุ่มแผนภาพที่แสดงให้เห็นภาพเชิงกิจกรรมของระบบ 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(Dynamic)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คือ แสดงให้เห็นพฤติกรรมของระบบที่มีการเปลี่ยนแปลงไปเมื่อมีเหตุการณ์ใดๆ เกิดขึ้น และแสดงให้เห็นถึงความสามารถของระบบที่ดำเนินการในหน้าที่บางอย่างได้</a:t>
            </a:r>
            <a:endParaRPr lang="en-US" sz="3600" dirty="0" smtClean="0">
              <a:latin typeface="Angsana New" pitchFamily="18" charset="-34"/>
              <a:cs typeface="Angsana New" pitchFamily="18" charset="-34"/>
            </a:endParaRPr>
          </a:p>
          <a:p>
            <a:pPr lvl="1">
              <a:buFontTx/>
              <a:buNone/>
            </a:pPr>
            <a:endParaRPr lang="th-TH" sz="32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8526022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428604"/>
            <a:ext cx="7391400" cy="563563"/>
          </a:xfrm>
        </p:spPr>
        <p:txBody>
          <a:bodyPr/>
          <a:lstStyle/>
          <a:p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UML </a:t>
            </a:r>
            <a:r>
              <a:rPr lang="th-TH" sz="4800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แบ่งเป็น 2 กลุ่ม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85860"/>
            <a:ext cx="5791200" cy="54292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cs typeface="Angsana New" pitchFamily="18" charset="-34"/>
              </a:rPr>
              <a:t>Structure Diagram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  <a:cs typeface="Angsana New" pitchFamily="18" charset="-34"/>
              </a:rPr>
              <a:t>Class Diagram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  <a:cs typeface="Angsana New" pitchFamily="18" charset="-34"/>
              </a:rPr>
              <a:t>Object Diagram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Angsana New" pitchFamily="18" charset="-34"/>
              </a:rPr>
              <a:t>Component Diagram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Angsana New" pitchFamily="18" charset="-34"/>
              </a:rPr>
              <a:t>Deployment </a:t>
            </a:r>
            <a:r>
              <a:rPr lang="en-US" dirty="0" smtClean="0">
                <a:cs typeface="Angsana New" pitchFamily="18" charset="-34"/>
              </a:rPr>
              <a:t>Diagram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>
              <a:cs typeface="Angsana New" pitchFamily="18" charset="-34"/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cs typeface="Angsana New" pitchFamily="18" charset="-34"/>
              </a:rPr>
              <a:t>Behavioral Diagram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  <a:cs typeface="Angsana New" pitchFamily="18" charset="-34"/>
              </a:rPr>
              <a:t>Use Case Diagram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  <a:cs typeface="Angsana New" pitchFamily="18" charset="-34"/>
              </a:rPr>
              <a:t>Sequence Diagram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Angsana New" pitchFamily="18" charset="-34"/>
              </a:rPr>
              <a:t>Collaboration Diagram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Angsana New" pitchFamily="18" charset="-34"/>
              </a:rPr>
              <a:t>State Diagram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Angsana New" pitchFamily="18" charset="-34"/>
              </a:rPr>
              <a:t>Activity Diagram</a:t>
            </a:r>
            <a:endParaRPr lang="th-TH" dirty="0" smtClean="0"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45417"/>
      </p:ext>
    </p:extLst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3203848" y="764704"/>
            <a:ext cx="5791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0033CC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l" eaLnBrk="0" hangingPunct="0">
              <a:lnSpc>
                <a:spcPct val="90000"/>
              </a:lnSpc>
            </a:pPr>
            <a:r>
              <a:rPr lang="en-US" sz="5400" b="1" dirty="0">
                <a:latin typeface="Angsana New" pitchFamily="18" charset="-34"/>
              </a:rPr>
              <a:t>Class Diagram</a:t>
            </a:r>
            <a:endParaRPr lang="th-TH" sz="5400" b="1" dirty="0">
              <a:latin typeface="Angsana New" pitchFamily="18" charset="-34"/>
            </a:endParaRPr>
          </a:p>
        </p:txBody>
      </p:sp>
      <p:sp>
        <p:nvSpPr>
          <p:cNvPr id="58379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ประกอบด้วย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Class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และความสัมพันธ์ระหว่าง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Class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Dependency, Generalization, Association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เป็น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ต้น</a:t>
            </a:r>
          </a:p>
          <a:p>
            <a:pPr>
              <a:buNone/>
            </a:pP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Class Diagram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สามารถแสดงรายละเอียดว่ามี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Method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Attribute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อย่างไร </a:t>
            </a:r>
          </a:p>
          <a:p>
            <a:pPr marL="0" indent="0">
              <a:buNone/>
            </a:pP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5541160"/>
      </p:ext>
    </p:extLst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1253081"/>
            <a:ext cx="8858280" cy="40333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285984" y="5715016"/>
            <a:ext cx="4716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785918" y="285728"/>
            <a:ext cx="5791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0033CC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90000"/>
              </a:lnSpc>
            </a:pPr>
            <a:r>
              <a:rPr lang="en-US" sz="5400" b="1" dirty="0">
                <a:latin typeface="Angsana New" pitchFamily="18" charset="-34"/>
              </a:rPr>
              <a:t>Class Diagram</a:t>
            </a:r>
            <a:endParaRPr lang="th-TH" sz="5400" b="1" dirty="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2048231"/>
      </p:ext>
    </p:extLst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981075"/>
            <a:ext cx="6840537" cy="497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2885256" y="260648"/>
            <a:ext cx="5791200" cy="533400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 anchor="ctr"/>
          <a:lstStyle/>
          <a:p>
            <a:pPr algn="l" eaLnBrk="0" hangingPunct="0">
              <a:lnSpc>
                <a:spcPct val="90000"/>
              </a:lnSpc>
            </a:pPr>
            <a:r>
              <a:rPr lang="en-US" sz="5400" b="1" dirty="0">
                <a:solidFill>
                  <a:schemeClr val="tx1"/>
                </a:solidFill>
                <a:latin typeface="Angsana New" pitchFamily="18" charset="-34"/>
              </a:rPr>
              <a:t>Class Diagram</a:t>
            </a:r>
            <a:endParaRPr lang="th-TH" sz="5400" b="1" dirty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2428860" y="6286520"/>
            <a:ext cx="4716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</p:spTree>
    <p:extLst>
      <p:ext uri="{BB962C8B-B14F-4D97-AF65-F5344CB8AC3E}">
        <p14:creationId xmlns="" xmlns:p14="http://schemas.microsoft.com/office/powerpoint/2010/main" val="2535921473"/>
      </p:ext>
    </p:extLst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143108" y="357166"/>
            <a:ext cx="5791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0033CC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90000"/>
              </a:lnSpc>
            </a:pPr>
            <a:r>
              <a:rPr lang="en-US" sz="5400" b="1" dirty="0">
                <a:latin typeface="Angsana New" pitchFamily="18" charset="-34"/>
              </a:rPr>
              <a:t>Object Diagram</a:t>
            </a:r>
            <a:endParaRPr lang="th-TH" sz="5400" b="1" dirty="0">
              <a:latin typeface="Angsana New" pitchFamily="18" charset="-34"/>
            </a:endParaRP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31032" y="1000108"/>
            <a:ext cx="8712968" cy="4340225"/>
          </a:xfrm>
        </p:spPr>
        <p:txBody>
          <a:bodyPr/>
          <a:lstStyle/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ประกอบด้วย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Relation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ระหว่าง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โดยแต่ละ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จะแสดง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Instance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ของแต่ละ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class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ที่มีในระบบ และความสัมพันธ์ระหว่าง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Class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Dependency, Generalization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หรือ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Association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ซึ่งมีลักษณะเช่นเดียวกับ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Class Diagram </a:t>
            </a: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b="1" dirty="0" err="1" smtClean="0">
                <a:latin typeface="Angsana New" pitchFamily="18" charset="-34"/>
                <a:cs typeface="Angsana New" pitchFamily="18" charset="-34"/>
              </a:rPr>
              <a:t>Class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		Object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 </a:t>
            </a:r>
            <a:br>
              <a:rPr lang="th-TH" sz="36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- ประชาชน 	 - บุรินทร์ 	</a:t>
            </a:r>
            <a:br>
              <a:rPr lang="th-TH" sz="36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- แม่น้ำ	 	 - วัง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36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- รถยนต์ 	 	 - </a:t>
            </a:r>
            <a:r>
              <a:rPr lang="th-TH" sz="3600" dirty="0" err="1" smtClean="0">
                <a:latin typeface="Angsana New" pitchFamily="18" charset="-34"/>
                <a:cs typeface="Angsana New" pitchFamily="18" charset="-34"/>
              </a:rPr>
              <a:t>นิส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สัน </a:t>
            </a:r>
            <a:br>
              <a:rPr lang="th-TH" sz="36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- กีฬา 	 	 - โยคะ 	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36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3455725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1785918" y="357166"/>
            <a:ext cx="5791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0033CC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90000"/>
              </a:lnSpc>
            </a:pPr>
            <a:r>
              <a:rPr lang="en-US" sz="5400" b="1" dirty="0">
                <a:latin typeface="Angsana New" pitchFamily="18" charset="-34"/>
              </a:rPr>
              <a:t>Object Diagram</a:t>
            </a:r>
            <a:endParaRPr lang="th-TH" sz="5400" b="1" dirty="0">
              <a:latin typeface="Angsana New" pitchFamily="18" charset="-34"/>
            </a:endParaRPr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08" y="1500174"/>
            <a:ext cx="5307806" cy="4432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2143108" y="1357298"/>
            <a:ext cx="5472112" cy="863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1619250" y="6263121"/>
            <a:ext cx="5891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h-TH" dirty="0"/>
              <a:t>ที่มา  </a:t>
            </a:r>
            <a:r>
              <a:rPr lang="en-US" dirty="0"/>
              <a:t>http</a:t>
            </a:r>
            <a:r>
              <a:rPr lang="th-TH" dirty="0"/>
              <a:t>://</a:t>
            </a:r>
            <a:r>
              <a:rPr lang="en-US" dirty="0"/>
              <a:t>www</a:t>
            </a:r>
            <a:r>
              <a:rPr lang="th-TH" dirty="0"/>
              <a:t>.</a:t>
            </a:r>
            <a:r>
              <a:rPr lang="en-US" dirty="0" err="1"/>
              <a:t>thaiall</a:t>
            </a:r>
            <a:r>
              <a:rPr lang="th-TH" dirty="0"/>
              <a:t>.</a:t>
            </a:r>
            <a:r>
              <a:rPr lang="en-US" dirty="0"/>
              <a:t>com</a:t>
            </a:r>
            <a:r>
              <a:rPr lang="th-TH" dirty="0"/>
              <a:t>/</a:t>
            </a:r>
            <a:r>
              <a:rPr lang="en-US" dirty="0" err="1"/>
              <a:t>uml</a:t>
            </a:r>
            <a:r>
              <a:rPr lang="th-TH" dirty="0"/>
              <a:t>/</a:t>
            </a:r>
            <a:r>
              <a:rPr lang="en-US" dirty="0" err="1"/>
              <a:t>indexo</a:t>
            </a:r>
            <a:r>
              <a:rPr lang="th-TH" dirty="0"/>
              <a:t>.</a:t>
            </a:r>
            <a:r>
              <a:rPr lang="en-US" dirty="0"/>
              <a:t>html</a:t>
            </a:r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6238680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แบบจำลองการวิเคราะห์  </a:t>
            </a:r>
            <a:r>
              <a:rPr lang="en-US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(Analysis Model)</a:t>
            </a:r>
            <a:endParaRPr lang="th-TH" sz="4400" b="1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80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แบบจำลอง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คือ สัญลักษณ์ที่ใช้จำลองข้อเท็จจริงต่างๆ ที่เกิดขึ้นในระบบ เป็นแผนภาพที่แสดงให้เห็นในแต่ละมุมมองของระบบ </a:t>
            </a:r>
          </a:p>
          <a:p>
            <a:pPr>
              <a:buFont typeface="Wingdings" pitchFamily="2" charset="2"/>
              <a:buNone/>
            </a:pPr>
            <a:r>
              <a:rPr lang="th-TH" sz="4000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แบบจำลองการวิเคราะห์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คือ แบบจำลองที่เขียนขึ้นจากข้อกำหนดความต้องการของระบบ สะท้อนให้เห็นถึงหน้าที่การทำงานของระบบด้านต่างๆ และจะถูกนำไปใช้ในระยะการออกแบบต่อไป</a:t>
            </a:r>
          </a:p>
          <a:p>
            <a:pPr>
              <a:buFont typeface="Wingdings" pitchFamily="2" charset="2"/>
              <a:buNone/>
            </a:pP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59470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Component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เป็น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Diagram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ซึ่งแสดงโครงสร้างทางกายภาพของ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Software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โดยจะประกอบด้วยองค์ประกอบซึ่งอยู่ในรูปต่างๆ เช่น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Binary, text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executable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ภายใน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Component Diagram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ก็จะมีความสัมพันธ์แสดงอยู่เช่นเดียวกับ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Class Diagram, Object Diagram </a:t>
            </a: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7199839"/>
      </p:ext>
    </p:extLst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Component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6349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74037"/>
            <a:ext cx="7272982" cy="3612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619250" y="5805488"/>
            <a:ext cx="5891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h-TH"/>
              <a:t>ที่มา  </a:t>
            </a:r>
            <a:r>
              <a:rPr lang="en-US"/>
              <a:t>http</a:t>
            </a:r>
            <a:r>
              <a:rPr lang="th-TH"/>
              <a:t>://</a:t>
            </a:r>
            <a:r>
              <a:rPr lang="en-US"/>
              <a:t>www</a:t>
            </a:r>
            <a:r>
              <a:rPr lang="th-TH"/>
              <a:t>.</a:t>
            </a:r>
            <a:r>
              <a:rPr lang="en-US"/>
              <a:t>thaiall</a:t>
            </a:r>
            <a:r>
              <a:rPr lang="th-TH"/>
              <a:t>.</a:t>
            </a:r>
            <a:r>
              <a:rPr lang="en-US"/>
              <a:t>com</a:t>
            </a:r>
            <a:r>
              <a:rPr lang="th-TH"/>
              <a:t>/</a:t>
            </a:r>
            <a:r>
              <a:rPr lang="en-US"/>
              <a:t>uml</a:t>
            </a:r>
            <a:r>
              <a:rPr lang="th-TH"/>
              <a:t>/</a:t>
            </a:r>
            <a:r>
              <a:rPr lang="en-US"/>
              <a:t>indexo</a:t>
            </a:r>
            <a:r>
              <a:rPr lang="th-TH"/>
              <a:t>.</a:t>
            </a:r>
            <a:r>
              <a:rPr lang="en-US"/>
              <a:t>html</a:t>
            </a:r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279565828"/>
      </p:ext>
    </p:extLst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Deployment Diagram</a:t>
            </a:r>
            <a:endParaRPr lang="th-TH" sz="48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เป็นสิ่งที่สามารถทำการแสดงระบบสถาปัตยกรรมของ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Hardware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/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Software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ตลอดจนความสัมพันธ์ระหว่าง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hardware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/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software </a:t>
            </a: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8325806"/>
      </p:ext>
    </p:extLst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h-TH" smtClean="0"/>
          </a:p>
        </p:txBody>
      </p:sp>
      <p:pic>
        <p:nvPicPr>
          <p:cNvPr id="7373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94" y="142852"/>
            <a:ext cx="6040438" cy="616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1500166" y="6457914"/>
            <a:ext cx="6840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</p:spTree>
    <p:extLst>
      <p:ext uri="{BB962C8B-B14F-4D97-AF65-F5344CB8AC3E}">
        <p14:creationId xmlns="" xmlns:p14="http://schemas.microsoft.com/office/powerpoint/2010/main" val="4258512870"/>
      </p:ext>
    </p:extLst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Use case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2048" y="1844675"/>
            <a:ext cx="8748464" cy="4032250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เป็น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Diagram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ที่ทำหน้าที่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Capture requirement </a:t>
            </a:r>
          </a:p>
          <a:p>
            <a:pPr marL="457200" indent="-457200">
              <a:buFontTx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เป็นเทคนิคในการสร้างแบบจำลอง เพื่อใช้อธิบายหน้าที่ของระบบใหม่ หรือระบบปัจจุบัน </a:t>
            </a:r>
            <a:endParaRPr lang="en-US" sz="3600" dirty="0" smtClean="0">
              <a:latin typeface="Angsana New" pitchFamily="18" charset="-34"/>
              <a:cs typeface="Angsana New" pitchFamily="18" charset="-34"/>
            </a:endParaRPr>
          </a:p>
          <a:p>
            <a:pPr marL="457200" indent="-457200">
              <a:buFontTx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กระบวนการสร้าง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Use case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เป็นแบบวนซ้ำ (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Iteration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) </a:t>
            </a:r>
            <a:endParaRPr lang="en-US" sz="3600" dirty="0" smtClean="0">
              <a:latin typeface="Angsana New" pitchFamily="18" charset="-34"/>
              <a:cs typeface="Angsana New" pitchFamily="18" charset="-34"/>
            </a:endParaRPr>
          </a:p>
          <a:p>
            <a:pPr marL="457200" indent="-457200">
              <a:buFontTx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องค์ประกอบมี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Use case, Actor, Use case Relation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System </a:t>
            </a:r>
          </a:p>
          <a:p>
            <a:pPr marL="457200" indent="-457200">
              <a:buFontTx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ความต้องการของระบบจะได้จาก ลูกค้า ผู้ใช้ + ผู้พัฒนาระบบ </a:t>
            </a:r>
          </a:p>
        </p:txBody>
      </p:sp>
    </p:spTree>
    <p:extLst>
      <p:ext uri="{BB962C8B-B14F-4D97-AF65-F5344CB8AC3E}">
        <p14:creationId xmlns="" xmlns:p14="http://schemas.microsoft.com/office/powerpoint/2010/main" val="488186903"/>
      </p:ext>
    </p:extLst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643050"/>
            <a:ext cx="5616575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6807" name="Rectangle 7"/>
          <p:cNvSpPr>
            <a:spLocks noGrp="1" noChangeArrowheads="1"/>
          </p:cNvSpPr>
          <p:nvPr>
            <p:ph type="title"/>
          </p:nvPr>
        </p:nvSpPr>
        <p:spPr>
          <a:xfrm>
            <a:off x="857224" y="500042"/>
            <a:ext cx="7391400" cy="563563"/>
          </a:xfrm>
          <a:noFill/>
          <a:ln/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Use case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2070222" y="5805488"/>
            <a:ext cx="4716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3203848" y="1643050"/>
            <a:ext cx="2448272" cy="3581400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492567384"/>
      </p:ext>
    </p:extLst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xfrm>
            <a:off x="914400" y="428604"/>
            <a:ext cx="7391400" cy="563563"/>
          </a:xfrm>
          <a:noFill/>
          <a:ln/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Use case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285860"/>
            <a:ext cx="4967287" cy="459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2428860" y="6237288"/>
            <a:ext cx="4716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</p:spTree>
    <p:extLst>
      <p:ext uri="{BB962C8B-B14F-4D97-AF65-F5344CB8AC3E}">
        <p14:creationId xmlns="" xmlns:p14="http://schemas.microsoft.com/office/powerpoint/2010/main" val="904778876"/>
      </p:ext>
    </p:extLst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428604"/>
            <a:ext cx="7391400" cy="563563"/>
          </a:xfrm>
          <a:noFill/>
          <a:ln/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Use case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798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428736"/>
            <a:ext cx="5257800" cy="425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2357422" y="6165850"/>
            <a:ext cx="4716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</p:spTree>
    <p:extLst>
      <p:ext uri="{BB962C8B-B14F-4D97-AF65-F5344CB8AC3E}">
        <p14:creationId xmlns="" xmlns:p14="http://schemas.microsoft.com/office/powerpoint/2010/main" val="969217258"/>
      </p:ext>
    </p:extLst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428604"/>
            <a:ext cx="7391400" cy="563563"/>
          </a:xfrm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Sequence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428736"/>
            <a:ext cx="7058025" cy="4268788"/>
          </a:xfrm>
        </p:spPr>
        <p:txBody>
          <a:bodyPr/>
          <a:lstStyle/>
          <a:p>
            <a:pPr lvl="1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แสดงลำดับการทำงานของระบบ โดยมี 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และ เวลา  เป็นตัวกำหนดลำดับของงาน และเน้นไปที่ 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instant 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ของ 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Object </a:t>
            </a:r>
            <a:endParaRPr lang="th-TH" sz="3400" dirty="0" smtClean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286124"/>
            <a:ext cx="2881312" cy="152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1619250" y="5229225"/>
            <a:ext cx="60833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eaLnBrk="0" hangingPunct="0"/>
            <a:r>
              <a:rPr lang="en-US" dirty="0"/>
              <a:t>1. Simple : </a:t>
            </a:r>
            <a:r>
              <a:rPr lang="th-TH" dirty="0"/>
              <a:t>ย้ายการควบคุมระหว่างวัตถุ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Synchronous : </a:t>
            </a:r>
            <a:r>
              <a:rPr lang="th-TH" dirty="0"/>
              <a:t>ติดต่อแบบรอคำตอบ ก่อนทำงานอื่นต่อไป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Asynchronous : </a:t>
            </a:r>
            <a:r>
              <a:rPr lang="th-TH" dirty="0"/>
              <a:t>ติดต่อแบบไม่รอคำตอบที่กลับมา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56138714"/>
      </p:ext>
    </p:extLst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357166"/>
            <a:ext cx="7391400" cy="563563"/>
          </a:xfrm>
        </p:spPr>
        <p:txBody>
          <a:bodyPr/>
          <a:lstStyle/>
          <a:p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</a:rPr>
              <a:t>Sequence Diagram</a:t>
            </a:r>
            <a:endParaRPr lang="th-TH" sz="4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1927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86" y="1285860"/>
            <a:ext cx="6553200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2427412" y="6237288"/>
            <a:ext cx="4716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</p:spTree>
    <p:extLst>
      <p:ext uri="{BB962C8B-B14F-4D97-AF65-F5344CB8AC3E}">
        <p14:creationId xmlns="" xmlns:p14="http://schemas.microsoft.com/office/powerpoint/2010/main" val="404230010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ความสำคัญของแบบจำลอง</a:t>
            </a:r>
          </a:p>
        </p:txBody>
      </p:sp>
      <p:sp>
        <p:nvSpPr>
          <p:cNvPr id="280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แบบจำลองเป็นเครื่องมือสำคัญที่ช่วยให้การสื่อสารระหว่างบุคคลทุกฝ่ายมีความถูกต้องตรงกันมากขึ้น</a:t>
            </a:r>
          </a:p>
          <a:p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แบบจำลองประกอบด้วยรูปภาพสัญลักษณ์แสดงให้เห็นการทำงานของระบบ หรือแสดงให้เห็นหน้าที่ของระบบ  โครงสร้าง และส่วนประกอบต่าง ๆ </a:t>
            </a:r>
          </a:p>
          <a:p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แบบจำลองเป็นสิ่งที่ได้จากการวิเคราะห์ความต้องการของผู้ใช้ทั้งในด้านระบบและซอฟต์แวร์</a:t>
            </a:r>
          </a:p>
          <a:p>
            <a:endParaRPr lang="th-TH" sz="4000" b="1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Font typeface="Wingdings" pitchFamily="2" charset="2"/>
              <a:buNone/>
            </a:pP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Font typeface="Wingdings" pitchFamily="2" charset="2"/>
              <a:buNone/>
            </a:pP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87576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Collaboration Diagram</a:t>
            </a:r>
            <a:endParaRPr lang="th-TH" sz="60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แสดงลำดับการทำงานของ วัตถุ ผู้เกี่ยวข้อง และกิจกรรม โดยลำดับการทำงานไม่ขึ้นกับเวลา เพราะการแสดงความสัมพันธ์ของ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กับเวลาเป็นหน้าที่ของ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Sequence Diagram </a:t>
            </a: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199225"/>
      </p:ext>
    </p:extLst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500042"/>
            <a:ext cx="7391400" cy="563563"/>
          </a:xfrm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Collaboration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8397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500174"/>
            <a:ext cx="6408738" cy="348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2071670" y="5214950"/>
            <a:ext cx="4846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th-TH" b="1" dirty="0"/>
              <a:t>เส้นลูกศรครึ่งเดียว</a:t>
            </a:r>
            <a:r>
              <a:rPr lang="th-TH" dirty="0"/>
              <a:t> คือ ติดต่อแบบไม่รอคำตอบที่กลับมา </a:t>
            </a:r>
            <a:endParaRPr lang="en-US" dirty="0"/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2355974" y="6029286"/>
            <a:ext cx="4716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</p:spTree>
    <p:extLst>
      <p:ext uri="{BB962C8B-B14F-4D97-AF65-F5344CB8AC3E}">
        <p14:creationId xmlns="" xmlns:p14="http://schemas.microsoft.com/office/powerpoint/2010/main" val="1534701601"/>
      </p:ext>
    </p:extLst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State Diagram</a:t>
            </a:r>
            <a:endParaRPr lang="th-TH" sz="5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ประกอบด้วย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State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ต่างๆ ของ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และเหตุการณ์ต่างๆ ที่ทำให้สถานะของ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เปลี่ยนและการกระทำที่เกิดขึ้นเมื่อสถานะของระบบเปลี่ยนไป สามารถบอกสถานะของ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ได้ โดยจะให้ความสนใจว่า ณ เวลาใดๆ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Object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นั้นมี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status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เป็นแบบใด </a:t>
            </a:r>
          </a:p>
        </p:txBody>
      </p:sp>
    </p:spTree>
    <p:extLst>
      <p:ext uri="{BB962C8B-B14F-4D97-AF65-F5344CB8AC3E}">
        <p14:creationId xmlns="" xmlns:p14="http://schemas.microsoft.com/office/powerpoint/2010/main" val="2568741950"/>
      </p:ext>
    </p:extLst>
  </p:cSld>
  <p:clrMapOvr>
    <a:masterClrMapping/>
  </p:clrMapOvr>
  <p:transition spd="slow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h-TH" smtClean="0"/>
          </a:p>
        </p:txBody>
      </p:sp>
      <p:pic>
        <p:nvPicPr>
          <p:cNvPr id="87047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0"/>
            <a:ext cx="75596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4070486" y="6400800"/>
            <a:ext cx="4716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</p:spTree>
    <p:extLst>
      <p:ext uri="{BB962C8B-B14F-4D97-AF65-F5344CB8AC3E}">
        <p14:creationId xmlns="" xmlns:p14="http://schemas.microsoft.com/office/powerpoint/2010/main" val="1311682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Activities Diagram</a:t>
            </a:r>
            <a:endParaRPr lang="th-TH" sz="48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แสดงลำดับ กิจกรรมของการทำงาน(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Work Flow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) สามารถแสดงทางเลือกที่เกิดขึ้นได้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Activity Diagram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จะแสดงขั้นตอนการทำงานในการปฏิบัติการ โดยประกอบไปด้วยสถานะต่างๆ ที่เกิดขึ้นระหว่างการทำงาน และผลจากการทำงานในขั้นตอนต่าง ๆ 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วงกลมสีดำ คือ จุดเริ่มต้น เรียก 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Initial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State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 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วงกลมสีดำ มีวงล้อมอีกชั้น คือ จุดสิ้นสุด เรียก 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Final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State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88765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 noChangeArrowheads="1"/>
          </p:cNvSpPr>
          <p:nvPr>
            <p:ph type="title"/>
          </p:nvPr>
        </p:nvSpPr>
        <p:spPr>
          <a:xfrm>
            <a:off x="785786" y="214290"/>
            <a:ext cx="7391400" cy="571504"/>
          </a:xfrm>
        </p:spPr>
        <p:txBody>
          <a:bodyPr/>
          <a:lstStyle/>
          <a:p>
            <a:r>
              <a:rPr lang="en-US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Activities Diagram</a:t>
            </a:r>
            <a:endParaRPr lang="th-TH" sz="48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9011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38" y="1000108"/>
            <a:ext cx="6821136" cy="5143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1998784" y="6386476"/>
            <a:ext cx="4716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th-TH" sz="2000" i="1" dirty="0"/>
              <a:t>ที่มา  </a:t>
            </a:r>
            <a:r>
              <a:rPr lang="en-US" sz="2000" i="1" dirty="0"/>
              <a:t>http</a:t>
            </a:r>
            <a:r>
              <a:rPr lang="th-TH" sz="2000" i="1" dirty="0"/>
              <a:t>://</a:t>
            </a:r>
            <a:r>
              <a:rPr lang="en-US" sz="2000" i="1" dirty="0"/>
              <a:t>www</a:t>
            </a:r>
            <a:r>
              <a:rPr lang="th-TH" sz="2000" i="1" dirty="0"/>
              <a:t>.</a:t>
            </a:r>
            <a:r>
              <a:rPr lang="en-US" sz="2000" i="1" dirty="0" err="1"/>
              <a:t>thaiall</a:t>
            </a:r>
            <a:r>
              <a:rPr lang="th-TH" sz="2000" i="1" dirty="0"/>
              <a:t>.</a:t>
            </a:r>
            <a:r>
              <a:rPr lang="en-US" sz="2000" i="1" dirty="0"/>
              <a:t>com</a:t>
            </a:r>
            <a:r>
              <a:rPr lang="th-TH" sz="2000" i="1" dirty="0"/>
              <a:t>/</a:t>
            </a:r>
            <a:r>
              <a:rPr lang="en-US" sz="2000" i="1" dirty="0" err="1"/>
              <a:t>uml</a:t>
            </a:r>
            <a:r>
              <a:rPr lang="th-TH" sz="2000" i="1" dirty="0"/>
              <a:t>/</a:t>
            </a:r>
            <a:r>
              <a:rPr lang="en-US" sz="2000" i="1" dirty="0" err="1"/>
              <a:t>indexo</a:t>
            </a:r>
            <a:r>
              <a:rPr lang="th-TH" sz="2000" i="1" dirty="0"/>
              <a:t>.</a:t>
            </a:r>
            <a:r>
              <a:rPr lang="en-US" sz="2000" i="1" dirty="0"/>
              <a:t>html</a:t>
            </a:r>
            <a:endParaRPr lang="th-TH" sz="2000" i="1" dirty="0"/>
          </a:p>
        </p:txBody>
      </p:sp>
    </p:spTree>
    <p:extLst>
      <p:ext uri="{BB962C8B-B14F-4D97-AF65-F5344CB8AC3E}">
        <p14:creationId xmlns="" xmlns:p14="http://schemas.microsoft.com/office/powerpoint/2010/main" val="10066541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h-TH" smtClean="0"/>
          </a:p>
        </p:txBody>
      </p:sp>
      <p:pic>
        <p:nvPicPr>
          <p:cNvPr id="9216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31775"/>
            <a:ext cx="4011612" cy="662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66" name="AutoShape 6"/>
          <p:cNvSpPr>
            <a:spLocks noChangeArrowheads="1"/>
          </p:cNvSpPr>
          <p:nvPr/>
        </p:nvSpPr>
        <p:spPr bwMode="auto">
          <a:xfrm>
            <a:off x="900113" y="1125538"/>
            <a:ext cx="2232025" cy="863600"/>
          </a:xfrm>
          <a:prstGeom prst="wedgeEllipseCallout">
            <a:avLst>
              <a:gd name="adj1" fmla="val 64866"/>
              <a:gd name="adj2" fmla="val -61579"/>
            </a:avLst>
          </a:prstGeom>
          <a:solidFill>
            <a:schemeClr val="accent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Start</a:t>
            </a:r>
            <a:endParaRPr lang="th-TH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395288" y="5445125"/>
            <a:ext cx="2232025" cy="863600"/>
          </a:xfrm>
          <a:prstGeom prst="wedgeEllipseCallout">
            <a:avLst>
              <a:gd name="adj1" fmla="val 85491"/>
              <a:gd name="adj2" fmla="val 48162"/>
            </a:avLst>
          </a:prstGeom>
          <a:solidFill>
            <a:schemeClr val="accent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Stop</a:t>
            </a:r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6239971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428604"/>
            <a:ext cx="7391400" cy="563563"/>
          </a:xfrm>
        </p:spPr>
        <p:txBody>
          <a:bodyPr/>
          <a:lstStyle/>
          <a:p>
            <a:r>
              <a:rPr lang="th-TH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142984"/>
            <a:ext cx="8229600" cy="5429288"/>
          </a:xfrm>
        </p:spPr>
        <p:txBody>
          <a:bodyPr/>
          <a:lstStyle/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ทีมงานจำเป็นต้องสร้างแบบจำลองชนิดต่าง ๆ เพื่อช่วยให้การสื่อสารมีความถูกต้อง ตรงกัน</a:t>
            </a:r>
          </a:p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แบบจำลอง (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Model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) จะประกอบด้วยรูปภาพสัญลักษณ์ เพื่อใช้อธิบายแทนสิ่งต่าง ๆ ในระบบ ทำให้เข้าใจง่ายขึ้น</a:t>
            </a:r>
          </a:p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เมื่อเข้าสู่ระยะการออกแบบ ทีมงานจะต้องนำแบบจำลองที่ได้จากระยะการวิเคราะห์มาใช้ เพื่อกำหนดรายละเอียดต่าง ๆ ด้านเทคนิคเพิ่มเติม ให้สามารถสื่อสารกับโปรแกรมเมอร์ต่อไปได้ง่ายขึ้น</a:t>
            </a:r>
          </a:p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แบบจำลองตามแนวทางการวิเคราะห์และออกแบบระบบมี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แนวทาง ได้แก่ แนวทางเชิงโครงสร้าง (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Structured System Approach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) และแนวทางเชิงวัตถุ (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Object-Oriented Approach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)</a:t>
            </a: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58744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428604"/>
            <a:ext cx="7391400" cy="563563"/>
          </a:xfrm>
        </p:spPr>
        <p:txBody>
          <a:bodyPr/>
          <a:lstStyle/>
          <a:p>
            <a:r>
              <a:rPr lang="th-TH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071546"/>
            <a:ext cx="8229600" cy="5357850"/>
          </a:xfrm>
        </p:spPr>
        <p:txBody>
          <a:bodyPr/>
          <a:lstStyle/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แนวทางเชิงโครงสร้างจะพิจารณาขั้นตอนการทำงานของระบบแยกส่วนจากข้อมูลของระบบ</a:t>
            </a:r>
          </a:p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แบบจำลองเชิงโครงสร้าง มี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ประเภท</a:t>
            </a:r>
          </a:p>
          <a:p>
            <a:pPr lvl="2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แบบจำลองกระบวนการทำงานของระบบ (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Process Model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lvl="2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แบบจำลองข้อมูล (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Data Model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)</a:t>
            </a:r>
            <a:r>
              <a:rPr lang="th-TH" sz="34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                                                 </a:t>
            </a:r>
          </a:p>
          <a:p>
            <a:pPr lvl="1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แบบจำลองกระบวนการทำงานของระบบ จะแสดงให้เห็นขั้นตอนการทำงานทั้งหมดของระบบ </a:t>
            </a:r>
          </a:p>
          <a:p>
            <a:pPr lvl="2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แผนภาพที่ใช้ คือ แผนภาพกระแสข้อมูล (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Data Flow Diagram : DFD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6454230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357166"/>
            <a:ext cx="7391400" cy="563563"/>
          </a:xfrm>
        </p:spPr>
        <p:txBody>
          <a:bodyPr/>
          <a:lstStyle/>
          <a:p>
            <a:r>
              <a:rPr lang="th-TH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000108"/>
            <a:ext cx="8229600" cy="5286412"/>
          </a:xfrm>
        </p:spPr>
        <p:txBody>
          <a:bodyPr/>
          <a:lstStyle/>
          <a:p>
            <a:pPr lvl="1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แบบจำลองข้อมูล ใช้แสดงข้อมูลและความสัมพันธ์ระหว่างข้อมูลทั้งหมด</a:t>
            </a:r>
          </a:p>
          <a:p>
            <a:pPr lvl="2"/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แผนภาพที่ใช้คือ แผนภาพแสดงความสัมพันธ์ระหว่างข้อมูล (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Entity Relationship Diagram : ERD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lvl="1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ทีมงานสามารถสร้างแบบจำลองใดก่อนก็ได้ และเมื่อเข้าสู่ระยะการออกแบบแล้ว 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ทีมงานสามารถนำ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DFD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ERD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จากการวิเคราะห์ไปกำหนดรายละเอียดทางเทคนิคเพิ่มเติมได้</a:t>
            </a:r>
          </a:p>
          <a:p>
            <a:pPr lvl="1"/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DFD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ที่สร้างในระยะการออกแบบ เรียกว่า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DFD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ระดับกายภาพ (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Physical DFD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)</a:t>
            </a:r>
            <a:endParaRPr lang="th-TH" sz="34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79210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ความสำคัญของแบบจำลอง</a:t>
            </a:r>
          </a:p>
        </p:txBody>
      </p:sp>
      <p:sp>
        <p:nvSpPr>
          <p:cNvPr id="280579" name="Rectangle 3"/>
          <p:cNvSpPr>
            <a:spLocks noGrp="1"/>
          </p:cNvSpPr>
          <p:nvPr>
            <p:ph type="body" idx="1"/>
          </p:nvPr>
        </p:nvSpPr>
        <p:spPr>
          <a:xfrm>
            <a:off x="395536" y="1484784"/>
            <a:ext cx="8229600" cy="4495800"/>
          </a:xfrm>
        </p:spPr>
        <p:txBody>
          <a:bodyPr/>
          <a:lstStyle/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แบบจำลองสะท้อนให้เห็นหน้าที่การทำงานของระบบในด้านต่าง ๆ ได้อย่างชัดเจน</a:t>
            </a:r>
          </a:p>
          <a:p>
            <a:pPr lvl="1"/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ระบบทำหน้าที่อะไร (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What) 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และอย่างไร (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How)</a:t>
            </a:r>
            <a:endParaRPr lang="th-TH" sz="36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 มีการสร้างแบบจำลองในระยะการวิเคราะห์ความต้องการ และเป็นจุดเริ่มต้นของการสร้างแบบจำลองระยะอื่น ๆ </a:t>
            </a:r>
          </a:p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นำแบบจำลองจากระยะการวิเคราะห์ไปใช้เพื่อกำหนดรายละเอียดทางด้านเทคนิคเพิ่มเติม  เพื่อนำไปเขียนโปรแกรม</a:t>
            </a:r>
          </a:p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สิ่งที่ได้จากระยะการออกแบบ คือ แบบจำลองของการออกแบบ</a:t>
            </a:r>
          </a:p>
          <a:p>
            <a:pPr>
              <a:buFont typeface="Wingdings" pitchFamily="2" charset="2"/>
              <a:buNone/>
            </a:pP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Font typeface="Wingdings" pitchFamily="2" charset="2"/>
              <a:buNone/>
            </a:pP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075642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571480"/>
            <a:ext cx="7391400" cy="563563"/>
          </a:xfrm>
        </p:spPr>
        <p:txBody>
          <a:bodyPr/>
          <a:lstStyle/>
          <a:p>
            <a:r>
              <a:rPr lang="th-TH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576406"/>
            <a:ext cx="8676456" cy="4495800"/>
          </a:xfrm>
        </p:spPr>
        <p:txBody>
          <a:bodyPr/>
          <a:lstStyle/>
          <a:p>
            <a:pPr lvl="1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แนวทางเชิงวัตถุ จะพิจารณาสิ่งต่าง ๆ ในระบบเป็นวัตถุ (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Object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lvl="1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แต่</a:t>
            </a:r>
            <a:r>
              <a:rPr lang="th-TH" sz="3400" dirty="0" err="1" smtClean="0">
                <a:latin typeface="Angsana New" pitchFamily="18" charset="-34"/>
                <a:cs typeface="Angsana New" pitchFamily="18" charset="-34"/>
              </a:rPr>
              <a:t>ละอ็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อบ</a:t>
            </a:r>
            <a:r>
              <a:rPr lang="th-TH" sz="3400" dirty="0" err="1" smtClean="0">
                <a:latin typeface="Angsana New" pitchFamily="18" charset="-34"/>
                <a:cs typeface="Angsana New" pitchFamily="18" charset="-34"/>
              </a:rPr>
              <a:t>เจ็กต์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จะประกอบด้วยข้อมูลและขั้นตอนการทำงานรวมอยู่ด้วยกัน</a:t>
            </a:r>
          </a:p>
          <a:p>
            <a:pPr lvl="1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แนวทางเชิงวัตถุ ช่วยให้ทีมงานวิเคราะห์ความต้องการได้รวดเร็วขึ้น</a:t>
            </a:r>
          </a:p>
          <a:p>
            <a:pPr lvl="1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แบบจำลองเชิงวัตถุ (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Object Model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) ที่สะท้อนให้เห็นมุมมองด้านต่าง ๆ </a:t>
            </a:r>
            <a:r>
              <a:rPr lang="th-TH" sz="3400" dirty="0" err="1" smtClean="0">
                <a:latin typeface="Angsana New" pitchFamily="18" charset="-34"/>
                <a:cs typeface="Angsana New" pitchFamily="18" charset="-34"/>
              </a:rPr>
              <a:t>ของอ็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อบ</a:t>
            </a:r>
            <a:r>
              <a:rPr lang="th-TH" sz="3400" dirty="0" err="1" smtClean="0">
                <a:latin typeface="Angsana New" pitchFamily="18" charset="-34"/>
                <a:cs typeface="Angsana New" pitchFamily="18" charset="-34"/>
              </a:rPr>
              <a:t>เจ็กต์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ในระบบได้</a:t>
            </a:r>
          </a:p>
          <a:p>
            <a:pPr lvl="1"/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ภาษาที่ใช้สร้างแบบจำลองเชิงวัตถุที่นิยมใช้คือ 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UML</a:t>
            </a:r>
            <a:r>
              <a:rPr lang="en-US" sz="34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(Unified Modeling Language)</a:t>
            </a:r>
          </a:p>
        </p:txBody>
      </p:sp>
    </p:spTree>
    <p:extLst>
      <p:ext uri="{BB962C8B-B14F-4D97-AF65-F5344CB8AC3E}">
        <p14:creationId xmlns="" xmlns:p14="http://schemas.microsoft.com/office/powerpoint/2010/main" val="6744315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500042"/>
            <a:ext cx="7391400" cy="563563"/>
          </a:xfrm>
        </p:spPr>
        <p:txBody>
          <a:bodyPr/>
          <a:lstStyle/>
          <a:p>
            <a:r>
              <a:rPr lang="th-TH" sz="4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00174"/>
            <a:ext cx="8676456" cy="4464496"/>
          </a:xfrm>
        </p:spPr>
        <p:txBody>
          <a:bodyPr/>
          <a:lstStyle/>
          <a:p>
            <a:pPr lvl="1"/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UML 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แบ่งออกเป็น </a:t>
            </a:r>
            <a:r>
              <a:rPr lang="en-US" sz="3400" dirty="0" smtClean="0"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3400" dirty="0" smtClean="0">
                <a:latin typeface="Angsana New" pitchFamily="18" charset="-34"/>
                <a:cs typeface="Angsana New" pitchFamily="18" charset="-34"/>
              </a:rPr>
              <a:t>กลุ่ม</a:t>
            </a:r>
          </a:p>
          <a:p>
            <a:pPr lvl="2"/>
            <a:r>
              <a:rPr lang="en-US" sz="3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Structural Diagram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ใช้แสดงโครงสร้างของระบบ เป็นโครงสร้างที่ไม่มีการเปลี่ยนแปลง</a:t>
            </a:r>
          </a:p>
          <a:p>
            <a:pPr lvl="3"/>
            <a:r>
              <a:rPr lang="en-US" sz="30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Class Diagram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sz="30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Object Diagram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, Component Diagram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Deployment Diagram</a:t>
            </a:r>
          </a:p>
          <a:p>
            <a:pPr lvl="2"/>
            <a:r>
              <a:rPr lang="en-US" sz="3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Behavioral Diagram 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ใช้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แสดงพฤติกรรมของระบบที่มีการเปลี่ยนแปลงตามเหตุการณ์</a:t>
            </a:r>
            <a:endParaRPr lang="th-TH" sz="3200" dirty="0">
              <a:latin typeface="Angsana New" pitchFamily="18" charset="-34"/>
              <a:cs typeface="Angsana New" pitchFamily="18" charset="-34"/>
            </a:endParaRPr>
          </a:p>
          <a:p>
            <a:pPr lvl="3"/>
            <a:r>
              <a:rPr lang="en-US" sz="30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Use Case Diagram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sz="30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Sequence Diagram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, Collaboration Diagram, </a:t>
            </a:r>
            <a:r>
              <a:rPr lang="en-US" sz="3000" dirty="0" err="1" smtClean="0">
                <a:latin typeface="Angsana New" pitchFamily="18" charset="-34"/>
                <a:cs typeface="Angsana New" pitchFamily="18" charset="-34"/>
              </a:rPr>
              <a:t>Statechart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 Diagram </a:t>
            </a:r>
            <a:r>
              <a:rPr lang="th-TH" sz="3000" dirty="0" smtClean="0">
                <a:latin typeface="Angsana New" pitchFamily="18" charset="-34"/>
                <a:cs typeface="Angsana New" pitchFamily="18" charset="-34"/>
              </a:rPr>
              <a:t>และ</a:t>
            </a:r>
            <a:r>
              <a:rPr lang="th-TH" sz="30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00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Activity Diagram</a:t>
            </a:r>
            <a:endParaRPr lang="en-US" sz="3000" dirty="0">
              <a:solidFill>
                <a:srgbClr val="FF0000"/>
              </a:solidFill>
              <a:latin typeface="Angsana New" pitchFamily="18" charset="-34"/>
              <a:cs typeface="Angsana New" pitchFamily="18" charset="-34"/>
            </a:endParaRPr>
          </a:p>
          <a:p>
            <a:pPr marL="1371600" lvl="3" indent="0">
              <a:buNone/>
            </a:pPr>
            <a:endParaRPr lang="en-US" sz="30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84215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/>
          </p:cNvSpPr>
          <p:nvPr>
            <p:ph type="title"/>
          </p:nvPr>
        </p:nvSpPr>
        <p:spPr>
          <a:xfrm>
            <a:off x="214282" y="714356"/>
            <a:ext cx="8748464" cy="563563"/>
          </a:xfrm>
        </p:spPr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ความสัมพันธ์ระหว่างแบบจำลองของการวิเคราะห์และการออกแบบ</a:t>
            </a:r>
          </a:p>
        </p:txBody>
      </p:sp>
      <p:sp>
        <p:nvSpPr>
          <p:cNvPr id="280579" name="Rectangle 3"/>
          <p:cNvSpPr>
            <a:spLocks noGrp="1"/>
          </p:cNvSpPr>
          <p:nvPr>
            <p:ph type="body" idx="1"/>
          </p:nvPr>
        </p:nvSpPr>
        <p:spPr>
          <a:xfrm>
            <a:off x="395536" y="1484784"/>
            <a:ext cx="8229600" cy="4495800"/>
          </a:xfrm>
        </p:spPr>
        <p:txBody>
          <a:bodyPr/>
          <a:lstStyle/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เนื่องจากเอกสารข้อกำหนดความต้องการเป็นเครื่องมือที่ผู้ใช้หรือลูกค้านำมาประเมินระบบหรือซอฟต์แวร์เพื่อพิจารณายอมรับให้นำมาใช้งานได้</a:t>
            </a:r>
          </a:p>
          <a:p>
            <a:r>
              <a:rPr lang="th-TH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ข้อกำหนดความต้องการหรือรายละเอียดของระบบ (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System Description</a:t>
            </a:r>
            <a:r>
              <a:rPr lang="th-TH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 แบบจำลองของการวิเคราะห์ (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Analysis Model</a:t>
            </a:r>
            <a:r>
              <a:rPr lang="th-TH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 และแบบจำลองของการออกแบบ (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Design Model</a:t>
            </a:r>
            <a:r>
              <a:rPr lang="th-TH" sz="3600" b="1" dirty="0" smtClean="0">
                <a:solidFill>
                  <a:schemeClr val="tx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 มีความสัมพันธ์กันอย่างต่อเนื่องเป็นลูกโซ่</a:t>
            </a:r>
            <a:endParaRPr lang="th-TH" sz="3600" dirty="0" smtClean="0">
              <a:solidFill>
                <a:schemeClr val="tx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  <a:p>
            <a:pPr>
              <a:buFont typeface="Wingdings" pitchFamily="2" charset="2"/>
              <a:buNone/>
            </a:pP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9934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/>
          </p:cNvSpPr>
          <p:nvPr>
            <p:ph type="title"/>
          </p:nvPr>
        </p:nvSpPr>
        <p:spPr>
          <a:xfrm>
            <a:off x="648072" y="777205"/>
            <a:ext cx="8748464" cy="563563"/>
          </a:xfrm>
        </p:spPr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ความสัมพันธ์ระหว่างแบบจำลองของการวิเคราะห์และการออกแบบ</a:t>
            </a:r>
          </a:p>
        </p:txBody>
      </p:sp>
      <p:sp>
        <p:nvSpPr>
          <p:cNvPr id="3" name="วงรี 2"/>
          <p:cNvSpPr/>
          <p:nvPr/>
        </p:nvSpPr>
        <p:spPr>
          <a:xfrm>
            <a:off x="1331640" y="2060848"/>
            <a:ext cx="2592288" cy="2232248"/>
          </a:xfrm>
          <a:prstGeom prst="ellipse">
            <a:avLst/>
          </a:prstGeom>
          <a:noFill/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วงรี 5"/>
          <p:cNvSpPr/>
          <p:nvPr/>
        </p:nvSpPr>
        <p:spPr>
          <a:xfrm>
            <a:off x="3419872" y="2852936"/>
            <a:ext cx="2592288" cy="2232248"/>
          </a:xfrm>
          <a:prstGeom prst="ellipse">
            <a:avLst/>
          </a:prstGeom>
          <a:noFill/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วงรี 6"/>
          <p:cNvSpPr/>
          <p:nvPr/>
        </p:nvSpPr>
        <p:spPr>
          <a:xfrm>
            <a:off x="5364088" y="3789040"/>
            <a:ext cx="2592288" cy="2232248"/>
          </a:xfrm>
          <a:prstGeom prst="ellipse">
            <a:avLst/>
          </a:prstGeom>
          <a:noFill/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TextBox 3"/>
          <p:cNvSpPr txBox="1"/>
          <p:nvPr/>
        </p:nvSpPr>
        <p:spPr>
          <a:xfrm>
            <a:off x="1475656" y="2481269"/>
            <a:ext cx="2232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Angsana New" pitchFamily="18" charset="-34"/>
              </a:rPr>
              <a:t>System</a:t>
            </a:r>
          </a:p>
          <a:p>
            <a:pPr algn="ctr"/>
            <a:r>
              <a:rPr lang="en-US" sz="4000" b="1" dirty="0" smtClean="0">
                <a:latin typeface="Angsana New" pitchFamily="18" charset="-34"/>
              </a:rPr>
              <a:t>Description</a:t>
            </a:r>
            <a:endParaRPr lang="th-TH" sz="4000" b="1" dirty="0">
              <a:latin typeface="Angsana New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3888" y="3212976"/>
            <a:ext cx="2232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Angsana New" pitchFamily="18" charset="-34"/>
              </a:rPr>
              <a:t>Analysis</a:t>
            </a:r>
          </a:p>
          <a:p>
            <a:pPr algn="ctr"/>
            <a:r>
              <a:rPr lang="en-US" sz="4000" b="1" dirty="0" smtClean="0">
                <a:latin typeface="Angsana New" pitchFamily="18" charset="-34"/>
              </a:rPr>
              <a:t>Model</a:t>
            </a:r>
            <a:endParaRPr lang="th-TH" sz="4000" b="1" dirty="0">
              <a:latin typeface="Angsana New" pitchFamily="18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44108" y="4243444"/>
            <a:ext cx="2232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Angsana New" pitchFamily="18" charset="-34"/>
              </a:rPr>
              <a:t>Design</a:t>
            </a:r>
          </a:p>
          <a:p>
            <a:pPr algn="ctr"/>
            <a:r>
              <a:rPr lang="en-US" sz="4000" b="1" dirty="0" smtClean="0">
                <a:latin typeface="Angsana New" pitchFamily="18" charset="-34"/>
              </a:rPr>
              <a:t>Model</a:t>
            </a:r>
            <a:endParaRPr lang="th-TH" sz="4000" b="1" dirty="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44261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แบบจำลองการวิเคราะห์  </a:t>
            </a:r>
            <a:r>
              <a:rPr lang="en-US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(Analysis Model)</a:t>
            </a:r>
            <a:endParaRPr lang="th-TH" sz="4400" b="1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816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ประเภท </a:t>
            </a:r>
          </a:p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แบบจำลองตามแนวทางเชิงโครงสร้าง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(Structured Analysis)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 – </a:t>
            </a:r>
            <a:r>
              <a:rPr lang="th-TH" sz="3600" b="1" dirty="0" err="1" smtClean="0">
                <a:latin typeface="Angsana New" pitchFamily="18" charset="-34"/>
                <a:cs typeface="Angsana New" pitchFamily="18" charset="-34"/>
              </a:rPr>
              <a:t>Process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err="1" smtClean="0">
                <a:latin typeface="Angsana New" pitchFamily="18" charset="-34"/>
                <a:cs typeface="Angsana New" pitchFamily="18" charset="-34"/>
              </a:rPr>
              <a:t>Model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th-TH" sz="3600" b="1" dirty="0" err="1" smtClean="0">
                <a:latin typeface="Angsana New" pitchFamily="18" charset="-34"/>
                <a:cs typeface="Angsana New" pitchFamily="18" charset="-34"/>
              </a:rPr>
              <a:t>DFD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) + </a:t>
            </a:r>
            <a:r>
              <a:rPr lang="th-TH" sz="3600" b="1" dirty="0" err="1" smtClean="0">
                <a:latin typeface="Angsana New" pitchFamily="18" charset="-34"/>
                <a:cs typeface="Angsana New" pitchFamily="18" charset="-34"/>
              </a:rPr>
              <a:t>Data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err="1" smtClean="0">
                <a:latin typeface="Angsana New" pitchFamily="18" charset="-34"/>
                <a:cs typeface="Angsana New" pitchFamily="18" charset="-34"/>
              </a:rPr>
              <a:t>Model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th-TH" sz="3600" b="1" dirty="0" err="1" smtClean="0">
                <a:latin typeface="Angsana New" pitchFamily="18" charset="-34"/>
                <a:cs typeface="Angsana New" pitchFamily="18" charset="-34"/>
              </a:rPr>
              <a:t>ER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) </a:t>
            </a: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แบบจำลองตามแนวทางเชิงวัตถุ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(Object Oriented Analysis)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 – </a:t>
            </a:r>
            <a:r>
              <a:rPr lang="th-TH" sz="3600" b="1" dirty="0" err="1" smtClean="0">
                <a:latin typeface="Angsana New" pitchFamily="18" charset="-34"/>
                <a:cs typeface="Angsana New" pitchFamily="18" charset="-34"/>
              </a:rPr>
              <a:t>UML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(Unified Modeling Language)</a:t>
            </a: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  <a:p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5174742"/>
      </p:ext>
    </p:extLst>
  </p:cSld>
  <p:clrMapOvr>
    <a:masterClrMapping/>
  </p:clrMapOvr>
</p:sld>
</file>

<file path=ppt/theme/theme1.xml><?xml version="1.0" encoding="utf-8"?>
<a:theme xmlns:a="http://schemas.openxmlformats.org/drawingml/2006/main" name="gdfr-powerpoint-template13">
  <a:themeElements>
    <a:clrScheme name="ชุดรูปแบบของ Office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ชุดรูปแบบของ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ชุดรูปแบบของ Office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2392</Words>
  <Application>Microsoft Office PowerPoint</Application>
  <PresentationFormat>นำเสนอทางหน้าจอ (4:3)</PresentationFormat>
  <Paragraphs>347</Paragraphs>
  <Slides>61</Slides>
  <Notes>0</Notes>
  <HiddenSlides>0</HiddenSlides>
  <MMClips>0</MMClips>
  <ScaleCrop>false</ScaleCrop>
  <HeadingPairs>
    <vt:vector size="6" baseType="variant"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ชื่อเรื่องภาพนิ่ง</vt:lpstr>
      </vt:variant>
      <vt:variant>
        <vt:i4>61</vt:i4>
      </vt:variant>
    </vt:vector>
  </HeadingPairs>
  <TitlesOfParts>
    <vt:vector size="63" baseType="lpstr">
      <vt:lpstr>gdfr-powerpoint-template13</vt:lpstr>
      <vt:lpstr>Image</vt:lpstr>
      <vt:lpstr>แบบจำลองระบบ (System Model)</vt:lpstr>
      <vt:lpstr>Outline</vt:lpstr>
      <vt:lpstr>ทำไมต้องมีแบบจำลอง</vt:lpstr>
      <vt:lpstr>แบบจำลองการวิเคราะห์  (Analysis Model)</vt:lpstr>
      <vt:lpstr>ความสำคัญของแบบจำลอง</vt:lpstr>
      <vt:lpstr>ความสำคัญของแบบจำลอง</vt:lpstr>
      <vt:lpstr>ความสัมพันธ์ระหว่างแบบจำลองของการวิเคราะห์และการออกแบบ</vt:lpstr>
      <vt:lpstr>ความสัมพันธ์ระหว่างแบบจำลองของการวิเคราะห์และการออกแบบ</vt:lpstr>
      <vt:lpstr>แบบจำลองการวิเคราะห์  (Analysis Model)</vt:lpstr>
      <vt:lpstr>แบบจำลองเชิงโครงสร้าง (Structured Analysis)</vt:lpstr>
      <vt:lpstr>แบบจำลองกระบวนการ (Process Model)</vt:lpstr>
      <vt:lpstr>แบบจำลองกระบวนการ (Process Model)</vt:lpstr>
      <vt:lpstr>สัญลักษณ์ของ DFD</vt:lpstr>
      <vt:lpstr>หลักการของ DFD</vt:lpstr>
      <vt:lpstr>Context Diagram</vt:lpstr>
      <vt:lpstr>ตัวอย่าง Context Diagram</vt:lpstr>
      <vt:lpstr>อธิบาย Context Diagram</vt:lpstr>
      <vt:lpstr>Data Flow Diagram Level 0</vt:lpstr>
      <vt:lpstr>ภาพนิ่ง 19</vt:lpstr>
      <vt:lpstr>ภาพนิ่ง 20</vt:lpstr>
      <vt:lpstr>แผนภาพแสดงความสัมพันธ์ระหว่างข้อมูล</vt:lpstr>
      <vt:lpstr>สัญลักษณ์ที่ใช้ใน E-R Diagram</vt:lpstr>
      <vt:lpstr>ระบบงานขาย</vt:lpstr>
      <vt:lpstr>E-R Diagram ระบบงานขาย</vt:lpstr>
      <vt:lpstr>E-R Diagram ระบบงานขาย</vt:lpstr>
      <vt:lpstr>แผนผังโครงสร้าง (Structure Chart)</vt:lpstr>
      <vt:lpstr>สัญลักษณ์ของ Structure Chart</vt:lpstr>
      <vt:lpstr>การอ่านและเรียกใช้</vt:lpstr>
      <vt:lpstr>แบบจำลองตามแนวเชิงวัตถุ</vt:lpstr>
      <vt:lpstr>ระบบตามแบบจำลองตามแนวคิดเชิงวัตถุ</vt:lpstr>
      <vt:lpstr>ภาพจำลองของ class  Customer</vt:lpstr>
      <vt:lpstr>UML</vt:lpstr>
      <vt:lpstr>UML แบ่งเป็น 2 กลุ่ม</vt:lpstr>
      <vt:lpstr>UML แบ่งเป็น 2 กลุ่ม</vt:lpstr>
      <vt:lpstr>ภาพนิ่ง 35</vt:lpstr>
      <vt:lpstr>ภาพนิ่ง 36</vt:lpstr>
      <vt:lpstr>ภาพนิ่ง 37</vt:lpstr>
      <vt:lpstr>ภาพนิ่ง 38</vt:lpstr>
      <vt:lpstr>ภาพนิ่ง 39</vt:lpstr>
      <vt:lpstr>Component Diagram</vt:lpstr>
      <vt:lpstr>Component Diagram</vt:lpstr>
      <vt:lpstr>Deployment Diagram</vt:lpstr>
      <vt:lpstr>ภาพนิ่ง 43</vt:lpstr>
      <vt:lpstr>Use case Diagram</vt:lpstr>
      <vt:lpstr>Use case Diagram</vt:lpstr>
      <vt:lpstr>Use case Diagram</vt:lpstr>
      <vt:lpstr>Use case Diagram</vt:lpstr>
      <vt:lpstr>Sequence Diagram</vt:lpstr>
      <vt:lpstr>Sequence Diagram</vt:lpstr>
      <vt:lpstr>Collaboration Diagram</vt:lpstr>
      <vt:lpstr>Collaboration Diagram</vt:lpstr>
      <vt:lpstr>State Diagram</vt:lpstr>
      <vt:lpstr>ภาพนิ่ง 53</vt:lpstr>
      <vt:lpstr>Activities Diagram</vt:lpstr>
      <vt:lpstr>Activities Diagram</vt:lpstr>
      <vt:lpstr>ภาพนิ่ง 56</vt:lpstr>
      <vt:lpstr>สรุป</vt:lpstr>
      <vt:lpstr>สรุป</vt:lpstr>
      <vt:lpstr>สรุป</vt:lpstr>
      <vt:lpstr>สรุป</vt:lpstr>
      <vt:lpstr>สรุป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วิศวกรรมซอฟต์แวร์ Software Engineering</dc:title>
  <dc:creator>WanJai</dc:creator>
  <cp:lastModifiedBy>kedkarn</cp:lastModifiedBy>
  <cp:revision>141</cp:revision>
  <dcterms:modified xsi:type="dcterms:W3CDTF">2013-04-19T21:45:25Z</dcterms:modified>
</cp:coreProperties>
</file>