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4" r:id="rId13"/>
    <p:sldId id="267" r:id="rId14"/>
    <p:sldId id="268" r:id="rId15"/>
    <p:sldId id="269" r:id="rId16"/>
    <p:sldId id="285" r:id="rId17"/>
    <p:sldId id="271" r:id="rId18"/>
    <p:sldId id="272" r:id="rId19"/>
    <p:sldId id="273" r:id="rId20"/>
    <p:sldId id="286" r:id="rId21"/>
    <p:sldId id="274" r:id="rId22"/>
    <p:sldId id="275" r:id="rId23"/>
    <p:sldId id="276" r:id="rId24"/>
    <p:sldId id="277" r:id="rId25"/>
    <p:sldId id="278" r:id="rId26"/>
    <p:sldId id="279" r:id="rId27"/>
    <p:sldId id="287" r:id="rId28"/>
    <p:sldId id="280" r:id="rId29"/>
    <p:sldId id="288" r:id="rId30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86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D7EE7-6DC3-47FC-B56E-A25E95E5527B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87449-8D16-4F56-94C9-568F41F219D6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C0EB3-0318-4A9E-8FE9-E742B03C956E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DFD7F-EE47-4E48-9923-DC45EFC275D4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D49E7-1C24-4D66-A9DA-27FCCFC3EAA8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461B9-3D51-4FAA-94A3-C929AA9FC6F0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B9D97-B8BE-4CE9-B02F-F86E46EA4AB7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31C30-9700-4B32-8F93-FB4BED875817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FBEE5-CA1A-4902-8732-76251CC3EC86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AAB10-539E-49D2-98D7-29572E73F696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06C3D-A85A-4A19-80A6-9B3881750ED2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BFBA2F-271F-4881-84A1-C9158C3A69F0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908175" y="1844675"/>
            <a:ext cx="576103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Chapter</a:t>
            </a:r>
            <a:r>
              <a:rPr lang="th-TH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 10 </a:t>
            </a:r>
            <a:endParaRPr lang="en-US" sz="7200" b="1" dirty="0">
              <a:effectLst>
                <a:outerShdw blurRad="38100" dist="38100" dir="2700000" algn="tl">
                  <a:srgbClr val="C0C0C0"/>
                </a:outerShdw>
              </a:effectLst>
              <a:latin typeface="Angsana New" pitchFamily="18" charset="-34"/>
            </a:endParaRPr>
          </a:p>
          <a:p>
            <a:pPr algn="ctr"/>
            <a:r>
              <a:rPr 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itchFamily="18" charset="-34"/>
              </a:rPr>
              <a:t>Sequence Diagram</a:t>
            </a:r>
            <a:endParaRPr lang="th-TH" sz="7200" b="1" dirty="0">
              <a:effectLst>
                <a:outerShdw blurRad="38100" dist="38100" dir="2700000" algn="tl">
                  <a:srgbClr val="C0C0C0"/>
                </a:outerShdw>
              </a:effectLst>
              <a:latin typeface="Angsana New" pitchFamily="18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79388" y="404664"/>
            <a:ext cx="87137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</a:rPr>
              <a:t>	2. พิจารณาที่ละ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ว่ามี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หรือ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ใดร่วมทำให้เกิดกิจกรรมใน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นั้นๆ บ้าง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79388" y="1772816"/>
            <a:ext cx="871378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</a:rPr>
              <a:t>	3. นำเอา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หรือ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ต่างๆ มาเรียงต่อกันในแนวนอน (รูป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Diagram)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โดยให้นำ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Actor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(ในกรณีที่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นั้นมี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Actor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ด้วย) ไว้ที่ด้านซ้ายมือสุดเสมอ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แล้วนำเอา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หรือ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ต่างๆ เรียงต่อกันจากซ้ายไปขวา (แล้วแต่ความเหมาะสม)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79388" y="4143375"/>
            <a:ext cx="87137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</a:rPr>
              <a:t>	4. หาก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นั้นมี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Actor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โดยปกติแล้วกิจกรรมแรกที่ถูกเรียกมักจะเกิดจาก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Actor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ก่อนเสมอ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ดังนั้นเมื่อเกิดกิจกรรมไปที่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หรือ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ใด ให้ย้าย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หรือ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นั้นมาทางซ้าย ทำเช่นนี้เรื่อยๆ จนกระทั่งกิจกรรมทั้งหมดครบถ้วน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23850" y="2642136"/>
            <a:ext cx="85693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6. หากต้องมีการเพิ่ม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ใหม่เข้าไปใน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ต้องเข้าไปเพิ่มเติม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นั้น และ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Relationship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ที่มีทั้งหมดใน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Diagram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ด้วย (แต่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ที่เพิ่มเข้าไปนั้น เป็น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เพื่อจำลองกิจกรรมที่เกิดขึ้นจริงๆ ของระบบเท่านั้น ไม่ใช่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เพื่อการ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Implement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เช่น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User Interface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ต่างๆ)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23850" y="5251266"/>
            <a:ext cx="85693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7. ทำขั้นตอน 1-6 จนครบทุก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</a:t>
            </a:r>
            <a:endParaRPr lang="th-TH" sz="3000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22263" y="620688"/>
            <a:ext cx="849788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</a:rPr>
              <a:t>	5. กรณีที่มีกิจกรรมเกิดขึ้นใหม่ แต่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Function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ที่เกิดขึ้นนั้นไม่มีใน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หรือ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ที่ลูกศรชี้ไป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ให้เข้าไปเพิ่ม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Function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นั้นๆ ลงไปที่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นั้นใน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Class Diagram</a:t>
            </a:r>
            <a:endParaRPr lang="th-TH" sz="3000" dirty="0">
              <a:solidFill>
                <a:srgbClr val="C0000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68313" y="764704"/>
            <a:ext cx="84963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8. การสร้างความสัมพันธ์ของ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จาก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ที่มีการ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ทำได้โดยการนำ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และกิจกรรมที่เกิดขึ้นใน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ที่ถูก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มาแทรกเข้าไปใน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ที่เรียกใช้ และใช้กิจกรรมเพื่อเชื่อมโยง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ทั้งสอง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68313" y="3434224"/>
            <a:ext cx="84963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9. การสร้างความสัมพันธ์ของ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จาก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ที่มีการ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Extends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ทำได้โดยนำ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และกิจกรรมที่เกิดขึ้นใน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Extend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มาแทรกเข้าไปใน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ที่ถูก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Extend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และ ใช้กิจกรรมเพื่อเชื่อมโยง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ทั้งสอง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68313" y="333375"/>
            <a:ext cx="100806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000" b="1" dirty="0">
                <a:solidFill>
                  <a:srgbClr val="002060"/>
                </a:solidFill>
                <a:latin typeface="Angsana New" pitchFamily="18" charset="-34"/>
              </a:rPr>
              <a:t>ตัวอย่าง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76374" y="333375"/>
            <a:ext cx="46798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000" b="1" dirty="0">
                <a:solidFill>
                  <a:srgbClr val="002060"/>
                </a:solidFill>
                <a:latin typeface="Angsana New" pitchFamily="18" charset="-34"/>
              </a:rPr>
              <a:t>ของระบบ </a:t>
            </a:r>
            <a:r>
              <a:rPr lang="en-US" sz="3000" b="1" dirty="0">
                <a:solidFill>
                  <a:srgbClr val="002060"/>
                </a:solidFill>
                <a:latin typeface="Angsana New" pitchFamily="18" charset="-34"/>
              </a:rPr>
              <a:t>ATM</a:t>
            </a:r>
            <a:endParaRPr lang="th-TH" sz="30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6725" y="980728"/>
            <a:ext cx="720161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thaiDist"/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ในระบบ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ATM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 จะประกอบด้วย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ต่างๆ ดังนี้</a:t>
            </a:r>
          </a:p>
          <a:p>
            <a:pPr lvl="1" algn="thaiDist"/>
            <a:r>
              <a:rPr lang="th-TH" sz="3000" dirty="0">
                <a:latin typeface="Angsana New" pitchFamily="18" charset="-34"/>
              </a:rPr>
              <a:t>-การถอนเงิน		-การดูยอดเงิน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68313" y="2133600"/>
            <a:ext cx="80645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/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ในระบบ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ATM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 จะประกอบด้วย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ต่างๆ ดังนี้</a:t>
            </a:r>
          </a:p>
          <a:p>
            <a:pPr lvl="1" algn="thaiDist"/>
            <a:r>
              <a:rPr lang="th-TH" sz="3000" dirty="0">
                <a:latin typeface="Angsana New" pitchFamily="18" charset="-34"/>
              </a:rPr>
              <a:t>-เครื่อง </a:t>
            </a:r>
            <a:r>
              <a:rPr lang="en-US" sz="3000" dirty="0">
                <a:latin typeface="Angsana New" pitchFamily="18" charset="-34"/>
              </a:rPr>
              <a:t>ATM</a:t>
            </a:r>
            <a:endParaRPr lang="th-TH" sz="3000" dirty="0">
              <a:latin typeface="Angsana New" pitchFamily="18" charset="-34"/>
            </a:endParaRPr>
          </a:p>
          <a:p>
            <a:pPr lvl="1" algn="thaiDist"/>
            <a:r>
              <a:rPr lang="th-TH" sz="3000" dirty="0">
                <a:latin typeface="Angsana New" pitchFamily="18" charset="-34"/>
              </a:rPr>
              <a:t>-ปุ่มหมายเลข บนเครื่อง </a:t>
            </a:r>
            <a:r>
              <a:rPr lang="en-US" sz="3000" dirty="0">
                <a:latin typeface="Angsana New" pitchFamily="18" charset="-34"/>
              </a:rPr>
              <a:t>ATM </a:t>
            </a:r>
            <a:r>
              <a:rPr lang="th-TH" sz="3000" dirty="0">
                <a:latin typeface="Angsana New" pitchFamily="18" charset="-34"/>
              </a:rPr>
              <a:t>(เป็น </a:t>
            </a:r>
            <a:r>
              <a:rPr lang="en-US" sz="3000" dirty="0">
                <a:latin typeface="Angsana New" pitchFamily="18" charset="-34"/>
              </a:rPr>
              <a:t>Aggregation </a:t>
            </a:r>
            <a:r>
              <a:rPr lang="th-TH" sz="3000" dirty="0">
                <a:latin typeface="Angsana New" pitchFamily="18" charset="-34"/>
              </a:rPr>
              <a:t>ของเครื่อง </a:t>
            </a:r>
            <a:r>
              <a:rPr lang="en-US" sz="3000" dirty="0">
                <a:latin typeface="Angsana New" pitchFamily="18" charset="-34"/>
              </a:rPr>
              <a:t>ATM)</a:t>
            </a:r>
          </a:p>
          <a:p>
            <a:pPr lvl="1" algn="thaiDist"/>
            <a:r>
              <a:rPr lang="en-US" sz="3000" dirty="0">
                <a:latin typeface="Angsana New" pitchFamily="18" charset="-34"/>
              </a:rPr>
              <a:t>-</a:t>
            </a:r>
            <a:r>
              <a:rPr lang="th-TH" sz="3000" dirty="0">
                <a:latin typeface="Angsana New" pitchFamily="18" charset="-34"/>
              </a:rPr>
              <a:t>หน้าจอบนเครื่อง </a:t>
            </a:r>
            <a:r>
              <a:rPr lang="en-US" sz="3000" dirty="0">
                <a:latin typeface="Angsana New" pitchFamily="18" charset="-34"/>
              </a:rPr>
              <a:t>ATM </a:t>
            </a:r>
            <a:r>
              <a:rPr lang="th-TH" sz="3000" dirty="0">
                <a:latin typeface="Angsana New" pitchFamily="18" charset="-34"/>
              </a:rPr>
              <a:t>(เป็น </a:t>
            </a:r>
            <a:r>
              <a:rPr lang="en-US" sz="3000" dirty="0">
                <a:latin typeface="Angsana New" pitchFamily="18" charset="-34"/>
              </a:rPr>
              <a:t>Aggregation </a:t>
            </a:r>
            <a:r>
              <a:rPr lang="th-TH" sz="3000" dirty="0">
                <a:latin typeface="Angsana New" pitchFamily="18" charset="-34"/>
              </a:rPr>
              <a:t>ของเครื่อง </a:t>
            </a:r>
            <a:r>
              <a:rPr lang="en-US" sz="3000" dirty="0">
                <a:latin typeface="Angsana New" pitchFamily="18" charset="-34"/>
              </a:rPr>
              <a:t>ATM)</a:t>
            </a:r>
          </a:p>
          <a:p>
            <a:pPr lvl="1" algn="thaiDist"/>
            <a:r>
              <a:rPr lang="en-US" sz="3000" dirty="0">
                <a:latin typeface="Angsana New" pitchFamily="18" charset="-34"/>
              </a:rPr>
              <a:t>-</a:t>
            </a:r>
            <a:r>
              <a:rPr lang="th-TH" sz="3000" dirty="0">
                <a:latin typeface="Angsana New" pitchFamily="18" charset="-34"/>
              </a:rPr>
              <a:t>เครื่องจ่ายเงินหรือ </a:t>
            </a:r>
            <a:r>
              <a:rPr lang="en-US" sz="3000" dirty="0">
                <a:latin typeface="Angsana New" pitchFamily="18" charset="-34"/>
              </a:rPr>
              <a:t>Cash Dispenser </a:t>
            </a:r>
            <a:r>
              <a:rPr lang="th-TH" sz="3000" dirty="0">
                <a:latin typeface="Angsana New" pitchFamily="18" charset="-34"/>
              </a:rPr>
              <a:t>(เป็น </a:t>
            </a:r>
            <a:r>
              <a:rPr lang="en-US" sz="3000" dirty="0">
                <a:latin typeface="Angsana New" pitchFamily="18" charset="-34"/>
              </a:rPr>
              <a:t>Aggregation </a:t>
            </a:r>
            <a:r>
              <a:rPr lang="th-TH" sz="3000" dirty="0">
                <a:latin typeface="Angsana New" pitchFamily="18" charset="-34"/>
              </a:rPr>
              <a:t>ของเครื่อง </a:t>
            </a:r>
            <a:r>
              <a:rPr lang="en-US" sz="3000" dirty="0">
                <a:latin typeface="Angsana New" pitchFamily="18" charset="-34"/>
              </a:rPr>
              <a:t>ATM)</a:t>
            </a:r>
          </a:p>
          <a:p>
            <a:pPr lvl="1" algn="thaiDist"/>
            <a:r>
              <a:rPr lang="en-US" sz="3000" dirty="0">
                <a:latin typeface="Angsana New" pitchFamily="18" charset="-34"/>
              </a:rPr>
              <a:t>-</a:t>
            </a:r>
            <a:r>
              <a:rPr lang="th-TH" sz="3000" dirty="0">
                <a:latin typeface="Angsana New" pitchFamily="18" charset="-34"/>
              </a:rPr>
              <a:t>เครื่องพิมพ์ </a:t>
            </a:r>
            <a:r>
              <a:rPr lang="en-US" sz="3000" dirty="0">
                <a:latin typeface="Angsana New" pitchFamily="18" charset="-34"/>
              </a:rPr>
              <a:t>Slip </a:t>
            </a:r>
            <a:r>
              <a:rPr lang="th-TH" sz="3000" dirty="0">
                <a:latin typeface="Angsana New" pitchFamily="18" charset="-34"/>
              </a:rPr>
              <a:t>(เป็น </a:t>
            </a:r>
            <a:r>
              <a:rPr lang="en-US" sz="3000" dirty="0">
                <a:latin typeface="Angsana New" pitchFamily="18" charset="-34"/>
              </a:rPr>
              <a:t>Aggregation </a:t>
            </a:r>
            <a:r>
              <a:rPr lang="th-TH" sz="3000" dirty="0">
                <a:latin typeface="Angsana New" pitchFamily="18" charset="-34"/>
              </a:rPr>
              <a:t>ของเครื่อง </a:t>
            </a:r>
            <a:r>
              <a:rPr lang="en-US" sz="3000" dirty="0">
                <a:latin typeface="Angsana New" pitchFamily="18" charset="-34"/>
              </a:rPr>
              <a:t>ATM)</a:t>
            </a:r>
          </a:p>
          <a:p>
            <a:pPr lvl="1" algn="thaiDist"/>
            <a:r>
              <a:rPr lang="en-US" sz="3000" dirty="0">
                <a:latin typeface="Angsana New" pitchFamily="18" charset="-34"/>
              </a:rPr>
              <a:t>-</a:t>
            </a:r>
            <a:r>
              <a:rPr lang="th-TH" sz="3000" dirty="0">
                <a:latin typeface="Angsana New" pitchFamily="18" charset="-34"/>
              </a:rPr>
              <a:t>ผู้ใช้เครื่อง (ถือเป็น </a:t>
            </a:r>
            <a:r>
              <a:rPr lang="en-US" sz="3000" dirty="0">
                <a:latin typeface="Angsana New" pitchFamily="18" charset="-34"/>
              </a:rPr>
              <a:t>Class </a:t>
            </a:r>
            <a:r>
              <a:rPr lang="th-TH" sz="3000" dirty="0">
                <a:latin typeface="Angsana New" pitchFamily="18" charset="-34"/>
              </a:rPr>
              <a:t>ที่เป็น </a:t>
            </a:r>
            <a:r>
              <a:rPr lang="en-US" sz="3000" dirty="0">
                <a:latin typeface="Angsana New" pitchFamily="18" charset="-34"/>
              </a:rPr>
              <a:t>Actor)</a:t>
            </a:r>
          </a:p>
          <a:p>
            <a:pPr lvl="1" algn="thaiDist"/>
            <a:r>
              <a:rPr lang="en-US" sz="3000" dirty="0">
                <a:latin typeface="Angsana New" pitchFamily="18" charset="-34"/>
              </a:rPr>
              <a:t>-</a:t>
            </a:r>
            <a:r>
              <a:rPr lang="th-TH" sz="3000" dirty="0">
                <a:latin typeface="Angsana New" pitchFamily="18" charset="-34"/>
              </a:rPr>
              <a:t>เงินสด</a:t>
            </a:r>
          </a:p>
          <a:p>
            <a:pPr lvl="1" algn="thaiDist"/>
            <a:r>
              <a:rPr lang="th-TH" sz="3000" dirty="0">
                <a:latin typeface="Angsana New" pitchFamily="18" charset="-34"/>
              </a:rPr>
              <a:t>-บัญชีเงินฝาก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79388" y="260350"/>
            <a:ext cx="87137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	</a:t>
            </a: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จาก 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Class</a:t>
            </a: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 และ 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ที่มี สามารถสร้าง 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สำหรับ 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                    Use Case </a:t>
            </a: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ต่างๆ ได้ดังนี้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endParaRPr lang="th-TH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95288" y="1470025"/>
            <a:ext cx="583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>
                <a:sym typeface="Webdings" pitchFamily="18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Sequence </a:t>
            </a:r>
            <a:r>
              <a:rPr lang="en-US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Diagram </a:t>
            </a:r>
            <a:r>
              <a:rPr lang="th-TH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สำหรับ </a:t>
            </a:r>
            <a:r>
              <a:rPr lang="en-US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Use Case </a:t>
            </a:r>
            <a:r>
              <a:rPr lang="th-TH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การขอดูยอดเงิน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68313" y="2276475"/>
            <a:ext cx="100806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:</a:t>
            </a:r>
            <a:r>
              <a:rPr lang="th-TH" sz="2000" b="1" u="sng"/>
              <a:t>ผู้ใช้เครื่อง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195513" y="2276475"/>
            <a:ext cx="11525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/>
              <a:t>:</a:t>
            </a:r>
            <a:r>
              <a:rPr lang="th-TH" sz="2000" b="1" u="sng" dirty="0"/>
              <a:t>เครื่อง </a:t>
            </a:r>
            <a:r>
              <a:rPr lang="en-US" sz="2000" b="1" u="sng" dirty="0">
                <a:latin typeface="Angsana New" pitchFamily="18" charset="-34"/>
              </a:rPr>
              <a:t>ATM</a:t>
            </a:r>
            <a:endParaRPr lang="th-TH" sz="2000" b="1" u="sng" dirty="0">
              <a:latin typeface="Angsana New" pitchFamily="18" charset="-34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4067175" y="2276475"/>
            <a:ext cx="11525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:</a:t>
            </a:r>
            <a:r>
              <a:rPr lang="th-TH" sz="2000" b="1" u="sng"/>
              <a:t>ปุ่มหมายเลข</a:t>
            </a:r>
            <a:endParaRPr lang="th-TH" sz="2000" b="1" u="sng">
              <a:latin typeface="Angsana New" pitchFamily="18" charset="-34"/>
            </a:endParaRP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867400" y="2276475"/>
            <a:ext cx="79216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:</a:t>
            </a:r>
            <a:r>
              <a:rPr lang="th-TH" sz="2000" b="1" u="sng"/>
              <a:t>หน้าจอ</a:t>
            </a:r>
            <a:endParaRPr lang="th-TH" sz="2000" b="1" u="sng">
              <a:latin typeface="Angsana New" pitchFamily="18" charset="-34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7235825" y="2276475"/>
            <a:ext cx="11525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:</a:t>
            </a:r>
            <a:r>
              <a:rPr lang="th-TH" sz="2000" b="1" u="sng"/>
              <a:t>บัญชีเงินฝาก</a:t>
            </a:r>
            <a:endParaRPr lang="th-TH" sz="2000" b="1" u="sng">
              <a:latin typeface="Angsana New" pitchFamily="18" charset="-34"/>
            </a:endParaRP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900113" y="2682875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2771775" y="2695575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4643438" y="2708275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6273800" y="2708275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7866063" y="2695575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900113" y="3005138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416050" y="2738438"/>
            <a:ext cx="79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สอดบัตร()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900113" y="3268663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3348038" y="3003550"/>
            <a:ext cx="792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กด(รหัส)</a:t>
            </a: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 flipH="1">
            <a:off x="2759075" y="3509963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3059113" y="3251200"/>
            <a:ext cx="151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[</a:t>
            </a:r>
            <a:r>
              <a:rPr lang="th-TH" sz="1600"/>
              <a:t>รหัสไม่ถูกต้อง</a:t>
            </a:r>
            <a:r>
              <a:rPr lang="en-US" sz="1600"/>
              <a:t>] </a:t>
            </a:r>
            <a:r>
              <a:rPr lang="th-TH" sz="1600"/>
              <a:t>เตือน()</a:t>
            </a: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2771775" y="3763963"/>
            <a:ext cx="3529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3276600" y="3475038"/>
            <a:ext cx="2735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[</a:t>
            </a:r>
            <a:r>
              <a:rPr lang="th-TH" sz="1600"/>
              <a:t>รหัสไม่ถูกต้อง</a:t>
            </a:r>
            <a:r>
              <a:rPr lang="en-US" sz="1600"/>
              <a:t>] </a:t>
            </a:r>
            <a:r>
              <a:rPr lang="th-TH" sz="1600"/>
              <a:t>แสดงข้อความเตือน()</a:t>
            </a:r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2733675" y="4002088"/>
            <a:ext cx="3529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3276600" y="3721100"/>
            <a:ext cx="2735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[</a:t>
            </a:r>
            <a:r>
              <a:rPr lang="th-TH" sz="1600"/>
              <a:t>รหัสไม่ถูกต้อง</a:t>
            </a:r>
            <a:r>
              <a:rPr lang="en-US" sz="1600"/>
              <a:t>] </a:t>
            </a:r>
            <a:r>
              <a:rPr lang="th-TH" sz="1600"/>
              <a:t>หยุดการทำรายการ()</a:t>
            </a:r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2741613" y="4264025"/>
            <a:ext cx="352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3271838" y="3983038"/>
            <a:ext cx="2735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[</a:t>
            </a:r>
            <a:r>
              <a:rPr lang="th-TH" sz="1600"/>
              <a:t>รหัสถูกต้อง</a:t>
            </a:r>
            <a:r>
              <a:rPr lang="en-US" sz="1600"/>
              <a:t>] </a:t>
            </a:r>
            <a:r>
              <a:rPr lang="th-TH" sz="1600"/>
              <a:t>ดำเนินการต่อ()</a:t>
            </a:r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2759075" y="4533900"/>
            <a:ext cx="3529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3263900" y="4252913"/>
            <a:ext cx="1379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แสดง</a:t>
            </a:r>
            <a:r>
              <a:rPr lang="th-TH" sz="1600">
                <a:latin typeface="Angsana New" pitchFamily="18" charset="-34"/>
              </a:rPr>
              <a:t> </a:t>
            </a:r>
            <a:r>
              <a:rPr lang="en-US" sz="1600">
                <a:latin typeface="Angsana New" pitchFamily="18" charset="-34"/>
              </a:rPr>
              <a:t>Main Menu()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900113" y="4797425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187450" y="4532313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กด (ขอดูยอดเงิน)</a:t>
            </a:r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4649788" y="5013325"/>
            <a:ext cx="323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435600" y="4748213"/>
            <a:ext cx="1728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ตรวจสอบยอดคงเหลือ()</a:t>
            </a:r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 flipH="1">
            <a:off x="6249988" y="5373688"/>
            <a:ext cx="1622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6372225" y="5084763"/>
            <a:ext cx="1439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แสดงยอดคงเหลือ()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1403350" y="6223000"/>
            <a:ext cx="64810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 dirty="0"/>
              <a:t>รูป</a:t>
            </a:r>
            <a:r>
              <a:rPr lang="th-TH" b="1" dirty="0">
                <a:latin typeface="Angsana New" pitchFamily="18" charset="-34"/>
              </a:rPr>
              <a:t> </a:t>
            </a:r>
            <a:r>
              <a:rPr lang="en-US" b="1" dirty="0">
                <a:latin typeface="Angsana New" pitchFamily="18" charset="-34"/>
              </a:rPr>
              <a:t>Sequence Diagram </a:t>
            </a:r>
            <a:r>
              <a:rPr lang="th-TH" b="1" dirty="0">
                <a:latin typeface="Angsana New" pitchFamily="18" charset="-34"/>
              </a:rPr>
              <a:t>ของการขอดูยอดเงินจากเครื่อง</a:t>
            </a:r>
            <a:r>
              <a:rPr lang="en-US" b="1" dirty="0">
                <a:latin typeface="Angsana New" pitchFamily="18" charset="-34"/>
              </a:rPr>
              <a:t> ATM</a:t>
            </a:r>
            <a:endParaRPr lang="th-TH" b="1" dirty="0"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14343" grpId="0" animBg="1"/>
      <p:bldP spid="14344" grpId="0" animBg="1"/>
      <p:bldP spid="14345" grpId="0" animBg="1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/>
      <p:bldP spid="14355" grpId="0" animBg="1"/>
      <p:bldP spid="14356" grpId="0"/>
      <p:bldP spid="14357" grpId="0" animBg="1"/>
      <p:bldP spid="14358" grpId="0"/>
      <p:bldP spid="14359" grpId="0" animBg="1"/>
      <p:bldP spid="14360" grpId="0"/>
      <p:bldP spid="14361" grpId="0" animBg="1"/>
      <p:bldP spid="14362" grpId="0"/>
      <p:bldP spid="14363" grpId="0" animBg="1"/>
      <p:bldP spid="14364" grpId="0"/>
      <p:bldP spid="14365" grpId="0" animBg="1"/>
      <p:bldP spid="14366" grpId="0"/>
      <p:bldP spid="14367" grpId="0" animBg="1"/>
      <p:bldP spid="14368" grpId="0"/>
      <p:bldP spid="14369" grpId="0" animBg="1"/>
      <p:bldP spid="14370" grpId="0"/>
      <p:bldP spid="14371" grpId="0" animBg="1"/>
      <p:bldP spid="14372" grpId="0"/>
      <p:bldP spid="143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95288" y="1484784"/>
            <a:ext cx="820896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	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จากรูปเป็นภาพของ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ที่แสดงกิจกรรมใน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การขอดูยอดเงินคงเหลือจากเครื่อง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โดยจะให้ผู้ใช้เครื่อง ซึ่งถือเป็น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Actor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เป็น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ที่อยู่ทางซ้ายสุดของ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ถัดมาคือเครื่อง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นั้นประกอบด้วย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(Aggregation)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ปุ่มหมายเลข และหน้าจอ ซึ่งเป็น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ที่แสดงไว้ในอันดับถัดมา และบัญชีเงินฝาก เป็น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ที่อยู่ทางขวาสุดของ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endParaRPr lang="th-TH" sz="3200" dirty="0">
              <a:solidFill>
                <a:srgbClr val="00206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68313" y="764704"/>
            <a:ext cx="835183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	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กิจกรรมใน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Use Case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นี้เริ่มต้นที่ผู้ใช้เครื่องสอดบัตร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เข้าไปยังเครื่อง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(ซึ่งหมายความว่าตู้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ต้องมี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Function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เพื่อการสอดบัตร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อยู่ในตัว) ตามด้วยการกดรหัสของผู้ใช้เครื่องที่ปุ่มหมายเลข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(Function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กด เป็นของปุ่มหมายเลข) </a:t>
            </a:r>
            <a:r>
              <a:rPr lang="en-US" sz="3200" dirty="0" smtClean="0">
                <a:solidFill>
                  <a:srgbClr val="002060"/>
                </a:solidFill>
                <a:latin typeface="Angsana New" pitchFamily="18" charset="-34"/>
              </a:rPr>
              <a:t/>
            </a:r>
            <a:br>
              <a:rPr lang="en-US" sz="3200" dirty="0" smtClean="0">
                <a:solidFill>
                  <a:srgbClr val="002060"/>
                </a:solidFill>
                <a:latin typeface="Angsana New" pitchFamily="18" charset="-34"/>
              </a:rPr>
            </a:br>
            <a:r>
              <a:rPr lang="en-US" sz="3200" dirty="0" smtClean="0">
                <a:solidFill>
                  <a:srgbClr val="002060"/>
                </a:solidFill>
                <a:latin typeface="Angsana New" pitchFamily="18" charset="-34"/>
              </a:rPr>
              <a:t/>
            </a:r>
            <a:br>
              <a:rPr lang="en-US" sz="3200" dirty="0" smtClean="0">
                <a:solidFill>
                  <a:srgbClr val="002060"/>
                </a:solidFill>
                <a:latin typeface="Angsana New" pitchFamily="18" charset="-34"/>
              </a:rPr>
            </a:br>
            <a:r>
              <a:rPr lang="en-US" sz="3200" dirty="0" smtClean="0">
                <a:solidFill>
                  <a:srgbClr val="002060"/>
                </a:solidFill>
                <a:latin typeface="Angsana New" pitchFamily="18" charset="-34"/>
              </a:rPr>
              <a:t>             </a:t>
            </a:r>
            <a:r>
              <a:rPr lang="th-TH" sz="3200" dirty="0" smtClean="0">
                <a:solidFill>
                  <a:srgbClr val="002060"/>
                </a:solidFill>
                <a:latin typeface="Angsana New" pitchFamily="18" charset="-34"/>
              </a:rPr>
              <a:t>ซึ่ง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ผลลัพธ์ที่ได้จากการกดนี้จะได้รหัสที่ผู้ใช้เครื่องกดถ้ารหัสไม่ถูกต้อง เครื่องจะถูกสั่งให้เตือนผู้ใช้เครื่องว่ารหัสผิดพลาด แต่เครื่อง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จะเตือนได้นั้นต้องแสดงข้อความผ่านทางหน้าจอของเครื่อง ดังนั้นเครื่อง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จึงสั่งให้หน้าจอแสดงข้อความเตือน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68313" y="765279"/>
            <a:ext cx="835183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th-TH" sz="3200" dirty="0">
                <a:solidFill>
                  <a:schemeClr val="accent6">
                    <a:lumMod val="75000"/>
                  </a:schemeClr>
                </a:solidFill>
              </a:rPr>
              <a:t>หลังจากแสดงข้อความเตือนเสร็จสิ้นแล้ว เครื่องจะถูกสั่งให้หยุดทำรายการของผู้ใช้รายนี้ แต่ในทางกลับกันหากรหัสที่กดไว้นั้นถูกต้อง </a:t>
            </a:r>
            <a:r>
              <a:rPr lang="th-TH" sz="3200" dirty="0">
                <a:solidFill>
                  <a:srgbClr val="C00000"/>
                </a:solidFill>
              </a:rPr>
              <a:t>(พิจารณาเส้นที่ 6 จากด้านบน</a:t>
            </a:r>
            <a:r>
              <a:rPr lang="th-TH" sz="3200" dirty="0" smtClean="0">
                <a:solidFill>
                  <a:srgbClr val="C00000"/>
                </a:solidFill>
              </a:rPr>
              <a:t>)</a:t>
            </a:r>
            <a:r>
              <a:rPr lang="en-US" sz="3200" dirty="0" smtClean="0">
                <a:solidFill>
                  <a:srgbClr val="C00000"/>
                </a:solidFill>
              </a:rPr>
              <a:t/>
            </a:r>
            <a:br>
              <a:rPr lang="en-US" sz="3200" dirty="0" smtClean="0">
                <a:solidFill>
                  <a:srgbClr val="C00000"/>
                </a:solidFill>
              </a:rPr>
            </a:br>
            <a:r>
              <a:rPr lang="en-US" sz="3200" dirty="0" smtClean="0">
                <a:solidFill>
                  <a:srgbClr val="C00000"/>
                </a:solidFill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       </a:t>
            </a:r>
            <a:r>
              <a:rPr lang="th-TH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h-TH" sz="3200" dirty="0">
                <a:solidFill>
                  <a:schemeClr val="accent6">
                    <a:lumMod val="75000"/>
                  </a:schemeClr>
                </a:solidFill>
              </a:rPr>
              <a:t>จะเห็นว่าเครื่อง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ATM</a:t>
            </a:r>
            <a:r>
              <a:rPr lang="th-TH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 ถูกสั่งให้ดำเนินการต่อไป โดยการดำเนินการแรกของเครื่องคือ การสั่งให้หน้าจอแสดงหน้าจอหลัก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(Main Menu) </a:t>
            </a:r>
            <a:r>
              <a:rPr lang="th-TH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หลังจากนั้นผู้ใช้จะกดปุ่มที่ปุ่มหมายเลขเพื่อระบุว่าตนต้องการขอดูยอดเงิน หลังจากนั้นบัญชีเงินฝากจะถูกสั่งให้ส่งค่ายอดคงเหลือ (ผ่านทาง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Function</a:t>
            </a:r>
            <a:r>
              <a:rPr lang="th-TH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 ตรวจสอบยอดคงเหลือ) และผลที่ได้จะถูกแสดงออกทางหน้าจอซึ่งถือเป็นกิจกรรมสุดท้ายของ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Use Case </a:t>
            </a:r>
            <a:r>
              <a:rPr lang="th-TH" sz="32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นี้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23850" y="333375"/>
            <a:ext cx="64087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00000"/>
                </a:solidFill>
                <a:sym typeface="Webdings" pitchFamily="18" charset="2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Sequence </a:t>
            </a:r>
            <a:r>
              <a:rPr lang="en-US" sz="3200" b="1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Diagram </a:t>
            </a:r>
            <a:r>
              <a:rPr lang="th-TH" sz="3200" b="1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สำหรับ </a:t>
            </a:r>
            <a:r>
              <a:rPr lang="en-US" sz="3200" b="1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Use Case </a:t>
            </a:r>
            <a:r>
              <a:rPr lang="th-TH" sz="3200" b="1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การถอนเงิน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79388" y="1528763"/>
            <a:ext cx="936625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 dirty="0"/>
              <a:t>:</a:t>
            </a:r>
            <a:r>
              <a:rPr lang="th-TH" sz="1800" b="1" u="sng" dirty="0"/>
              <a:t>ผู้ใช้เครื่อง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403350" y="1528763"/>
            <a:ext cx="1079500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 dirty="0"/>
              <a:t>:</a:t>
            </a:r>
            <a:r>
              <a:rPr lang="th-TH" sz="1800" b="1" u="sng" dirty="0"/>
              <a:t>เครื่อง</a:t>
            </a:r>
            <a:r>
              <a:rPr lang="en-US" sz="1800" b="1" u="sng" dirty="0"/>
              <a:t> </a:t>
            </a:r>
            <a:r>
              <a:rPr lang="en-US" sz="1800" b="1" u="sng" dirty="0">
                <a:latin typeface="Angsana New" pitchFamily="18" charset="-34"/>
              </a:rPr>
              <a:t>ATM</a:t>
            </a:r>
            <a:endParaRPr lang="th-TH" sz="1800" b="1" u="sng" dirty="0">
              <a:latin typeface="Angsana New" pitchFamily="18" charset="-34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771775" y="1528763"/>
            <a:ext cx="1079500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/>
              <a:t>:</a:t>
            </a:r>
            <a:r>
              <a:rPr lang="th-TH" sz="1800" b="1" u="sng"/>
              <a:t>ปุ่มหมายเลข</a:t>
            </a:r>
            <a:endParaRPr lang="th-TH" sz="1800" b="1" u="sng">
              <a:latin typeface="Angsana New" pitchFamily="18" charset="-34"/>
            </a:endParaRP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140200" y="1528763"/>
            <a:ext cx="1079500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/>
              <a:t>:</a:t>
            </a:r>
            <a:r>
              <a:rPr lang="th-TH" sz="1800" b="1" u="sng"/>
              <a:t>หน้าจอ</a:t>
            </a:r>
            <a:endParaRPr lang="th-TH" sz="1800" b="1" u="sng">
              <a:latin typeface="Angsana New" pitchFamily="18" charset="-34"/>
            </a:endParaRP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435600" y="1528763"/>
            <a:ext cx="1079500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/>
              <a:t>:</a:t>
            </a:r>
            <a:r>
              <a:rPr lang="th-TH" sz="1800" b="1" u="sng"/>
              <a:t>บัญชีเงินฝาก</a:t>
            </a:r>
            <a:endParaRPr lang="th-TH" sz="1800" b="1" u="sng">
              <a:latin typeface="Angsana New" pitchFamily="18" charset="-34"/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660232" y="1528763"/>
            <a:ext cx="1151856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/>
              <a:t>:</a:t>
            </a:r>
            <a:r>
              <a:rPr lang="th-TH" sz="1800" b="1" u="sng"/>
              <a:t>เครื่องจ่ายเงิน</a:t>
            </a:r>
            <a:endParaRPr lang="th-TH" sz="1800" b="1" u="sng">
              <a:latin typeface="Angsana New" pitchFamily="18" charset="-34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7956550" y="1528763"/>
            <a:ext cx="1079500" cy="37623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/>
              <a:t>:</a:t>
            </a:r>
            <a:r>
              <a:rPr lang="th-TH" sz="1800" b="1" u="sng"/>
              <a:t>เครื่องพิมพ์</a:t>
            </a:r>
            <a:endParaRPr lang="th-TH" sz="1800" b="1" u="sng">
              <a:latin typeface="Angsana New" pitchFamily="18" charset="-34"/>
            </a:endParaRP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539750" y="19177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1908175" y="19050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3276600" y="19050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4645025" y="19050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5988050" y="19050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7280275" y="19050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8572500" y="1917700"/>
            <a:ext cx="0" cy="41036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539750" y="21209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827088" y="1866900"/>
            <a:ext cx="792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สอดบัตร()</a:t>
            </a: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552450" y="2336800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051050" y="2082800"/>
            <a:ext cx="792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/>
              <a:t>กด(รหัส)</a:t>
            </a:r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H="1">
            <a:off x="1895475" y="26241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1849438" y="2332038"/>
            <a:ext cx="1493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รหัสไม่ถูกต้อง</a:t>
            </a:r>
            <a:r>
              <a:rPr lang="en-US" sz="1600">
                <a:latin typeface="Angsana New" pitchFamily="18" charset="-34"/>
              </a:rPr>
              <a:t>]</a:t>
            </a:r>
            <a:r>
              <a:rPr lang="th-TH" sz="1600">
                <a:latin typeface="Angsana New" pitchFamily="18" charset="-34"/>
              </a:rPr>
              <a:t> เตือน()</a:t>
            </a:r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1908175" y="2913063"/>
            <a:ext cx="2735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195513" y="2624138"/>
            <a:ext cx="2305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รหัสไม่ถูกต้อง</a:t>
            </a:r>
            <a:r>
              <a:rPr lang="en-US" sz="1600">
                <a:latin typeface="Angsana New" pitchFamily="18" charset="-34"/>
              </a:rPr>
              <a:t>]</a:t>
            </a:r>
            <a:r>
              <a:rPr lang="th-TH" sz="1600">
                <a:latin typeface="Angsana New" pitchFamily="18" charset="-34"/>
              </a:rPr>
              <a:t> แสดงข้อความเตือน()</a:t>
            </a: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1916113" y="3201988"/>
            <a:ext cx="2735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2203450" y="2913063"/>
            <a:ext cx="2232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รหัสไม่ถูกต้อง</a:t>
            </a:r>
            <a:r>
              <a:rPr lang="en-US" sz="1600">
                <a:latin typeface="Angsana New" pitchFamily="18" charset="-34"/>
              </a:rPr>
              <a:t>]</a:t>
            </a:r>
            <a:r>
              <a:rPr lang="th-TH" sz="1600">
                <a:latin typeface="Angsana New" pitchFamily="18" charset="-34"/>
              </a:rPr>
              <a:t> หยุดการทำรายการ()</a:t>
            </a:r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1903413" y="3489325"/>
            <a:ext cx="2735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2190750" y="3200400"/>
            <a:ext cx="2232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รหัสถูกต้อง</a:t>
            </a:r>
            <a:r>
              <a:rPr lang="en-US" sz="1600">
                <a:latin typeface="Angsana New" pitchFamily="18" charset="-34"/>
              </a:rPr>
              <a:t>]</a:t>
            </a:r>
            <a:r>
              <a:rPr lang="th-TH" sz="1600">
                <a:latin typeface="Angsana New" pitchFamily="18" charset="-34"/>
              </a:rPr>
              <a:t> ดำเนินการต่อ()</a:t>
            </a:r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1916113" y="3756025"/>
            <a:ext cx="2735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2203450" y="3467100"/>
            <a:ext cx="2232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แสดง </a:t>
            </a:r>
            <a:r>
              <a:rPr lang="en-US" sz="1600">
                <a:latin typeface="Angsana New" pitchFamily="18" charset="-34"/>
              </a:rPr>
              <a:t>Main Menu</a:t>
            </a:r>
            <a:r>
              <a:rPr lang="th-TH" sz="1600">
                <a:latin typeface="Angsana New" pitchFamily="18" charset="-34"/>
              </a:rPr>
              <a:t>()</a:t>
            </a:r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539750" y="4137025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1042988" y="3871913"/>
            <a:ext cx="1081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กด (จำนวนเงิน)</a:t>
            </a:r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3276600" y="4352925"/>
            <a:ext cx="2735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3492500" y="4087813"/>
            <a:ext cx="2232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ตรวจสอบยอดคงเหลือ(จำนวนเงิน)</a:t>
            </a: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>
            <a:off x="6011863" y="4713288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5795963" y="4422775"/>
            <a:ext cx="165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จำนวนเงิน </a:t>
            </a:r>
            <a:r>
              <a:rPr lang="en-US" sz="1600">
                <a:latin typeface="Angsana New" pitchFamily="18" charset="-34"/>
              </a:rPr>
              <a:t>&lt;=</a:t>
            </a:r>
            <a:r>
              <a:rPr lang="th-TH" sz="1600">
                <a:latin typeface="Angsana New" pitchFamily="18" charset="-34"/>
              </a:rPr>
              <a:t> ยอดคงค้าง</a:t>
            </a:r>
            <a:r>
              <a:rPr lang="en-US" sz="1600">
                <a:latin typeface="Angsana New" pitchFamily="18" charset="-34"/>
              </a:rPr>
              <a:t>]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6300788" y="4662488"/>
            <a:ext cx="719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จ่ายเงิน()</a:t>
            </a:r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7283450" y="500062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7524750" y="4713288"/>
            <a:ext cx="86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พิมพ์ </a:t>
            </a:r>
            <a:r>
              <a:rPr lang="en-US" sz="1600">
                <a:latin typeface="Angsana New" pitchFamily="18" charset="-34"/>
              </a:rPr>
              <a:t>SLIP()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18475" name="Line 43"/>
          <p:cNvSpPr>
            <a:spLocks noChangeShapeType="1"/>
          </p:cNvSpPr>
          <p:nvPr/>
        </p:nvSpPr>
        <p:spPr bwMode="auto">
          <a:xfrm flipH="1">
            <a:off x="4618038" y="521652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4500563" y="4911725"/>
            <a:ext cx="165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จำนวนเงิน </a:t>
            </a:r>
            <a:r>
              <a:rPr lang="en-US" sz="1600">
                <a:latin typeface="Angsana New" pitchFamily="18" charset="-34"/>
              </a:rPr>
              <a:t>&gt;</a:t>
            </a:r>
            <a:r>
              <a:rPr lang="th-TH" sz="1600">
                <a:latin typeface="Angsana New" pitchFamily="18" charset="-34"/>
              </a:rPr>
              <a:t> ยอดคงค้าง</a:t>
            </a:r>
            <a:r>
              <a:rPr lang="en-US" sz="1600">
                <a:latin typeface="Angsana New" pitchFamily="18" charset="-34"/>
              </a:rPr>
              <a:t>]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18477" name="Text Box 45"/>
          <p:cNvSpPr txBox="1">
            <a:spLocks noChangeArrowheads="1"/>
          </p:cNvSpPr>
          <p:nvPr/>
        </p:nvSpPr>
        <p:spPr bwMode="auto">
          <a:xfrm>
            <a:off x="4643438" y="5168900"/>
            <a:ext cx="1441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แสดง </a:t>
            </a:r>
            <a:r>
              <a:rPr lang="en-US" sz="1600">
                <a:latin typeface="Angsana New" pitchFamily="18" charset="-34"/>
              </a:rPr>
              <a:t>Error Message()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1908175" y="6223000"/>
            <a:ext cx="5905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 dirty="0">
                <a:solidFill>
                  <a:srgbClr val="0070C0"/>
                </a:solidFill>
              </a:rPr>
              <a:t>รูป</a:t>
            </a:r>
            <a:r>
              <a:rPr lang="th-TH" b="1" dirty="0">
                <a:solidFill>
                  <a:srgbClr val="0070C0"/>
                </a:solidFill>
                <a:latin typeface="Angsana New" pitchFamily="18" charset="-34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Angsana New" pitchFamily="18" charset="-34"/>
              </a:rPr>
              <a:t>Sequence Diagram </a:t>
            </a:r>
            <a:r>
              <a:rPr lang="th-TH" b="1" dirty="0">
                <a:solidFill>
                  <a:srgbClr val="0070C0"/>
                </a:solidFill>
                <a:latin typeface="Angsana New" pitchFamily="18" charset="-34"/>
              </a:rPr>
              <a:t>ของการถอนเงินด้วยเครื่อง </a:t>
            </a:r>
            <a:r>
              <a:rPr lang="en-US" b="1" dirty="0">
                <a:solidFill>
                  <a:srgbClr val="0070C0"/>
                </a:solidFill>
                <a:latin typeface="Angsana New" pitchFamily="18" charset="-34"/>
              </a:rPr>
              <a:t>ATM</a:t>
            </a:r>
            <a:endParaRPr lang="th-TH" b="1" dirty="0">
              <a:solidFill>
                <a:srgbClr val="0070C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8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8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8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8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8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8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8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  <p:bldP spid="18440" grpId="0" animBg="1"/>
      <p:bldP spid="18441" grpId="0" animBg="1"/>
      <p:bldP spid="18442" grpId="0" animBg="1"/>
      <p:bldP spid="18443" grpId="0" animBg="1"/>
      <p:bldP spid="18444" grpId="0" animBg="1"/>
      <p:bldP spid="18445" grpId="0" animBg="1"/>
      <p:bldP spid="18446" grpId="0" animBg="1"/>
      <p:bldP spid="18447" grpId="0" animBg="1"/>
      <p:bldP spid="18448" grpId="0" animBg="1"/>
      <p:bldP spid="18449" grpId="0" animBg="1"/>
      <p:bldP spid="18450" grpId="0" animBg="1"/>
      <p:bldP spid="18451" grpId="0" animBg="1"/>
      <p:bldP spid="18452" grpId="0" animBg="1"/>
      <p:bldP spid="18453" grpId="0"/>
      <p:bldP spid="18454" grpId="0" animBg="1"/>
      <p:bldP spid="18455" grpId="0"/>
      <p:bldP spid="18456" grpId="0" animBg="1"/>
      <p:bldP spid="18457" grpId="0"/>
      <p:bldP spid="18458" grpId="0" animBg="1"/>
      <p:bldP spid="18459" grpId="0"/>
      <p:bldP spid="18460" grpId="0" animBg="1"/>
      <p:bldP spid="18461" grpId="0"/>
      <p:bldP spid="18462" grpId="0" animBg="1"/>
      <p:bldP spid="18463" grpId="0"/>
      <p:bldP spid="18464" grpId="0" animBg="1"/>
      <p:bldP spid="18465" grpId="0"/>
      <p:bldP spid="18466" grpId="0" animBg="1"/>
      <p:bldP spid="18467" grpId="0"/>
      <p:bldP spid="18468" grpId="0" animBg="1"/>
      <p:bldP spid="18469" grpId="0"/>
      <p:bldP spid="18470" grpId="0" animBg="1"/>
      <p:bldP spid="18471" grpId="0"/>
      <p:bldP spid="18472" grpId="0"/>
      <p:bldP spid="18473" grpId="0" animBg="1"/>
      <p:bldP spid="18474" grpId="0"/>
      <p:bldP spid="18475" grpId="0" animBg="1"/>
      <p:bldP spid="18476" grpId="0"/>
      <p:bldP spid="18477" grpId="0"/>
      <p:bldP spid="184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95288" y="1052736"/>
            <a:ext cx="8280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</a:rPr>
              <a:t>	</a:t>
            </a:r>
            <a:r>
              <a:rPr lang="th-TH" sz="3200" dirty="0">
                <a:solidFill>
                  <a:srgbClr val="002060"/>
                </a:solidFill>
              </a:rPr>
              <a:t>จากรูปเป็นภาพของ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ที่แสดงภาพของกิจกรรม</a:t>
            </a:r>
            <a:r>
              <a:rPr lang="th-TH" sz="3200" dirty="0" smtClean="0">
                <a:solidFill>
                  <a:srgbClr val="002060"/>
                </a:solidFill>
                <a:latin typeface="Angsana New" pitchFamily="18" charset="-34"/>
              </a:rPr>
              <a:t>ใน</a:t>
            </a:r>
            <a:r>
              <a:rPr lang="en-US" sz="3200" dirty="0" smtClean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การถอนเงินจากเครื่อง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ATM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ซึ่งเมื่อเปรียบเทียบกับรูปที่ผ่านมาก่อนหน้านี้ จะพบว่ามี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ที่มีส่วนร่วมใน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นี้เพิ่มขึ้น ซึ่งได้แก่เครื่องจ่ายเงิน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(Cash Dispenser)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และเครื่องพิมพ์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95288" y="3711575"/>
            <a:ext cx="8280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</a:rPr>
              <a:t>	</a:t>
            </a:r>
            <a:r>
              <a:rPr lang="th-TH" sz="3200" u="sng" dirty="0">
                <a:solidFill>
                  <a:srgbClr val="C00000"/>
                </a:solidFill>
              </a:rPr>
              <a:t>ถ้าสังเกตให้ดีจะพบว่า </a:t>
            </a:r>
            <a:r>
              <a:rPr lang="th-TH" sz="3200" dirty="0">
                <a:solidFill>
                  <a:srgbClr val="002060"/>
                </a:solidFill>
              </a:rPr>
              <a:t>จากเส้นกิจกรรมเส้นบนสุดจนกระทั่งถึงเส้นที่ 7 จากด้านบน จะเหมือนกับใน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</a:rPr>
              <a:t>ของการขอดูยอดเงินฯ ทุกประการ แต่ความแตกต่างของกิจกรรมจะเกิดขึ้นหลังจากนั้นคือ</a:t>
            </a:r>
            <a:endParaRPr lang="th-TH" sz="3200" dirty="0">
              <a:solidFill>
                <a:srgbClr val="00206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39552" y="548680"/>
            <a:ext cx="748823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4000" b="1" dirty="0">
                <a:latin typeface="Angsana New" pitchFamily="18" charset="-34"/>
              </a:rPr>
              <a:t>10.1 การจำลองภาพในเชิงกิจกรรม </a:t>
            </a:r>
            <a:r>
              <a:rPr lang="en-US" sz="4000" b="1" dirty="0">
                <a:latin typeface="Angsana New" pitchFamily="18" charset="-34"/>
              </a:rPr>
              <a:t>(Dynamic View) </a:t>
            </a:r>
            <a:r>
              <a:rPr lang="th-TH" sz="4000" b="1" dirty="0">
                <a:latin typeface="Angsana New" pitchFamily="18" charset="-34"/>
              </a:rPr>
              <a:t>ด้วย </a:t>
            </a:r>
            <a:r>
              <a:rPr lang="en-US" sz="4000" b="1" dirty="0">
                <a:latin typeface="Angsana New" pitchFamily="18" charset="-34"/>
              </a:rPr>
              <a:t>Sequence Diagram</a:t>
            </a:r>
            <a:endParaRPr lang="th-TH" sz="4000" b="1" dirty="0">
              <a:latin typeface="Angsana New" pitchFamily="18" charset="-34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1520" y="2132856"/>
            <a:ext cx="856932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	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การสร้างแบบจำลองเชิงกิจกรรม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(Dynamic Model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หรือ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Behavioral Model) 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ของ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Problem Domain 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ซึ่งก็คือการจำลองกระบวนการที่ทำให้เกิดกิจกรรมของระบบ เกิดจากชุดของกิจกรรม ซึ่งกิจกรรมหนึ่งๆ นั้นเกิดจากการที่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หนึ่งโต้ตอบกับอีก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หนึ่งนั่นเอง สามารถอธิบายการเกิดกิจกรรมของ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Problem Domain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ได้ด้วย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Diagram </a:t>
            </a:r>
            <a:r>
              <a:rPr lang="th-TH" sz="36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ดังรูป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95288" y="476672"/>
            <a:ext cx="8280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</a:rPr>
              <a:t>	</a:t>
            </a:r>
            <a:r>
              <a:rPr lang="th-TH" sz="3200" dirty="0">
                <a:solidFill>
                  <a:srgbClr val="002060"/>
                </a:solidFill>
              </a:rPr>
              <a:t>หลังจากที่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Main Menu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แสดงให้เห็นผู้ใช้ จะกดจำนวนเงินที่ต้องการถอนที่ปุ่มหมายเลข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(ซึ่ง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กดอยู่ใน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ปุ่มหมายเลขอยู่แล้ว)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จากนั้นบัญชีจะถูกสั่งให้ตรวจสอบว่ามียอดคงเหลือในบัญชีเท่าใด ซึ่งถ้าหากว่าเงินที่มีอยู่ในบัญชีมีจำนวนมากกว่าจำนวนเงินที่ต้องการถอน เครื่องจ่ายเงินจะถูกสั่งให้จ่ายเงิน ต่อจากนั้นเครื่องพิมพ์จะถูกสั่งให้พิมพ์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SLIP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แสดงการถอนเงินออกมา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5536" y="4005064"/>
            <a:ext cx="84248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000" dirty="0">
                <a:solidFill>
                  <a:srgbClr val="002060"/>
                </a:solidFill>
              </a:rPr>
              <a:t>	</a:t>
            </a:r>
            <a:r>
              <a:rPr lang="th-TH" sz="3000" dirty="0">
                <a:solidFill>
                  <a:srgbClr val="002060"/>
                </a:solidFill>
              </a:rPr>
              <a:t>ในทางกลับกัน ถ้าหากเงินในบัญชีมีจำนวนน้อยกว่าจำนวนที่ระบุว่าจะถอน หน้าจอจะถูกสั่งให้แสดงข้อความเตือนความผิดพลาด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(Error Message)</a:t>
            </a:r>
            <a:endParaRPr lang="th-TH" sz="3000" dirty="0">
              <a:solidFill>
                <a:srgbClr val="00206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22584" y="404664"/>
            <a:ext cx="84978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b="1" u="sng" dirty="0">
                <a:solidFill>
                  <a:srgbClr val="C00000"/>
                </a:solidFill>
                <a:latin typeface="Angsana New" pitchFamily="18" charset="-34"/>
              </a:rPr>
              <a:t>ตัวอย่าง</a:t>
            </a:r>
            <a:r>
              <a:rPr lang="th-TH" sz="3200" b="1" dirty="0">
                <a:solidFill>
                  <a:srgbClr val="C00000"/>
                </a:solidFill>
                <a:latin typeface="Angsana New" pitchFamily="18" charset="-34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Angsana New" pitchFamily="18" charset="-34"/>
              </a:rPr>
              <a:t>Sequence Diagram</a:t>
            </a:r>
            <a:r>
              <a:rPr lang="th-TH" sz="3200" b="1" dirty="0">
                <a:solidFill>
                  <a:srgbClr val="C00000"/>
                </a:solidFill>
                <a:latin typeface="Angsana New" pitchFamily="18" charset="-34"/>
              </a:rPr>
              <a:t> ของการคุยโทรศัพท์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ในการคุยโทรศัพท์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Use Case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 ที่มีได้แก่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150938" y="1556792"/>
            <a:ext cx="79930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/>
            <a:r>
              <a:rPr lang="th-TH" sz="3200" dirty="0">
                <a:latin typeface="Angsana New" pitchFamily="18" charset="-34"/>
              </a:rPr>
              <a:t>-การต่อโทรศัพท์</a:t>
            </a:r>
          </a:p>
          <a:p>
            <a:pPr algn="thaiDist"/>
            <a:r>
              <a:rPr lang="th-TH" sz="3200" dirty="0">
                <a:latin typeface="Angsana New" pitchFamily="18" charset="-34"/>
              </a:rPr>
              <a:t>-การคุยโทรศัพท์</a:t>
            </a:r>
          </a:p>
          <a:p>
            <a:pPr algn="thaiDist"/>
            <a:r>
              <a:rPr lang="th-TH" sz="3200" dirty="0">
                <a:latin typeface="Angsana New" pitchFamily="18" charset="-34"/>
              </a:rPr>
              <a:t>-การมีสายเรียกซ้อน </a:t>
            </a:r>
            <a:r>
              <a:rPr lang="th-TH" sz="3200" u="sng" dirty="0">
                <a:solidFill>
                  <a:srgbClr val="0070C0"/>
                </a:solidFill>
                <a:latin typeface="Angsana New" pitchFamily="18" charset="-34"/>
              </a:rPr>
              <a:t>(เป็น </a:t>
            </a:r>
            <a:r>
              <a:rPr lang="en-US" sz="3200" u="sng" dirty="0">
                <a:solidFill>
                  <a:srgbClr val="0070C0"/>
                </a:solidFill>
                <a:latin typeface="Angsana New" pitchFamily="18" charset="-34"/>
              </a:rPr>
              <a:t>Use Case </a:t>
            </a:r>
            <a:r>
              <a:rPr lang="th-TH" sz="3200" u="sng" dirty="0">
                <a:solidFill>
                  <a:srgbClr val="0070C0"/>
                </a:solidFill>
                <a:latin typeface="Angsana New" pitchFamily="18" charset="-34"/>
              </a:rPr>
              <a:t>ที่</a:t>
            </a:r>
            <a:r>
              <a:rPr lang="en-US" sz="3200" u="sng" dirty="0">
                <a:solidFill>
                  <a:srgbClr val="0070C0"/>
                </a:solidFill>
                <a:latin typeface="Angsana New" pitchFamily="18" charset="-34"/>
              </a:rPr>
              <a:t> Extends </a:t>
            </a:r>
            <a:r>
              <a:rPr lang="th-TH" sz="3200" u="sng" dirty="0">
                <a:solidFill>
                  <a:srgbClr val="0070C0"/>
                </a:solidFill>
                <a:latin typeface="Angsana New" pitchFamily="18" charset="-34"/>
              </a:rPr>
              <a:t>การคุยโทรศัพท์)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23528" y="3599145"/>
            <a:ext cx="799306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/>
            <a:r>
              <a:rPr lang="th-TH" sz="3200" dirty="0">
                <a:solidFill>
                  <a:srgbClr val="C00000"/>
                </a:solidFill>
              </a:rPr>
              <a:t>ในการคุยโทรศัพท์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 ที่มีได้แก่</a:t>
            </a:r>
          </a:p>
          <a:p>
            <a:pPr algn="thaiDist"/>
            <a:r>
              <a:rPr lang="th-TH" sz="3200" dirty="0">
                <a:latin typeface="Angsana New" pitchFamily="18" charset="-34"/>
              </a:rPr>
              <a:t>	-ผู้ต่อโทรศัพท์ </a:t>
            </a:r>
            <a:r>
              <a:rPr lang="en-US" sz="3200" dirty="0">
                <a:latin typeface="Angsana New" pitchFamily="18" charset="-34"/>
              </a:rPr>
              <a:t>(Actor)</a:t>
            </a:r>
            <a:endParaRPr lang="th-TH" sz="3200" dirty="0">
              <a:latin typeface="Angsana New" pitchFamily="18" charset="-34"/>
            </a:endParaRPr>
          </a:p>
          <a:p>
            <a:pPr algn="thaiDist"/>
            <a:r>
              <a:rPr lang="th-TH" sz="3200" dirty="0">
                <a:latin typeface="Angsana New" pitchFamily="18" charset="-34"/>
              </a:rPr>
              <a:t>	-ผู้รับโทรศัพท์ </a:t>
            </a:r>
            <a:r>
              <a:rPr lang="en-US" sz="3200" dirty="0">
                <a:latin typeface="Angsana New" pitchFamily="18" charset="-34"/>
              </a:rPr>
              <a:t>(Actor)</a:t>
            </a:r>
            <a:endParaRPr lang="th-TH" sz="3200" dirty="0">
              <a:latin typeface="Angsana New" pitchFamily="18" charset="-34"/>
            </a:endParaRPr>
          </a:p>
          <a:p>
            <a:pPr algn="thaiDist"/>
            <a:r>
              <a:rPr lang="th-TH" sz="3200" dirty="0">
                <a:latin typeface="Angsana New" pitchFamily="18" charset="-34"/>
              </a:rPr>
              <a:t>	-เครื่องโทรศัพท์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7" grpId="0"/>
      <p:bldP spid="204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23850" y="333375"/>
            <a:ext cx="6048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Sequence </a:t>
            </a:r>
            <a:r>
              <a:rPr lang="en-US" sz="3200" b="1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Diagram </a:t>
            </a:r>
            <a:r>
              <a:rPr lang="th-TH" sz="3200" b="1" dirty="0">
                <a:solidFill>
                  <a:srgbClr val="C00000"/>
                </a:solidFill>
                <a:latin typeface="Angsana New" pitchFamily="18" charset="-34"/>
                <a:sym typeface="Webdings" pitchFamily="18" charset="2"/>
              </a:rPr>
              <a:t>ของการต่อโทรศัพท์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044575" y="1844675"/>
            <a:ext cx="1079500" cy="37623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>
                <a:latin typeface="Angsana New" pitchFamily="18" charset="-34"/>
              </a:rPr>
              <a:t>:</a:t>
            </a:r>
            <a:r>
              <a:rPr lang="th-TH" sz="1800" b="1" u="sng">
                <a:latin typeface="Angsana New" pitchFamily="18" charset="-34"/>
              </a:rPr>
              <a:t>ผู้ต่อโทรศัพท์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701925" y="1844675"/>
            <a:ext cx="1438275" cy="6508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1800" b="1" u="sng" dirty="0">
                <a:latin typeface="Angsana New" pitchFamily="18" charset="-34"/>
              </a:rPr>
              <a:t>โทรศัพท์ของผู้ต่อฯ</a:t>
            </a:r>
            <a:endParaRPr lang="en-US" sz="1800" b="1" u="sng" dirty="0">
              <a:latin typeface="Angsana New" pitchFamily="18" charset="-34"/>
            </a:endParaRPr>
          </a:p>
          <a:p>
            <a:pPr algn="ctr"/>
            <a:r>
              <a:rPr lang="en-US" sz="1800" b="1" u="sng" dirty="0">
                <a:latin typeface="Angsana New" pitchFamily="18" charset="-34"/>
              </a:rPr>
              <a:t>:</a:t>
            </a:r>
            <a:r>
              <a:rPr lang="th-TH" sz="1800" b="1" u="sng" dirty="0">
                <a:latin typeface="Angsana New" pitchFamily="18" charset="-34"/>
              </a:rPr>
              <a:t>ผู้ต่อโทรศัพท์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575175" y="1844675"/>
            <a:ext cx="1438275" cy="65087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1800" b="1" u="sng">
                <a:latin typeface="Angsana New" pitchFamily="18" charset="-34"/>
              </a:rPr>
              <a:t>โทรศัพท์ของผู้รับ</a:t>
            </a:r>
            <a:endParaRPr lang="en-US" sz="1800" b="1" u="sng">
              <a:latin typeface="Angsana New" pitchFamily="18" charset="-34"/>
            </a:endParaRPr>
          </a:p>
          <a:p>
            <a:pPr algn="ctr"/>
            <a:r>
              <a:rPr lang="en-US" sz="1800" b="1" u="sng">
                <a:latin typeface="Angsana New" pitchFamily="18" charset="-34"/>
              </a:rPr>
              <a:t>:</a:t>
            </a:r>
            <a:r>
              <a:rPr lang="th-TH" sz="1800" b="1" u="sng">
                <a:latin typeface="Angsana New" pitchFamily="18" charset="-34"/>
              </a:rPr>
              <a:t>เครื่องโทรศัพท์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661150" y="1844675"/>
            <a:ext cx="1079500" cy="37623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>
                <a:latin typeface="Angsana New" pitchFamily="18" charset="-34"/>
              </a:rPr>
              <a:t>:</a:t>
            </a:r>
            <a:r>
              <a:rPr lang="th-TH" sz="1800" b="1" u="sng">
                <a:latin typeface="Angsana New" pitchFamily="18" charset="-34"/>
              </a:rPr>
              <a:t>ผู้รับโทรศัพท์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1547813" y="2216150"/>
            <a:ext cx="0" cy="26654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421063" y="2490788"/>
            <a:ext cx="0" cy="26654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5294313" y="2492375"/>
            <a:ext cx="0" cy="26654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7180263" y="2225675"/>
            <a:ext cx="0" cy="26654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1547813" y="2852738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197100" y="2560638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ยกหู()</a:t>
            </a:r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1547813" y="3171825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1908175" y="2874963"/>
            <a:ext cx="1081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หมุนเบอร์โทร()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421063" y="3303588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3851275" y="2995613"/>
            <a:ext cx="1081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สัญญาณดัง()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508625" y="3279775"/>
            <a:ext cx="12969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ไม่เกิน 30 วินาที</a:t>
            </a:r>
            <a:r>
              <a:rPr lang="en-US" sz="1600">
                <a:latin typeface="Angsana New" pitchFamily="18" charset="-34"/>
              </a:rPr>
              <a:t>]</a:t>
            </a:r>
          </a:p>
          <a:p>
            <a:pPr algn="ctr"/>
            <a:r>
              <a:rPr lang="th-TH" sz="1600">
                <a:latin typeface="Angsana New" pitchFamily="18" charset="-34"/>
              </a:rPr>
              <a:t>สัญญาณดัง()</a:t>
            </a:r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H="1">
            <a:off x="5292725" y="4219575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5800725" y="3940175"/>
            <a:ext cx="1081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ยกหู()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 flipH="1">
            <a:off x="3421063" y="4364038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3636963" y="4067175"/>
            <a:ext cx="1368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ยกหูก่อน 30 วินาที</a:t>
            </a:r>
            <a:r>
              <a:rPr lang="en-US" sz="1600">
                <a:latin typeface="Angsana New" pitchFamily="18" charset="-34"/>
              </a:rPr>
              <a:t>]</a:t>
            </a:r>
          </a:p>
          <a:p>
            <a:pPr algn="ctr"/>
            <a:r>
              <a:rPr lang="th-TH" sz="1600">
                <a:latin typeface="Angsana New" pitchFamily="18" charset="-34"/>
              </a:rPr>
              <a:t>ต่อ </a:t>
            </a:r>
            <a:r>
              <a:rPr lang="en-US" sz="1600">
                <a:latin typeface="Angsana New" pitchFamily="18" charset="-34"/>
              </a:rPr>
              <a:t>(Connection)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1908175" y="5949280"/>
            <a:ext cx="5184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dirty="0">
                <a:solidFill>
                  <a:srgbClr val="0070C0"/>
                </a:solidFill>
              </a:rPr>
              <a:t>รูป</a:t>
            </a:r>
            <a:r>
              <a:rPr lang="th-TH" sz="3200" dirty="0">
                <a:solidFill>
                  <a:srgbClr val="0070C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Angsana New" pitchFamily="18" charset="-34"/>
              </a:rPr>
              <a:t>Sequence Diagram</a:t>
            </a:r>
            <a:r>
              <a:rPr lang="th-TH" sz="3200" dirty="0">
                <a:solidFill>
                  <a:srgbClr val="0070C0"/>
                </a:solidFill>
                <a:latin typeface="Angsana New" pitchFamily="18" charset="-34"/>
              </a:rPr>
              <a:t> ของการต่อโทรศัพท์ </a:t>
            </a:r>
          </a:p>
        </p:txBody>
      </p:sp>
      <p:sp>
        <p:nvSpPr>
          <p:cNvPr id="21531" name="Arc 27"/>
          <p:cNvSpPr>
            <a:spLocks/>
          </p:cNvSpPr>
          <p:nvPr/>
        </p:nvSpPr>
        <p:spPr bwMode="auto">
          <a:xfrm rot="18731205">
            <a:off x="5177631" y="3266282"/>
            <a:ext cx="858837" cy="850900"/>
          </a:xfrm>
          <a:custGeom>
            <a:avLst/>
            <a:gdLst>
              <a:gd name="G0" fmla="+- 21600 0 0"/>
              <a:gd name="G1" fmla="+- 21515 0 0"/>
              <a:gd name="G2" fmla="+- 21600 0 0"/>
              <a:gd name="T0" fmla="*/ 23512 w 43200"/>
              <a:gd name="T1" fmla="*/ 0 h 43115"/>
              <a:gd name="T2" fmla="*/ 250 w 43200"/>
              <a:gd name="T3" fmla="*/ 18237 h 43115"/>
              <a:gd name="T4" fmla="*/ 21600 w 43200"/>
              <a:gd name="T5" fmla="*/ 21515 h 43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115" fill="none" extrusionOk="0">
                <a:moveTo>
                  <a:pt x="23512" y="-1"/>
                </a:moveTo>
                <a:cubicBezTo>
                  <a:pt x="34656" y="990"/>
                  <a:pt x="43200" y="10326"/>
                  <a:pt x="43200" y="21515"/>
                </a:cubicBezTo>
                <a:cubicBezTo>
                  <a:pt x="43200" y="33444"/>
                  <a:pt x="33529" y="43115"/>
                  <a:pt x="21600" y="43115"/>
                </a:cubicBezTo>
                <a:cubicBezTo>
                  <a:pt x="9670" y="43115"/>
                  <a:pt x="0" y="33444"/>
                  <a:pt x="0" y="21515"/>
                </a:cubicBezTo>
                <a:cubicBezTo>
                  <a:pt x="-1" y="20417"/>
                  <a:pt x="83" y="19321"/>
                  <a:pt x="250" y="18237"/>
                </a:cubicBezTo>
              </a:path>
              <a:path w="43200" h="43115" stroke="0" extrusionOk="0">
                <a:moveTo>
                  <a:pt x="23512" y="-1"/>
                </a:moveTo>
                <a:cubicBezTo>
                  <a:pt x="34656" y="990"/>
                  <a:pt x="43200" y="10326"/>
                  <a:pt x="43200" y="21515"/>
                </a:cubicBezTo>
                <a:cubicBezTo>
                  <a:pt x="43200" y="33444"/>
                  <a:pt x="33529" y="43115"/>
                  <a:pt x="21600" y="43115"/>
                </a:cubicBezTo>
                <a:cubicBezTo>
                  <a:pt x="9670" y="43115"/>
                  <a:pt x="0" y="33444"/>
                  <a:pt x="0" y="21515"/>
                </a:cubicBezTo>
                <a:cubicBezTo>
                  <a:pt x="-1" y="20417"/>
                  <a:pt x="83" y="19321"/>
                  <a:pt x="250" y="18237"/>
                </a:cubicBezTo>
                <a:lnTo>
                  <a:pt x="21600" y="2151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19" grpId="0"/>
      <p:bldP spid="21520" grpId="0" animBg="1"/>
      <p:bldP spid="21521" grpId="0"/>
      <p:bldP spid="21522" grpId="0" animBg="1"/>
      <p:bldP spid="21523" grpId="0"/>
      <p:bldP spid="21525" grpId="0"/>
      <p:bldP spid="21526" grpId="0" animBg="1"/>
      <p:bldP spid="21527" grpId="0"/>
      <p:bldP spid="21528" grpId="0" animBg="1"/>
      <p:bldP spid="21529" grpId="0"/>
      <p:bldP spid="21530" grpId="0"/>
      <p:bldP spid="215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50825" y="363428"/>
            <a:ext cx="85693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	จากรูปเป็นภาพแสดงการต่อโทรศัพท์โดยเริ่มต้นเมื่อ ผู้โทรศัพท์ยกหูของเครื่องรับโทรศัพท์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(ในเส้นกิจกรรมเส้นบนสุด)</a:t>
            </a: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 ต่อจากนั้นผู้ต่อโทรศัพท์จึงหมุนเบอร์เครื่องที่ต้องการติดต่อ เมื่อเสร็จสิ้นการหมุนเบอร์โทรฯ จะเกิดสัญญาณดังที่โทรศัพท์เครื่องปลายทาง โดยมีเงื่อนไขว่า สัญญาณจะดังอยู่นานเต็มที่เพียง 30 วินาที (ถ้าสังเกตจะเห็นว่าเส้นกิจกรรมในเส้นนี้จะวนจากโทรศัพท์ของผู้รับสู่ตนเอง ซึ่งมีเงื่อนไขว่าจะวนอยู่เช่นนี้นาน 30 วินาที หรือจนกว่าจะมีผู้รับสาย) หากมีผู้ยกหูที่เครื่องปลายทางก่อนหมดเวลา 30 วินาที เครื่องทั้งสองจะสามารถเชื่อมโยงถึงกันและเริ่มการสนทนาโทรศัพท์ได้ (ด้วยกิจกรรมต่อ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(Connection))</a:t>
            </a:r>
            <a:endParaRPr lang="th-TH" sz="3000" dirty="0">
              <a:solidFill>
                <a:schemeClr val="accent6">
                  <a:lumMod val="75000"/>
                </a:schemeClr>
              </a:solidFill>
              <a:latin typeface="Angsana New" pitchFamily="18" charset="-34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50825" y="4581128"/>
            <a:ext cx="857726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	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ของการคุยโทรศัพท์และการมีสายเรียกซ้อน (เขียนไว้ใน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เดียวกันเพราะ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การมีสายเรียกซ้อน มีผลกระทบโดยตรงต่อ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การคุยโทรศัพท์) ซึ่งแสดงด้วย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ต่อไปนี้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044575" y="1124744"/>
            <a:ext cx="10795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 dirty="0">
                <a:latin typeface="Angsana New" pitchFamily="18" charset="-34"/>
              </a:rPr>
              <a:t>:</a:t>
            </a:r>
            <a:r>
              <a:rPr lang="th-TH" sz="1800" b="1" u="sng" dirty="0">
                <a:latin typeface="Angsana New" pitchFamily="18" charset="-34"/>
              </a:rPr>
              <a:t>ผู้ต่อโทรศัพท์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701925" y="1124744"/>
            <a:ext cx="14382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1800" b="1" u="sng">
                <a:latin typeface="Angsana New" pitchFamily="18" charset="-34"/>
              </a:rPr>
              <a:t>โทรศัพท์ของผู้ต่อฯ</a:t>
            </a:r>
            <a:endParaRPr lang="en-US" sz="1800" b="1" u="sng">
              <a:latin typeface="Angsana New" pitchFamily="18" charset="-34"/>
            </a:endParaRPr>
          </a:p>
          <a:p>
            <a:pPr algn="ctr"/>
            <a:r>
              <a:rPr lang="en-US" sz="1800" b="1" u="sng">
                <a:latin typeface="Angsana New" pitchFamily="18" charset="-34"/>
              </a:rPr>
              <a:t>:</a:t>
            </a:r>
            <a:r>
              <a:rPr lang="th-TH" sz="1800" b="1" u="sng">
                <a:latin typeface="Angsana New" pitchFamily="18" charset="-34"/>
              </a:rPr>
              <a:t>เครื่องโทรศัพท์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575175" y="1124744"/>
            <a:ext cx="143827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1800" b="1" u="sng">
                <a:latin typeface="Angsana New" pitchFamily="18" charset="-34"/>
              </a:rPr>
              <a:t>โทรศัพท์ของผู้รับ</a:t>
            </a:r>
            <a:endParaRPr lang="en-US" sz="1800" b="1" u="sng">
              <a:latin typeface="Angsana New" pitchFamily="18" charset="-34"/>
            </a:endParaRPr>
          </a:p>
          <a:p>
            <a:pPr algn="ctr"/>
            <a:r>
              <a:rPr lang="en-US" sz="1800" b="1" u="sng">
                <a:latin typeface="Angsana New" pitchFamily="18" charset="-34"/>
              </a:rPr>
              <a:t>:</a:t>
            </a:r>
            <a:r>
              <a:rPr lang="th-TH" sz="1800" b="1" u="sng">
                <a:latin typeface="Angsana New" pitchFamily="18" charset="-34"/>
              </a:rPr>
              <a:t>เครื่องโทรศัพท์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661150" y="1124744"/>
            <a:ext cx="10795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u="sng">
                <a:latin typeface="Angsana New" pitchFamily="18" charset="-34"/>
              </a:rPr>
              <a:t>:</a:t>
            </a:r>
            <a:r>
              <a:rPr lang="th-TH" sz="1800" b="1" u="sng">
                <a:latin typeface="Angsana New" pitchFamily="18" charset="-34"/>
              </a:rPr>
              <a:t>ผู้รับโทรศัพท์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547813" y="1496219"/>
            <a:ext cx="0" cy="3155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3421063" y="1770856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5292725" y="1772444"/>
            <a:ext cx="1588" cy="28797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7165975" y="1505744"/>
            <a:ext cx="14288" cy="31464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1547813" y="2132806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197100" y="1840706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คุย()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1547813" y="3475831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1908175" y="3178969"/>
            <a:ext cx="1081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กดเปลี่ยนสาย()</a:t>
            </a: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3421063" y="2296319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3708400" y="1988344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รับสัญญาณเสียง()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3636963" y="2924969"/>
            <a:ext cx="1296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h-TH" sz="1600">
                <a:latin typeface="Angsana New" pitchFamily="18" charset="-34"/>
              </a:rPr>
              <a:t>มีสายเรียกซ้อน()</a:t>
            </a:r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H="1">
            <a:off x="5292725" y="4499769"/>
            <a:ext cx="18732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5437188" y="4220369"/>
            <a:ext cx="158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จบการสนทนา</a:t>
            </a:r>
            <a:r>
              <a:rPr lang="en-US" sz="1600">
                <a:latin typeface="Angsana New" pitchFamily="18" charset="-34"/>
              </a:rPr>
              <a:t>] </a:t>
            </a:r>
            <a:r>
              <a:rPr lang="th-TH" sz="1600">
                <a:latin typeface="Angsana New" pitchFamily="18" charset="-34"/>
              </a:rPr>
              <a:t>วางหู()</a:t>
            </a:r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3421063" y="3653631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3636963" y="3356769"/>
            <a:ext cx="1368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มีการเปลี่ยนสาย</a:t>
            </a:r>
            <a:r>
              <a:rPr lang="en-US" sz="1600">
                <a:latin typeface="Angsana New" pitchFamily="18" charset="-34"/>
              </a:rPr>
              <a:t>]</a:t>
            </a:r>
          </a:p>
          <a:p>
            <a:pPr algn="ctr"/>
            <a:r>
              <a:rPr lang="th-TH" sz="1600">
                <a:latin typeface="Angsana New" pitchFamily="18" charset="-34"/>
              </a:rPr>
              <a:t>ตัด </a:t>
            </a:r>
            <a:r>
              <a:rPr lang="en-US" sz="1600">
                <a:latin typeface="Angsana New" pitchFamily="18" charset="-34"/>
              </a:rPr>
              <a:t>(Connection)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1403350" y="5877272"/>
            <a:ext cx="6264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 dirty="0">
                <a:solidFill>
                  <a:schemeClr val="accent6">
                    <a:lumMod val="75000"/>
                  </a:schemeClr>
                </a:solidFill>
              </a:rPr>
              <a:t>รูป</a:t>
            </a:r>
            <a:r>
              <a:rPr lang="th-TH" b="1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Sequence Diagram</a:t>
            </a:r>
            <a:r>
              <a:rPr lang="th-TH" b="1" dirty="0">
                <a:solidFill>
                  <a:schemeClr val="accent6">
                    <a:lumMod val="75000"/>
                  </a:schemeClr>
                </a:solidFill>
                <a:latin typeface="Angsana New" pitchFamily="18" charset="-34"/>
              </a:rPr>
              <a:t> ของการคุยโทรศัพท์ และมีสายเรียกซ้อน </a:t>
            </a:r>
          </a:p>
        </p:txBody>
      </p:sp>
      <p:sp>
        <p:nvSpPr>
          <p:cNvPr id="23577" name="Arc 25"/>
          <p:cNvSpPr>
            <a:spLocks/>
          </p:cNvSpPr>
          <p:nvPr/>
        </p:nvSpPr>
        <p:spPr bwMode="auto">
          <a:xfrm rot="18816268">
            <a:off x="3358356" y="2770188"/>
            <a:ext cx="620713" cy="641350"/>
          </a:xfrm>
          <a:custGeom>
            <a:avLst/>
            <a:gdLst>
              <a:gd name="G0" fmla="+- 21600 0 0"/>
              <a:gd name="G1" fmla="+- 21515 0 0"/>
              <a:gd name="G2" fmla="+- 21600 0 0"/>
              <a:gd name="T0" fmla="*/ 23512 w 43200"/>
              <a:gd name="T1" fmla="*/ 0 h 43115"/>
              <a:gd name="T2" fmla="*/ 250 w 43200"/>
              <a:gd name="T3" fmla="*/ 18237 h 43115"/>
              <a:gd name="T4" fmla="*/ 21600 w 43200"/>
              <a:gd name="T5" fmla="*/ 21515 h 43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115" fill="none" extrusionOk="0">
                <a:moveTo>
                  <a:pt x="23512" y="-1"/>
                </a:moveTo>
                <a:cubicBezTo>
                  <a:pt x="34656" y="990"/>
                  <a:pt x="43200" y="10326"/>
                  <a:pt x="43200" y="21515"/>
                </a:cubicBezTo>
                <a:cubicBezTo>
                  <a:pt x="43200" y="33444"/>
                  <a:pt x="33529" y="43115"/>
                  <a:pt x="21600" y="43115"/>
                </a:cubicBezTo>
                <a:cubicBezTo>
                  <a:pt x="9670" y="43115"/>
                  <a:pt x="0" y="33444"/>
                  <a:pt x="0" y="21515"/>
                </a:cubicBezTo>
                <a:cubicBezTo>
                  <a:pt x="-1" y="20417"/>
                  <a:pt x="83" y="19321"/>
                  <a:pt x="250" y="18237"/>
                </a:cubicBezTo>
              </a:path>
              <a:path w="43200" h="43115" stroke="0" extrusionOk="0">
                <a:moveTo>
                  <a:pt x="23512" y="-1"/>
                </a:moveTo>
                <a:cubicBezTo>
                  <a:pt x="34656" y="990"/>
                  <a:pt x="43200" y="10326"/>
                  <a:pt x="43200" y="21515"/>
                </a:cubicBezTo>
                <a:cubicBezTo>
                  <a:pt x="43200" y="33444"/>
                  <a:pt x="33529" y="43115"/>
                  <a:pt x="21600" y="43115"/>
                </a:cubicBezTo>
                <a:cubicBezTo>
                  <a:pt x="9670" y="43115"/>
                  <a:pt x="0" y="33444"/>
                  <a:pt x="0" y="21515"/>
                </a:cubicBezTo>
                <a:cubicBezTo>
                  <a:pt x="-1" y="20417"/>
                  <a:pt x="83" y="19321"/>
                  <a:pt x="250" y="18237"/>
                </a:cubicBezTo>
                <a:lnTo>
                  <a:pt x="21600" y="2151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5292725" y="2437606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5942013" y="2145506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คุย()</a:t>
            </a:r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3421063" y="2656681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3708400" y="2348706"/>
            <a:ext cx="1223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1600">
                <a:latin typeface="Angsana New" pitchFamily="18" charset="-34"/>
              </a:rPr>
              <a:t>รับสัญญาณเสียง()</a:t>
            </a:r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 flipH="1">
            <a:off x="3416300" y="4106069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3632200" y="3809206"/>
            <a:ext cx="1368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จบการสนทนา</a:t>
            </a:r>
            <a:r>
              <a:rPr lang="en-US" sz="1600">
                <a:latin typeface="Angsana New" pitchFamily="18" charset="-34"/>
              </a:rPr>
              <a:t>]</a:t>
            </a:r>
          </a:p>
          <a:p>
            <a:pPr algn="ctr"/>
            <a:r>
              <a:rPr lang="th-TH" sz="1600">
                <a:latin typeface="Angsana New" pitchFamily="18" charset="-34"/>
              </a:rPr>
              <a:t>ตัด </a:t>
            </a:r>
            <a:r>
              <a:rPr lang="en-US" sz="1600">
                <a:latin typeface="Angsana New" pitchFamily="18" charset="-34"/>
              </a:rPr>
              <a:t>(Connection)</a:t>
            </a:r>
            <a:endParaRPr lang="th-TH" sz="1600">
              <a:latin typeface="Angsana New" pitchFamily="18" charset="-34"/>
            </a:endParaRPr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1547813" y="4325144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1692275" y="4028281"/>
            <a:ext cx="158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ngsana New" pitchFamily="18" charset="-34"/>
              </a:rPr>
              <a:t>[</a:t>
            </a:r>
            <a:r>
              <a:rPr lang="th-TH" sz="1600">
                <a:latin typeface="Angsana New" pitchFamily="18" charset="-34"/>
              </a:rPr>
              <a:t>จบการสนทนา</a:t>
            </a:r>
            <a:r>
              <a:rPr lang="en-US" sz="1600">
                <a:latin typeface="Angsana New" pitchFamily="18" charset="-34"/>
              </a:rPr>
              <a:t>]</a:t>
            </a:r>
            <a:r>
              <a:rPr lang="th-TH" sz="1600">
                <a:latin typeface="Angsana New" pitchFamily="18" charset="-34"/>
              </a:rPr>
              <a:t> วางหู()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 animBg="1"/>
      <p:bldP spid="23565" grpId="0" animBg="1"/>
      <p:bldP spid="23566" grpId="0"/>
      <p:bldP spid="23567" grpId="0" animBg="1"/>
      <p:bldP spid="23568" grpId="0"/>
      <p:bldP spid="23569" grpId="0" animBg="1"/>
      <p:bldP spid="23570" grpId="0"/>
      <p:bldP spid="23571" grpId="0"/>
      <p:bldP spid="23572" grpId="0" animBg="1"/>
      <p:bldP spid="23573" grpId="0"/>
      <p:bldP spid="23574" grpId="0" animBg="1"/>
      <p:bldP spid="23575" grpId="0"/>
      <p:bldP spid="23576" grpId="0"/>
      <p:bldP spid="23577" grpId="0" animBg="1"/>
      <p:bldP spid="23578" grpId="0" animBg="1"/>
      <p:bldP spid="23579" grpId="0"/>
      <p:bldP spid="23580" grpId="0" animBg="1"/>
      <p:bldP spid="23581" grpId="0"/>
      <p:bldP spid="23582" grpId="0" animBg="1"/>
      <p:bldP spid="23583" grpId="0"/>
      <p:bldP spid="23584" grpId="0" animBg="1"/>
      <p:bldP spid="2358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95536" y="836712"/>
            <a:ext cx="85693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จากรูปเป็น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เพื่อแสดงกิจกรรมของ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การคุยโทรศัพท์ และการมีสายเรียกซ้อน โดย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และ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Objects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ที่มีส่วน</a:t>
            </a:r>
            <a:r>
              <a:rPr lang="th-TH" sz="3000" dirty="0" smtClean="0">
                <a:solidFill>
                  <a:srgbClr val="C00000"/>
                </a:solidFill>
                <a:latin typeface="Angsana New" pitchFamily="18" charset="-34"/>
              </a:rPr>
              <a:t>ร่วมใน </a:t>
            </a:r>
            <a:r>
              <a:rPr lang="en-US" sz="3000" dirty="0" smtClean="0">
                <a:solidFill>
                  <a:srgbClr val="C00000"/>
                </a:solidFill>
                <a:latin typeface="Angsana New" pitchFamily="18" charset="-34"/>
              </a:rPr>
              <a:t>Sequence Diagram</a:t>
            </a:r>
            <a:r>
              <a:rPr lang="th-TH" sz="3000" dirty="0" smtClean="0">
                <a:solidFill>
                  <a:srgbClr val="002060"/>
                </a:solidFill>
                <a:latin typeface="Angsana New" pitchFamily="18" charset="-34"/>
              </a:rPr>
              <a:t> นี้เป็นเช่นเดียวกันกับ </a:t>
            </a:r>
            <a:r>
              <a:rPr lang="en-US" sz="3000" dirty="0" smtClean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000" dirty="0" smtClean="0">
                <a:solidFill>
                  <a:srgbClr val="002060"/>
                </a:solidFill>
                <a:latin typeface="Angsana New" pitchFamily="18" charset="-34"/>
              </a:rPr>
              <a:t> ของการ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ต่อโทรศัพท์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50825" y="3006725"/>
            <a:ext cx="85693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กิจกรรมเริ่มต้นขึ้นเมื่อ ผู้ต่อสายโทรศัพท์คุยไปยังเครื่องโทรศัพท์ต้นทาง จากนั้นเครื่องโทรศัพท์ต้นทางจึงสั่งให้เครื่องโทรศัพท์ปลายทางรับสัญญาณเสียงที่ส่งไป โดยสัญญาณเสียงนั้นจะออกไปทางหูโทรศัพท์ ต่อจากนั้นผู้รับโทรศัพท์คุยไปยังโทรศัพท์ปลายทาง หลังจากนั้นโทรศัพท์ปลายทางจะสั่งให้โทรศัพท์ต้นทางรับสายสัญญาณเสียงจากตน ซึ่งเหตุการณ์นี้จะเป็นเช่นนี้ไปจนกว่าจะจบการสนทนา หรือเกิดมีสาย</a:t>
            </a:r>
            <a:r>
              <a:rPr lang="th-TH" sz="3000" dirty="0" smtClean="0">
                <a:solidFill>
                  <a:srgbClr val="002060"/>
                </a:solidFill>
                <a:latin typeface="Angsana New" pitchFamily="18" charset="-34"/>
              </a:rPr>
              <a:t>เรียกซ้อน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ขึ้น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9055" y="620688"/>
            <a:ext cx="835342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</a:rPr>
              <a:t>	กิจกรรมที่อาจจะเกิดขึ้นใน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มีสายเรียกซ้อน จะเริ่มเกิดขึ้นใน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เส้นกิจกรรมที่ 4 นับจาก เส้นบนสุด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นั่นคือเมื่อเกิดมีสายเรียกซ้อนขึ้น ถ้าผู้โทรกดเปลี่ยนสาย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Connection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ที่เกิดขึ้นในตอนแรก สายนั้นจะถูกตัดออกไปเพื่อรับสายใหม่ที่เข้ามา ซึ่งในจุดนี้จะจบกิจกรรมที่อาจจะเกิดขึ้นใน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มีสายเรียกซ้อน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67047" y="3495675"/>
            <a:ext cx="83534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</a:rPr>
              <a:t>	ต่อจากนั้นจะเป็นการอธิบายเหตุการณ์ใน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การคุยโทรศัพท์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(เริ่มต้นที่เส้นกิจกรรมที่ 3 นับจากท้าย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) ซึ่งเริ่มต้นเมื่อเกิดเงื่อนไข จบการสนทนา ซึ่งเมื่อจบการสนทนาแล้ว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Connection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จะถูกตัดออกไป เมื่อวางหูโทรศัพท์ทั้ง 2 ฝ่ายลง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95288" y="1773238"/>
            <a:ext cx="8353425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rgbClr val="002060"/>
                </a:solidFill>
              </a:rPr>
              <a:t>	ในบางกรณี ในการเขียน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เพื่อบรรยายลำดับกิจกรรมใน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Problem Domain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นั้น อาจมีกรณีที่มีการส่งข้อมูลกันระหว่าง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Objects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ก็ได้ ซึ่งในกรณีนี้สามารถเขียน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โดยใช้สัญลักษณ์ลูกศรประแทนข้อมูลที่มีการส่งถึงกัน ดังรูปต่อไปนี้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268538" y="1628775"/>
            <a:ext cx="863600" cy="37623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 dirty="0">
                <a:latin typeface="Angsana New" pitchFamily="18" charset="-34"/>
              </a:rPr>
              <a:t>:Users</a:t>
            </a:r>
            <a:endParaRPr lang="th-TH" sz="1800" b="1" u="sng" dirty="0">
              <a:latin typeface="Angsana New" pitchFamily="18" charset="-34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140200" y="1628775"/>
            <a:ext cx="1152525" cy="37623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 dirty="0">
                <a:latin typeface="Angsana New" pitchFamily="18" charset="-34"/>
              </a:rPr>
              <a:t>:</a:t>
            </a:r>
            <a:r>
              <a:rPr lang="en-US" sz="1800" b="1" u="sng" dirty="0" err="1">
                <a:latin typeface="Angsana New" pitchFamily="18" charset="-34"/>
              </a:rPr>
              <a:t>ATMScreen</a:t>
            </a:r>
            <a:endParaRPr lang="th-TH" sz="1800" b="1" u="sng" dirty="0">
              <a:latin typeface="Angsana New" pitchFamily="18" charset="-34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227763" y="1628775"/>
            <a:ext cx="1368425" cy="37623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 dirty="0">
                <a:latin typeface="Angsana New" pitchFamily="18" charset="-34"/>
              </a:rPr>
              <a:t>:</a:t>
            </a:r>
            <a:r>
              <a:rPr lang="en-US" sz="1800" b="1" u="sng" dirty="0" err="1">
                <a:latin typeface="Angsana New" pitchFamily="18" charset="-34"/>
              </a:rPr>
              <a:t>SavingAccount</a:t>
            </a:r>
            <a:endParaRPr lang="th-TH" sz="1800" b="1" u="sng" dirty="0">
              <a:latin typeface="Angsana New" pitchFamily="18" charset="-34"/>
            </a:endParaRP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2628900" y="2001838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4716463" y="2001838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6918325" y="2001838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628900" y="2347913"/>
            <a:ext cx="2087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060700" y="2060575"/>
            <a:ext cx="1511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latin typeface="Angsana New" pitchFamily="18" charset="-34"/>
              </a:rPr>
              <a:t>AcquireBalance</a:t>
            </a:r>
            <a:r>
              <a:rPr lang="en-US" sz="1800" dirty="0">
                <a:latin typeface="Angsana New" pitchFamily="18" charset="-34"/>
              </a:rPr>
              <a:t>()</a:t>
            </a:r>
            <a:endParaRPr lang="th-TH" sz="1800" dirty="0">
              <a:latin typeface="Angsana New" pitchFamily="18" charset="-34"/>
            </a:endParaRPr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741863" y="2563813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148263" y="2230438"/>
            <a:ext cx="18656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ngsana New" pitchFamily="18" charset="-34"/>
              </a:rPr>
              <a:t>Bal = GetBalance()</a:t>
            </a:r>
            <a:endParaRPr lang="th-TH" sz="1800">
              <a:latin typeface="Angsana New" pitchFamily="18" charset="-34"/>
            </a:endParaRP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4729163" y="2924175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653087" y="2660650"/>
            <a:ext cx="5324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ngsana New" pitchFamily="18" charset="-34"/>
              </a:rPr>
              <a:t>Bal</a:t>
            </a:r>
            <a:endParaRPr lang="th-TH" sz="1800">
              <a:latin typeface="Angsana New" pitchFamily="18" charset="-34"/>
            </a:endParaRPr>
          </a:p>
        </p:txBody>
      </p:sp>
      <p:sp>
        <p:nvSpPr>
          <p:cNvPr id="26641" name="Arc 17"/>
          <p:cNvSpPr>
            <a:spLocks/>
          </p:cNvSpPr>
          <p:nvPr/>
        </p:nvSpPr>
        <p:spPr bwMode="auto">
          <a:xfrm rot="-2886782">
            <a:off x="4650581" y="3078957"/>
            <a:ext cx="620713" cy="641350"/>
          </a:xfrm>
          <a:custGeom>
            <a:avLst/>
            <a:gdLst>
              <a:gd name="G0" fmla="+- 21600 0 0"/>
              <a:gd name="G1" fmla="+- 21515 0 0"/>
              <a:gd name="G2" fmla="+- 21600 0 0"/>
              <a:gd name="T0" fmla="*/ 23512 w 43200"/>
              <a:gd name="T1" fmla="*/ 0 h 43115"/>
              <a:gd name="T2" fmla="*/ 250 w 43200"/>
              <a:gd name="T3" fmla="*/ 18237 h 43115"/>
              <a:gd name="T4" fmla="*/ 21600 w 43200"/>
              <a:gd name="T5" fmla="*/ 21515 h 43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115" fill="none" extrusionOk="0">
                <a:moveTo>
                  <a:pt x="23512" y="-1"/>
                </a:moveTo>
                <a:cubicBezTo>
                  <a:pt x="34656" y="990"/>
                  <a:pt x="43200" y="10326"/>
                  <a:pt x="43200" y="21515"/>
                </a:cubicBezTo>
                <a:cubicBezTo>
                  <a:pt x="43200" y="33444"/>
                  <a:pt x="33529" y="43115"/>
                  <a:pt x="21600" y="43115"/>
                </a:cubicBezTo>
                <a:cubicBezTo>
                  <a:pt x="9670" y="43115"/>
                  <a:pt x="0" y="33444"/>
                  <a:pt x="0" y="21515"/>
                </a:cubicBezTo>
                <a:cubicBezTo>
                  <a:pt x="-1" y="20417"/>
                  <a:pt x="83" y="19321"/>
                  <a:pt x="250" y="18237"/>
                </a:cubicBezTo>
              </a:path>
              <a:path w="43200" h="43115" stroke="0" extrusionOk="0">
                <a:moveTo>
                  <a:pt x="23512" y="-1"/>
                </a:moveTo>
                <a:cubicBezTo>
                  <a:pt x="34656" y="990"/>
                  <a:pt x="43200" y="10326"/>
                  <a:pt x="43200" y="21515"/>
                </a:cubicBezTo>
                <a:cubicBezTo>
                  <a:pt x="43200" y="33444"/>
                  <a:pt x="33529" y="43115"/>
                  <a:pt x="21600" y="43115"/>
                </a:cubicBezTo>
                <a:cubicBezTo>
                  <a:pt x="9670" y="43115"/>
                  <a:pt x="0" y="33444"/>
                  <a:pt x="0" y="21515"/>
                </a:cubicBezTo>
                <a:cubicBezTo>
                  <a:pt x="-1" y="20417"/>
                  <a:pt x="83" y="19321"/>
                  <a:pt x="250" y="18237"/>
                </a:cubicBezTo>
                <a:lnTo>
                  <a:pt x="21600" y="2151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219700" y="3213100"/>
            <a:ext cx="9768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ngsana New" pitchFamily="18" charset="-34"/>
              </a:rPr>
              <a:t>Show(Bal)</a:t>
            </a:r>
            <a:endParaRPr lang="th-TH" sz="1800">
              <a:latin typeface="Angsana New" pitchFamily="18" charset="-34"/>
            </a:endParaRP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403722" y="5426060"/>
            <a:ext cx="71287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รูป 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b="1" dirty="0">
                <a:solidFill>
                  <a:srgbClr val="002060"/>
                </a:solidFill>
                <a:latin typeface="Angsana New" pitchFamily="18" charset="-34"/>
              </a:rPr>
              <a:t> ของการถามยอดเงินคงเหลือจากเครื่อง </a:t>
            </a:r>
            <a:r>
              <a:rPr lang="en-US" b="1" dirty="0">
                <a:solidFill>
                  <a:srgbClr val="002060"/>
                </a:solidFill>
                <a:latin typeface="Angsana New" pitchFamily="18" charset="-34"/>
              </a:rPr>
              <a:t>ATM</a:t>
            </a:r>
            <a:endParaRPr lang="th-TH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0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6" grpId="0"/>
      <p:bldP spid="26637" grpId="0" animBg="1"/>
      <p:bldP spid="26638" grpId="0"/>
      <p:bldP spid="26639" grpId="0" animBg="1"/>
      <p:bldP spid="26640" grpId="0"/>
      <p:bldP spid="26641" grpId="0" animBg="1"/>
      <p:bldP spid="26642" grpId="0"/>
      <p:bldP spid="2664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23850" y="908720"/>
            <a:ext cx="84963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rgbClr val="002060"/>
                </a:solidFill>
              </a:rPr>
              <a:t>	จากรูปเป็นตัวอย่างของการส่งข้อมูลใน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ซึ่งกิจกรรมใน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นี้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เริ่มต้นที่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Users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เลือก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การเรียกดูยอดคงเหลือ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AcquireBalance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())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หน้าจอของ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ATM (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ATMScreen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ซึ่งต่อมา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ชื่อ 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GetBalance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ซึ่งอยู่ในบัญชีเงินฝาก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SavingAccount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จะถูกเรียกใช้งานเพื่อดึงค่ายอดคงเหลือออกมา หลังจากที่ได้ค่ายอดคงเหลือ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(Bal)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แล้ว ค่าที่ได้จะถูก</a:t>
            </a:r>
            <a:r>
              <a:rPr lang="th-TH" sz="3200" dirty="0">
                <a:latin typeface="Angsana New" pitchFamily="18" charset="-34"/>
              </a:rPr>
              <a:t>ส่งไปยัง 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ATMScreen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โดยแสดงเป็นภาพลูกศรประ หลังจากนั้น 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ATMScreen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จึงนำค่าที่ได้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Show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แก่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Users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ในที่สุด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787900" y="1412875"/>
            <a:ext cx="1655763" cy="830997"/>
          </a:xfrm>
          <a:prstGeom prst="rect">
            <a:avLst/>
          </a:prstGeom>
          <a:solidFill>
            <a:srgbClr val="80008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2400" b="1" dirty="0">
                <a:latin typeface="Angsana New" pitchFamily="18" charset="-34"/>
                <a:cs typeface="+mj-cs"/>
              </a:rPr>
              <a:t>กิจกรรมของ</a:t>
            </a:r>
          </a:p>
          <a:p>
            <a:pPr algn="ctr"/>
            <a:r>
              <a:rPr lang="en-US" sz="2400" b="1" dirty="0">
                <a:latin typeface="Angsana New" pitchFamily="18" charset="-34"/>
                <a:cs typeface="+mj-cs"/>
              </a:rPr>
              <a:t>Problem Domain</a:t>
            </a:r>
            <a:endParaRPr lang="th-TH" sz="2400" b="1" dirty="0">
              <a:latin typeface="Angsana New" pitchFamily="18" charset="-34"/>
              <a:cs typeface="+mj-cs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508625" y="2239963"/>
            <a:ext cx="144463" cy="2159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cs typeface="+mj-cs"/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5508625" y="3502025"/>
            <a:ext cx="144463" cy="2159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cs typeface="+mj-cs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787900" y="3030538"/>
            <a:ext cx="1655763" cy="461665"/>
          </a:xfrm>
          <a:prstGeom prst="rect">
            <a:avLst/>
          </a:prstGeom>
          <a:solidFill>
            <a:srgbClr val="80008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2400" b="1">
                <a:latin typeface="Angsana New" pitchFamily="18" charset="-34"/>
                <a:cs typeface="+mj-cs"/>
              </a:rPr>
              <a:t>ชุดของกิจกรรม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787900" y="4619625"/>
            <a:ext cx="1655763" cy="461665"/>
          </a:xfrm>
          <a:prstGeom prst="rect">
            <a:avLst/>
          </a:prstGeom>
          <a:solidFill>
            <a:srgbClr val="80008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h-TH" sz="2400" b="1">
                <a:latin typeface="Angsana New" pitchFamily="18" charset="-34"/>
                <a:cs typeface="+mj-cs"/>
              </a:rPr>
              <a:t>กิจกรรม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116013" y="4619625"/>
            <a:ext cx="1655762" cy="461665"/>
          </a:xfrm>
          <a:prstGeom prst="rect">
            <a:avLst/>
          </a:prstGeom>
          <a:solidFill>
            <a:srgbClr val="80008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latin typeface="Angsana New" pitchFamily="18" charset="-34"/>
                <a:cs typeface="+mj-cs"/>
              </a:rPr>
              <a:t>Object</a:t>
            </a:r>
            <a:endParaRPr lang="th-TH" sz="2400" b="1">
              <a:latin typeface="Angsana New" pitchFamily="18" charset="-34"/>
              <a:cs typeface="+mj-cs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 rot="5400000">
            <a:off x="4655344" y="4768057"/>
            <a:ext cx="123825" cy="147637"/>
          </a:xfrm>
          <a:prstGeom prst="flowChartExtra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cs typeface="+mj-cs"/>
            </a:endParaRPr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5580063" y="24463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>
              <a:cs typeface="+mj-cs"/>
            </a:endParaRP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5580063" y="3684588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>
              <a:cs typeface="+mj-cs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419475" y="4437112"/>
            <a:ext cx="7921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000" b="1" dirty="0">
                <a:latin typeface="Angsana New" pitchFamily="18" charset="-34"/>
                <a:cs typeface="+mj-cs"/>
              </a:rPr>
              <a:t>ทำให้เกิด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284662" y="4510088"/>
            <a:ext cx="6473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000" b="1" dirty="0">
                <a:latin typeface="Angsana New" pitchFamily="18" charset="-34"/>
                <a:cs typeface="+mj-cs"/>
              </a:rPr>
              <a:t>0..1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5580062" y="4294188"/>
            <a:ext cx="6481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000" b="1" dirty="0">
                <a:latin typeface="Angsana New" pitchFamily="18" charset="-34"/>
                <a:cs typeface="+mj-cs"/>
              </a:rPr>
              <a:t>2..</a:t>
            </a:r>
            <a:r>
              <a:rPr lang="en-US" sz="2000" b="1" dirty="0">
                <a:latin typeface="Angsana New" pitchFamily="18" charset="-34"/>
                <a:cs typeface="+mj-cs"/>
              </a:rPr>
              <a:t>n</a:t>
            </a:r>
            <a:endParaRPr lang="th-TH" sz="2000" b="1" dirty="0">
              <a:latin typeface="Angsana New" pitchFamily="18" charset="-34"/>
              <a:cs typeface="+mj-cs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580062" y="2709863"/>
            <a:ext cx="7201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000" b="1" dirty="0">
                <a:latin typeface="Angsana New" pitchFamily="18" charset="-34"/>
                <a:cs typeface="+mj-cs"/>
              </a:rPr>
              <a:t>1..</a:t>
            </a:r>
            <a:r>
              <a:rPr lang="en-US" sz="2000" b="1" dirty="0">
                <a:latin typeface="Angsana New" pitchFamily="18" charset="-34"/>
                <a:cs typeface="+mj-cs"/>
              </a:rPr>
              <a:t>n</a:t>
            </a:r>
            <a:endParaRPr lang="th-TH" sz="2000" b="1" dirty="0">
              <a:latin typeface="Angsana New" pitchFamily="18" charset="-34"/>
              <a:cs typeface="+mj-cs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843212" y="4510088"/>
            <a:ext cx="6486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000" b="1" dirty="0">
                <a:latin typeface="Angsana New" pitchFamily="18" charset="-34"/>
                <a:cs typeface="+mj-cs"/>
              </a:rPr>
              <a:t>2..2</a:t>
            </a:r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 flipH="1">
            <a:off x="2699792" y="4797152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>
              <a:cs typeface="+mj-cs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1763713" y="6223000"/>
            <a:ext cx="5761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b="1" dirty="0">
                <a:solidFill>
                  <a:schemeClr val="accent2">
                    <a:lumMod val="75000"/>
                  </a:schemeClr>
                </a:solidFill>
              </a:rPr>
              <a:t>รูป</a:t>
            </a:r>
            <a:r>
              <a:rPr lang="th-TH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Diagram </a:t>
            </a:r>
            <a:r>
              <a:rPr lang="th-TH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แสดงกิจกรรมของ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Problem Domain</a:t>
            </a:r>
            <a:endParaRPr lang="th-TH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79388" y="188640"/>
            <a:ext cx="86407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	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ในการทำ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Oriented Analysis (OOA)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จำเป็นต้องมีการจำลองกิจกรรมของ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Problem Domain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ด้วยเช่นเดียวกัน ซึ่งการจำลองกิจกรรมของ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Problem Domain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เรียกว่า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Dynamic Model</a:t>
            </a:r>
            <a:endParaRPr lang="th-TH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79388" y="1988840"/>
            <a:ext cx="864076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	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Dynamic Model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คือการจำลองกิจกรรมและลำดับของกิจกรรมที่เกิดขึ้นหรืออาจเกิดขึ้นใน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Problem Domain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ให้อยู่ในรูปที่สามารถเข้าใจได้โดยง่าย เช่น การจำลองโดยใช้คำ ประโยค หรือการจำลอง โดยการเขียนภาพตามลำดับเวลาและเหตุการณ์ (เช่น ในหนังสือการ์ตูน) เป็นต้น แต่สำหรับการบรรยายกิจกรรมที่เกิดขึ้นตามหลักการของ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OOAD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นั้น สิ่งที่เหมาะสมที่สุดสำหรับการนี้คือ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Sequence Diagram</a:t>
            </a:r>
            <a:endParaRPr lang="th-TH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79388" y="5171708"/>
            <a:ext cx="86407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	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Sequence Diagram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เป็น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Diagram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ที่ประกอบไปด้วย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เส้นที่ใช้เพื่อแสดงลำดับเวลา และเส้นที่ใช้เพื่อแสดงกิจกรรมที่เกิดขึ้นจาก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ใน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Diagram</a:t>
            </a:r>
            <a:endParaRPr lang="th-TH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332656"/>
            <a:ext cx="85693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chemeClr val="accent2">
                    <a:lumMod val="75000"/>
                  </a:schemeClr>
                </a:solidFill>
              </a:rPr>
              <a:t>	ภายใน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Sequence Diagram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จะใช้สี่เหลี่ยมแทน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ซึ่งภายในกรอบสี่เหลี่ยมจะมีชื่อของ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ประกอบอยู่ในรูปแบบ </a:t>
            </a:r>
            <a:r>
              <a:rPr lang="en-US" sz="3200" b="1" u="sng" dirty="0">
                <a:solidFill>
                  <a:srgbClr val="C00000"/>
                </a:solidFill>
                <a:latin typeface="Angsana New" pitchFamily="18" charset="-34"/>
              </a:rPr>
              <a:t>{Object}: Class</a:t>
            </a:r>
            <a:endParaRPr lang="th-TH" sz="3200" b="1" u="sng" dirty="0">
              <a:solidFill>
                <a:srgbClr val="C00000"/>
              </a:solidFill>
              <a:latin typeface="Angsana New" pitchFamily="18" charset="-34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50825" y="1988840"/>
            <a:ext cx="8569325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chemeClr val="accent2">
                    <a:lumMod val="75000"/>
                  </a:schemeClr>
                </a:solidFill>
              </a:rPr>
              <a:t>	กิจกรรมที่เกิดขึ้นจะแทนด้วยลูกศรแนวนอนที่ชี้จาก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 หนึ่งไปยัง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ตัวต่อไป การระบุชื่อกิจกรรมนั้นอยู่ใน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รูปแบบ </a:t>
            </a:r>
            <a:r>
              <a:rPr lang="en-US" sz="3200" b="1" dirty="0">
                <a:solidFill>
                  <a:srgbClr val="C00000"/>
                </a:solidFill>
                <a:latin typeface="Angsana New" pitchFamily="18" charset="-34"/>
              </a:rPr>
              <a:t>{[Condition]} Function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 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ชื่อของกิจกรรมจะต้องเป็น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ที่มีอยู่ใน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หรือ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Object </a:t>
            </a:r>
            <a:r>
              <a:rPr lang="th-TH" sz="3200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</a:rPr>
              <a:t>ที่ลูกศรชี้ไป</a:t>
            </a:r>
            <a:endParaRPr lang="th-TH" sz="3200" u="sng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50825" y="4221163"/>
            <a:ext cx="85693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chemeClr val="accent2">
                    <a:lumMod val="75000"/>
                  </a:schemeClr>
                </a:solidFill>
              </a:rPr>
              <a:t>	เส้นแสดงเวลาจะแทนด้วยเส้นตรงประแนวตั้ง โดยเวลาจะเดินจากด้านบนมาสู่ด้านล่าง นั่นหมายถึง ถ้าหากกิจกรรมที่เกิดขึ้นเกิดอยู่ด้านบนสุดนั่นหมายถึงกิจกรรมนั้น เป็นกิจกรรมแรก และกิจกรรมที่อยู่บริเวณต่ำลงมาจะเป็นกิจกรรมที่เกิดขึ้นต่อจากนั้น เพื่อความเข้าใจมากยิ่งขึ้น ขอให้พิจารณาจากรูปต่อไปนี้</a:t>
            </a:r>
            <a:endParaRPr lang="th-TH" sz="3200" u="sng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684213" y="1757363"/>
            <a:ext cx="7416800" cy="4119562"/>
            <a:chOff x="340" y="572"/>
            <a:chExt cx="4672" cy="2595"/>
          </a:xfrm>
        </p:grpSpPr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340" y="572"/>
              <a:ext cx="726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i="1" u="sng" dirty="0">
                  <a:solidFill>
                    <a:srgbClr val="C00000"/>
                  </a:solidFill>
                  <a:latin typeface="Angsana New" pitchFamily="18" charset="-34"/>
                </a:rPr>
                <a:t>:Clients</a:t>
              </a:r>
              <a:endParaRPr lang="th-TH" b="1" i="1" u="sng" dirty="0">
                <a:solidFill>
                  <a:srgbClr val="C00000"/>
                </a:solidFill>
                <a:latin typeface="Angsana New" pitchFamily="18" charset="-34"/>
              </a:endParaRPr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1655" y="572"/>
              <a:ext cx="726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i="1" u="sng">
                  <a:solidFill>
                    <a:srgbClr val="C00000"/>
                  </a:solidFill>
                  <a:latin typeface="Angsana New" pitchFamily="18" charset="-34"/>
                </a:rPr>
                <a:t>:Console</a:t>
              </a:r>
              <a:endParaRPr lang="th-TH" b="1" i="1" u="sng">
                <a:solidFill>
                  <a:srgbClr val="C00000"/>
                </a:solidFill>
                <a:latin typeface="Angsana New" pitchFamily="18" charset="-34"/>
              </a:endParaRPr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3016" y="572"/>
              <a:ext cx="726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i="1" u="sng">
                  <a:solidFill>
                    <a:srgbClr val="C00000"/>
                  </a:solidFill>
                  <a:latin typeface="Angsana New" pitchFamily="18" charset="-34"/>
                </a:rPr>
                <a:t>:Monitor</a:t>
              </a:r>
              <a:endParaRPr lang="th-TH" b="1" i="1" u="sng">
                <a:solidFill>
                  <a:srgbClr val="C00000"/>
                </a:solidFill>
                <a:latin typeface="Angsana New" pitchFamily="18" charset="-34"/>
              </a:endParaRPr>
            </a:p>
          </p:txBody>
        </p:sp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4286" y="572"/>
              <a:ext cx="726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 i="1" u="sng">
                  <a:solidFill>
                    <a:srgbClr val="C00000"/>
                  </a:solidFill>
                  <a:latin typeface="Angsana New" pitchFamily="18" charset="-34"/>
                </a:rPr>
                <a:t>:Printer</a:t>
              </a:r>
              <a:endParaRPr lang="th-TH" b="1" i="1" u="sng">
                <a:solidFill>
                  <a:srgbClr val="C00000"/>
                </a:solidFill>
                <a:latin typeface="Angsana New" pitchFamily="18" charset="-34"/>
              </a:endParaRPr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657" y="906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2018" y="903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>
              <a:off x="3379" y="903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>
              <a:off x="4678" y="903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>
              <a:off x="657" y="1389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884" y="1191"/>
              <a:ext cx="8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 err="1">
                  <a:solidFill>
                    <a:srgbClr val="002060"/>
                  </a:solidFill>
                  <a:latin typeface="Angsana New" pitchFamily="18" charset="-34"/>
                </a:rPr>
                <a:t>PressKey</a:t>
              </a:r>
              <a:r>
                <a:rPr lang="en-US" sz="2000" b="1" dirty="0">
                  <a:solidFill>
                    <a:srgbClr val="002060"/>
                  </a:solidFill>
                  <a:latin typeface="Angsana New" pitchFamily="18" charset="-34"/>
                </a:rPr>
                <a:t>(Key)</a:t>
              </a:r>
              <a:endParaRPr lang="th-TH" sz="2000" b="1" dirty="0">
                <a:solidFill>
                  <a:srgbClr val="002060"/>
                </a:solidFill>
                <a:latin typeface="Angsana New" pitchFamily="18" charset="-34"/>
              </a:endParaRPr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2018" y="1525"/>
              <a:ext cx="13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2311" y="1298"/>
              <a:ext cx="66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b="1">
                  <a:solidFill>
                    <a:srgbClr val="002060"/>
                  </a:solidFill>
                  <a:latin typeface="Angsana New" pitchFamily="18" charset="-34"/>
                </a:rPr>
                <a:t>[Key = M]</a:t>
              </a:r>
            </a:p>
            <a:p>
              <a:r>
                <a:rPr lang="en-US" sz="2000" b="1">
                  <a:solidFill>
                    <a:srgbClr val="002060"/>
                  </a:solidFill>
                  <a:latin typeface="Angsana New" pitchFamily="18" charset="-34"/>
                </a:rPr>
                <a:t>Show()</a:t>
              </a:r>
              <a:endParaRPr lang="th-TH" sz="2000" b="1">
                <a:solidFill>
                  <a:srgbClr val="002060"/>
                </a:solidFill>
                <a:latin typeface="Angsana New" pitchFamily="18" charset="-34"/>
              </a:endParaRPr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2018" y="1888"/>
              <a:ext cx="26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3672" y="1661"/>
              <a:ext cx="66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b="1">
                  <a:solidFill>
                    <a:srgbClr val="002060"/>
                  </a:solidFill>
                  <a:latin typeface="Angsana New" pitchFamily="18" charset="-34"/>
                </a:rPr>
                <a:t>[Key = P]</a:t>
              </a:r>
            </a:p>
            <a:p>
              <a:r>
                <a:rPr lang="en-US" sz="2000" b="1">
                  <a:solidFill>
                    <a:srgbClr val="002060"/>
                  </a:solidFill>
                  <a:latin typeface="Angsana New" pitchFamily="18" charset="-34"/>
                </a:rPr>
                <a:t>Print()</a:t>
              </a:r>
              <a:endParaRPr lang="th-TH" sz="2000" b="1">
                <a:solidFill>
                  <a:srgbClr val="002060"/>
                </a:solidFill>
                <a:latin typeface="Angsana New" pitchFamily="18" charset="-34"/>
              </a:endParaRPr>
            </a:p>
          </p:txBody>
        </p:sp>
        <p:sp>
          <p:nvSpPr>
            <p:cNvPr id="7187" name="Text Box 19"/>
            <p:cNvSpPr txBox="1">
              <a:spLocks noChangeArrowheads="1"/>
            </p:cNvSpPr>
            <p:nvPr/>
          </p:nvSpPr>
          <p:spPr bwMode="auto">
            <a:xfrm>
              <a:off x="2064" y="2840"/>
              <a:ext cx="15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b="1" dirty="0">
                  <a:latin typeface="Angsana New" pitchFamily="18" charset="-34"/>
                </a:rPr>
                <a:t>รูป </a:t>
              </a:r>
              <a:r>
                <a:rPr lang="en-US" b="1" dirty="0">
                  <a:latin typeface="Angsana New" pitchFamily="18" charset="-34"/>
                </a:rPr>
                <a:t>Sequence Diagram</a:t>
              </a:r>
              <a:endParaRPr lang="th-TH" b="1" dirty="0">
                <a:latin typeface="Angsana New" pitchFamily="18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82699" y="404813"/>
            <a:ext cx="7705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b="1" dirty="0">
                <a:solidFill>
                  <a:srgbClr val="002060"/>
                </a:solidFill>
              </a:rPr>
              <a:t>จาก </a:t>
            </a:r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</a:rPr>
              <a:t> ที่ผ่านมา อธิบายกิจกรรมที่เกิดขึ้นได้ดังนี้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3850" y="1124744"/>
            <a:ext cx="84248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rgbClr val="002060"/>
                </a:solidFill>
              </a:rPr>
              <a:t>	เมื่อพิจารณาลูกศรบนสุดจะเห็นว่า กิจกรรมแรกที่เกิดขึ้นคือ </a:t>
            </a:r>
            <a:r>
              <a:rPr lang="th-TH" sz="3200" dirty="0">
                <a:solidFill>
                  <a:srgbClr val="C00000"/>
                </a:solidFill>
              </a:rPr>
              <a:t>ผู้ใช้งาน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(Client)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 กดปุ่ม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(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PressKey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)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ซึ่งอยู่บนแป้นพิมพ์หรือ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Console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 </a:t>
            </a:r>
            <a:r>
              <a:rPr lang="en-US" sz="3200" dirty="0" err="1">
                <a:solidFill>
                  <a:srgbClr val="C00000"/>
                </a:solidFill>
                <a:latin typeface="Angsana New" pitchFamily="18" charset="-34"/>
              </a:rPr>
              <a:t>PressKey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จะต้องเป็น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หนึ่งของ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Console</a:t>
            </a:r>
            <a:endParaRPr lang="th-TH" sz="3200" dirty="0">
              <a:solidFill>
                <a:srgbClr val="C00000"/>
              </a:solidFill>
              <a:latin typeface="Angsana New" pitchFamily="18" charset="-34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23528" y="2852936"/>
            <a:ext cx="842486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rgbClr val="002060"/>
                </a:solidFill>
              </a:rPr>
              <a:t>	เมื่อพิจารณาลูกศรที่อยู่ถัดจากเส้นแรก จะเห็นว่าหลังจากนั้นก็มีการตรวจสอบด้วยเงื่อนไขว่า ถ้าหาก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Key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ที่กด (ซึ่งเกิดจากกิจกรรมแรก) เป็น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“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M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”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ให้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Monitor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แสดงผลลัพธ์ด้วย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Function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Show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ซึ่งเป็น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ของ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Monitor</a:t>
            </a:r>
            <a:endParaRPr lang="th-TH" sz="3200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23850" y="5088086"/>
            <a:ext cx="84248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200" dirty="0">
                <a:solidFill>
                  <a:srgbClr val="002060"/>
                </a:solidFill>
              </a:rPr>
              <a:t>	แต่ถ้า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Key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ที่กดเป็น </a:t>
            </a:r>
            <a:r>
              <a:rPr lang="en-US" sz="3200" dirty="0" smtClean="0">
                <a:solidFill>
                  <a:srgbClr val="C00000"/>
                </a:solidFill>
                <a:latin typeface="Angsana New" pitchFamily="18" charset="-34"/>
              </a:rPr>
              <a:t>“P” </a:t>
            </a:r>
            <a:r>
              <a:rPr lang="th-TH" sz="3200" dirty="0" smtClean="0">
                <a:solidFill>
                  <a:srgbClr val="002060"/>
                </a:solidFill>
                <a:latin typeface="Angsana New" pitchFamily="18" charset="-34"/>
              </a:rPr>
              <a:t>จึง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ให้พิมพ์ผลลัพธ์ออกทาง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Printer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ด้วย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Function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Print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ซึ่งเป็น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ที่อยู่ใน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Printer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(ให้พิจารณาเส้นล่างสุด)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5536" y="548680"/>
            <a:ext cx="84963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	จากรูป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ที่แสดงให้เห็น เมื่อพิจารณาจะเห็นว่า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จะมีบทบาทและมีประโยชน์ในการช่วยพิจารณาว่าใน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Diagram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ที่เราสร้างขึ้น มี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Function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ใดของ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ใดขาดหายไป หรือควรเพิ่มเติมเข้ามาหรือไม่ เพียงใด ซึ่งมีส่วนช่วยให้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ต่างๆ ที่เราสร้างขึ้นใน </a:t>
            </a:r>
            <a:r>
              <a:rPr lang="en-US" sz="3200" dirty="0">
                <a:solidFill>
                  <a:srgbClr val="C00000"/>
                </a:solidFill>
                <a:latin typeface="Angsana New" pitchFamily="18" charset="-34"/>
              </a:rPr>
              <a:t>Class Diagram</a:t>
            </a:r>
            <a:r>
              <a:rPr lang="th-TH" sz="3200" dirty="0">
                <a:solidFill>
                  <a:srgbClr val="C00000"/>
                </a:solidFill>
                <a:latin typeface="Angsana New" pitchFamily="18" charset="-34"/>
              </a:rPr>
              <a:t> มีความสมบูรณ์มาก</a:t>
            </a:r>
            <a:r>
              <a:rPr lang="th-TH" sz="3200" dirty="0" smtClean="0">
                <a:solidFill>
                  <a:srgbClr val="C00000"/>
                </a:solidFill>
                <a:latin typeface="Angsana New" pitchFamily="18" charset="-34"/>
              </a:rPr>
              <a:t>ขึ้น</a:t>
            </a:r>
            <a:endParaRPr lang="en-US" sz="3200" dirty="0" smtClean="0">
              <a:solidFill>
                <a:srgbClr val="C00000"/>
              </a:solidFill>
              <a:latin typeface="Angsana New" pitchFamily="18" charset="-34"/>
            </a:endParaRPr>
          </a:p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C00000"/>
                </a:solidFill>
                <a:latin typeface="Angsana New" pitchFamily="18" charset="-34"/>
              </a:rPr>
              <a:t/>
            </a:r>
            <a:br>
              <a:rPr lang="en-US" sz="3200" dirty="0" smtClean="0">
                <a:solidFill>
                  <a:srgbClr val="C00000"/>
                </a:solidFill>
                <a:latin typeface="Angsana New" pitchFamily="18" charset="-34"/>
              </a:rPr>
            </a:br>
            <a:r>
              <a:rPr lang="th-TH" sz="3200" dirty="0" smtClean="0">
                <a:solidFill>
                  <a:srgbClr val="002060"/>
                </a:solidFill>
                <a:latin typeface="Angsana New" pitchFamily="18" charset="-34"/>
              </a:rPr>
              <a:t> </a:t>
            </a:r>
            <a:r>
              <a:rPr lang="th-TH" sz="3200" u="sng" dirty="0">
                <a:solidFill>
                  <a:srgbClr val="C00000"/>
                </a:solidFill>
                <a:latin typeface="Angsana New" pitchFamily="18" charset="-34"/>
              </a:rPr>
              <a:t>ตัวอย่างเช่น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 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ถ้าหาก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Monitor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ไม่มี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Show()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มาก่อน ก็สามารถเพิ่มกิจกรรมนี้ (ซึ่งก็คือการเพิ่ม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Function Show()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นั่นเอง) เข้าไปใน </a:t>
            </a:r>
            <a:r>
              <a:rPr lang="en-US" sz="32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200" dirty="0">
                <a:solidFill>
                  <a:srgbClr val="002060"/>
                </a:solidFill>
                <a:latin typeface="Angsana New" pitchFamily="18" charset="-34"/>
              </a:rPr>
              <a:t>ได้</a:t>
            </a:r>
            <a:r>
              <a:rPr lang="th-TH" sz="3200" dirty="0">
                <a:solidFill>
                  <a:srgbClr val="00CC00"/>
                </a:solidFill>
                <a:latin typeface="Angsana New" pitchFamily="18" charset="-34"/>
              </a:rPr>
              <a:t> </a:t>
            </a:r>
            <a:r>
              <a:rPr lang="th-TH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ในขณะเดียวกันก็จะต้องย้อนกลับไปเพิ่ม </a:t>
            </a:r>
            <a:r>
              <a:rPr lang="en-US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Function Show() </a:t>
            </a:r>
            <a:r>
              <a:rPr lang="th-TH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ของ </a:t>
            </a:r>
            <a:r>
              <a:rPr lang="en-US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Class Monitor </a:t>
            </a:r>
            <a:r>
              <a:rPr lang="th-TH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ใน </a:t>
            </a:r>
            <a:r>
              <a:rPr lang="en-US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Class Diagram </a:t>
            </a:r>
            <a:r>
              <a:rPr lang="th-TH" sz="3200" u="sng" dirty="0">
                <a:solidFill>
                  <a:schemeClr val="accent6">
                    <a:lumMod val="60000"/>
                    <a:lumOff val="40000"/>
                  </a:schemeClr>
                </a:solidFill>
                <a:latin typeface="Angsana New" pitchFamily="18" charset="-34"/>
              </a:rPr>
              <a:t>ด้วยเช่นกัน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6725" y="333375"/>
            <a:ext cx="87137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b="1" dirty="0">
                <a:solidFill>
                  <a:srgbClr val="002060"/>
                </a:solidFill>
                <a:latin typeface="Angsana New" pitchFamily="18" charset="-34"/>
              </a:rPr>
              <a:t>10.2 เทคนิคในการสร้าง </a:t>
            </a:r>
            <a:r>
              <a:rPr lang="en-US" sz="3000" b="1" dirty="0">
                <a:solidFill>
                  <a:srgbClr val="002060"/>
                </a:solidFill>
                <a:latin typeface="Angsana New" pitchFamily="18" charset="-34"/>
              </a:rPr>
              <a:t>Sequence Diagram</a:t>
            </a:r>
            <a:r>
              <a:rPr lang="th-TH" sz="3000" b="1" dirty="0">
                <a:solidFill>
                  <a:srgbClr val="002060"/>
                </a:solidFill>
                <a:latin typeface="Angsana New" pitchFamily="18" charset="-34"/>
              </a:rPr>
              <a:t> จาก </a:t>
            </a:r>
            <a:r>
              <a:rPr lang="en-US" sz="3000" b="1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b="1" dirty="0">
                <a:solidFill>
                  <a:srgbClr val="002060"/>
                </a:solidFill>
                <a:latin typeface="Angsana New" pitchFamily="18" charset="-34"/>
              </a:rPr>
              <a:t>และ </a:t>
            </a:r>
            <a:r>
              <a:rPr lang="en-US" sz="3000" b="1" dirty="0">
                <a:solidFill>
                  <a:srgbClr val="002060"/>
                </a:solidFill>
                <a:latin typeface="Angsana New" pitchFamily="18" charset="-34"/>
              </a:rPr>
              <a:t>Class Diagram</a:t>
            </a:r>
            <a:endParaRPr lang="th-TH" sz="30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50825" y="1052736"/>
            <a:ext cx="8424863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	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เราเคยได้เรียนรู้การสร้าง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 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เพื่อจำลองภาพโดยรวมของระบบย่อยภายใน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Problem Domain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ซึ่งเรียกว่า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และความสัมพันธ์ระหว่าง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ต่างๆ มาแล้ว สิ่งที่จะต้องทำต่อไปก็คือ การแสดงกิจกรรมที่เกิดขึ้นภายใน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Problem Domain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ทั้งหมดนั้น จุดประสงค์เพื่ออธิบายกิจกรรมที่เกิดขึ้นทั้งหมดในทุกๆ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ซึ่งสิ่งที่จะนำมาใช้ในการอธิบายกิจกรรมต่างๆ คือ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Sequence Diagram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นั่นเอง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50825" y="3860800"/>
            <a:ext cx="8497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สามารถสรุปเทคนิคการสร้าง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Sequence Diagram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 จาก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Use Case Diagram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และ </a:t>
            </a:r>
            <a:r>
              <a:rPr lang="en-US" sz="3000" dirty="0">
                <a:solidFill>
                  <a:srgbClr val="C00000"/>
                </a:solidFill>
                <a:latin typeface="Angsana New" pitchFamily="18" charset="-34"/>
              </a:rPr>
              <a:t>Class Diagram </a:t>
            </a:r>
            <a:r>
              <a:rPr lang="th-TH" sz="3000" dirty="0">
                <a:solidFill>
                  <a:srgbClr val="C00000"/>
                </a:solidFill>
                <a:latin typeface="Angsana New" pitchFamily="18" charset="-34"/>
              </a:rPr>
              <a:t>เป็นรายการ ได้ดังนี้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23850" y="5085184"/>
            <a:ext cx="84963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	1. พิจารณาที่ละ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 โดยยังไม่ต้องคำนึงถึงความสัมพันธ์ที่แต่ละ </a:t>
            </a:r>
            <a:r>
              <a:rPr lang="en-US" sz="3000" dirty="0">
                <a:solidFill>
                  <a:srgbClr val="002060"/>
                </a:solidFill>
                <a:latin typeface="Angsana New" pitchFamily="18" charset="-34"/>
              </a:rPr>
              <a:t>Use Case </a:t>
            </a:r>
            <a:r>
              <a:rPr lang="th-TH" sz="3000" dirty="0">
                <a:solidFill>
                  <a:srgbClr val="002060"/>
                </a:solidFill>
                <a:latin typeface="Angsana New" pitchFamily="18" charset="-34"/>
              </a:rPr>
              <a:t>มีต่อกัน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632</Words>
  <Application>Microsoft Office PowerPoint</Application>
  <PresentationFormat>นำเสนอทางหน้าจอ (4:3)</PresentationFormat>
  <Paragraphs>170</Paragraphs>
  <Slides>29</Slides>
  <Notes>0</Notes>
  <HiddenSlides>0</HiddenSlides>
  <MMClips>0</MMClips>
  <ScaleCrop>false</ScaleCrop>
  <HeadingPairs>
    <vt:vector size="6" baseType="variant">
      <vt:variant>
        <vt:lpstr>แบบอักษรที่ถูกใช้</vt:lpstr>
      </vt:variant>
      <vt:variant>
        <vt:i4>4</vt:i4>
      </vt:variant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29</vt:i4>
      </vt:variant>
    </vt:vector>
  </HeadingPairs>
  <TitlesOfParts>
    <vt:vector size="34" baseType="lpstr">
      <vt:lpstr>Arial</vt:lpstr>
      <vt:lpstr>Angsana New</vt:lpstr>
      <vt:lpstr>Tahoma</vt:lpstr>
      <vt:lpstr>Webdings</vt:lpstr>
      <vt:lpstr>Default Design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ภาพนิ่ง 22</vt:lpstr>
      <vt:lpstr>ภาพนิ่ง 23</vt:lpstr>
      <vt:lpstr>ภาพนิ่ง 24</vt:lpstr>
      <vt:lpstr>ภาพนิ่ง 25</vt:lpstr>
      <vt:lpstr>ภาพนิ่ง 26</vt:lpstr>
      <vt:lpstr>ภาพนิ่ง 27</vt:lpstr>
      <vt:lpstr>ภาพนิ่ง 28</vt:lpstr>
      <vt:lpstr>ภาพนิ่ง 29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xxxxx</dc:creator>
  <cp:lastModifiedBy>kedkarn</cp:lastModifiedBy>
  <cp:revision>112</cp:revision>
  <dcterms:created xsi:type="dcterms:W3CDTF">2008-09-24T03:46:24Z</dcterms:created>
  <dcterms:modified xsi:type="dcterms:W3CDTF">2012-09-23T17:00:10Z</dcterms:modified>
</cp:coreProperties>
</file>