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05" r:id="rId3"/>
    <p:sldId id="308" r:id="rId4"/>
    <p:sldId id="304" r:id="rId5"/>
    <p:sldId id="293" r:id="rId6"/>
    <p:sldId id="294" r:id="rId7"/>
    <p:sldId id="297" r:id="rId8"/>
    <p:sldId id="295" r:id="rId9"/>
    <p:sldId id="298" r:id="rId10"/>
    <p:sldId id="296" r:id="rId11"/>
    <p:sldId id="306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7" r:id="rId20"/>
    <p:sldId id="318" r:id="rId21"/>
    <p:sldId id="319" r:id="rId22"/>
    <p:sldId id="320" r:id="rId23"/>
    <p:sldId id="321" r:id="rId24"/>
    <p:sldId id="323" r:id="rId25"/>
    <p:sldId id="301" r:id="rId26"/>
    <p:sldId id="302" r:id="rId27"/>
    <p:sldId id="324" r:id="rId28"/>
    <p:sldId id="303" r:id="rId29"/>
    <p:sldId id="325" r:id="rId30"/>
    <p:sldId id="330" r:id="rId31"/>
    <p:sldId id="329" r:id="rId32"/>
    <p:sldId id="331" r:id="rId33"/>
    <p:sldId id="332" r:id="rId34"/>
    <p:sldId id="307" r:id="rId35"/>
  </p:sldIdLst>
  <p:sldSz cx="9144000" cy="6858000" type="screen4x3"/>
  <p:notesSz cx="6858000" cy="9144000"/>
  <p:defaultTextStyle>
    <a:defPPr>
      <a:defRPr lang="th-TH"/>
    </a:defPPr>
    <a:lvl1pPr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CC66"/>
    <a:srgbClr val="669900"/>
    <a:srgbClr val="008000"/>
    <a:srgbClr val="FFFFCC"/>
    <a:srgbClr val="00FF99"/>
    <a:srgbClr val="B2B2B2"/>
    <a:srgbClr val="FFC5F0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59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800"/>
            </a:lvl1pPr>
          </a:lstStyle>
          <a:p>
            <a:endParaRPr lang="th-TH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endParaRPr lang="th-TH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800"/>
            </a:lvl1pPr>
          </a:lstStyle>
          <a:p>
            <a:endParaRPr lang="th-TH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fld id="{452A5B1A-226E-4F9E-AB40-2716FCB6263D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801952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800"/>
            </a:lvl1pPr>
          </a:lstStyle>
          <a:p>
            <a:endParaRPr lang="th-TH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endParaRPr lang="th-TH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คลิกเพื่อแก้ไขลักษณะข้อความหลัก</a:t>
            </a:r>
          </a:p>
          <a:p>
            <a:pPr lvl="1"/>
            <a:r>
              <a:rPr lang="th-TH" smtClean="0"/>
              <a:t>ระดับสอง</a:t>
            </a:r>
          </a:p>
          <a:p>
            <a:pPr lvl="2"/>
            <a:r>
              <a:rPr lang="th-TH" smtClean="0"/>
              <a:t>ระดับสาม</a:t>
            </a:r>
          </a:p>
          <a:p>
            <a:pPr lvl="3"/>
            <a:r>
              <a:rPr lang="th-TH" smtClean="0"/>
              <a:t>ระดับสี่</a:t>
            </a:r>
          </a:p>
          <a:p>
            <a:pPr lvl="4"/>
            <a:r>
              <a:rPr lang="th-TH" smtClean="0"/>
              <a:t>ระดับห้า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800"/>
            </a:lvl1pPr>
          </a:lstStyle>
          <a:p>
            <a:endParaRPr lang="th-TH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fld id="{958BE5AB-E2CD-4E33-9343-B0C1CCF0B1E9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42213258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EDD2EF-8C40-4922-896C-AE77AC6E81AB}" type="slidenum">
              <a:rPr lang="th-TH"/>
              <a:pPr/>
              <a:t>1</a:t>
            </a:fld>
            <a:endParaRPr lang="th-TH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6CA3A-8F9E-4E9E-9CDA-B12C39BF655E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532562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B67DC-14A5-49E5-9314-C3ECBE8121F2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26509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5ED85-E41F-48C6-863F-7D97F8D7B16B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422977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EC6C3-A873-477A-A750-C0AA94DFE580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171572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61258-2DFD-43FC-B2A2-472B2ED26836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58032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635B1-90BD-4B4A-B049-63B0AD3D89ED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45976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A11DC-C063-4B7E-8758-E42722F96E1F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71558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3999D-6037-4D20-B354-0AE76FD6B519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988310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70301-EF46-4C38-955E-0006C3D9FF53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4274872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B5FE7F-2615-4BB9-AF97-C21848A43F1E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785377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845D1-A14B-4271-A90A-FAC87DF7521A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581674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CC"/>
            </a:gs>
            <a:gs pos="50000">
              <a:schemeClr val="accent1"/>
            </a:gs>
            <a:gs pos="100000">
              <a:srgbClr val="0033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คลิกเพื่อแก้ไขลักษณะชื่อเรื่องหลัก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คลิกเพื่อแก้ไขลักษณะข้อความหลัก</a:t>
            </a:r>
          </a:p>
          <a:p>
            <a:pPr lvl="1"/>
            <a:r>
              <a:rPr lang="th-TH" smtClean="0"/>
              <a:t>ระดับสอง</a:t>
            </a:r>
          </a:p>
          <a:p>
            <a:pPr lvl="2"/>
            <a:r>
              <a:rPr lang="th-TH" smtClean="0"/>
              <a:t>ระดับสาม</a:t>
            </a:r>
          </a:p>
          <a:p>
            <a:pPr lvl="3"/>
            <a:r>
              <a:rPr lang="th-TH" smtClean="0"/>
              <a:t>ระดับสี่</a:t>
            </a:r>
          </a:p>
          <a:p>
            <a:pPr lvl="4"/>
            <a:r>
              <a:rPr lang="th-TH" smtClean="0"/>
              <a:t>ระดับห้า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600"/>
            </a:lvl1pPr>
          </a:lstStyle>
          <a:p>
            <a:endParaRPr 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600"/>
            </a:lvl1pPr>
          </a:lstStyle>
          <a:p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600"/>
            </a:lvl1pPr>
          </a:lstStyle>
          <a:p>
            <a:fld id="{B8C5D581-040C-4FA9-9702-4FB1AD33006C}" type="slidenum">
              <a:rPr lang="th-TH"/>
              <a:pPr/>
              <a:t>‹#›</a:t>
            </a:fld>
            <a:endParaRPr lang="th-TH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1524000"/>
            <a:ext cx="7772400" cy="0"/>
          </a:xfrm>
          <a:prstGeom prst="line">
            <a:avLst/>
          </a:prstGeom>
          <a:noFill/>
          <a:ln w="76200">
            <a:solidFill>
              <a:srgbClr val="FF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5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5307-73A0-461C-925F-708EF62B48FB}" type="slidenum">
              <a:rPr lang="th-TH"/>
              <a:pPr/>
              <a:t>1</a:t>
            </a:fld>
            <a:endParaRPr lang="th-TH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7772400" cy="914400"/>
          </a:xfrm>
        </p:spPr>
        <p:txBody>
          <a:bodyPr/>
          <a:lstStyle/>
          <a:p>
            <a:r>
              <a:rPr lang="en-US" sz="4400" dirty="0"/>
              <a:t>Use Case Diagram</a:t>
            </a:r>
            <a:endParaRPr lang="th-TH" sz="4400" dirty="0"/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31D1-9614-43F3-8448-196C5F786985}" type="slidenum">
              <a:rPr lang="th-TH"/>
              <a:pPr/>
              <a:t>10</a:t>
            </a:fld>
            <a:endParaRPr lang="th-TH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สัญลักษณ์แทน </a:t>
            </a:r>
            <a:r>
              <a:rPr lang="en-US"/>
              <a:t>extends</a:t>
            </a:r>
            <a:endParaRPr lang="th-TH"/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1316038" y="3352800"/>
            <a:ext cx="550503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u="sng" dirty="0" smtClean="0">
                <a:solidFill>
                  <a:srgbClr val="FFFFCC"/>
                </a:solidFill>
                <a:latin typeface="Tahoma" pitchFamily="34" charset="0"/>
              </a:rPr>
              <a:t>เส้นประ</a:t>
            </a:r>
            <a:r>
              <a:rPr lang="th-TH" u="sng" dirty="0">
                <a:solidFill>
                  <a:srgbClr val="FFFFCC"/>
                </a:solidFill>
                <a:latin typeface="Tahoma" pitchFamily="34" charset="0"/>
              </a:rPr>
              <a:t>พร้อมหัวลูกศร</a:t>
            </a:r>
            <a:endParaRPr lang="th-TH" dirty="0">
              <a:latin typeface="Tahoma" pitchFamily="34" charset="0"/>
            </a:endParaRPr>
          </a:p>
          <a:p>
            <a:endParaRPr lang="th-TH" dirty="0">
              <a:latin typeface="Tahoma" pitchFamily="34" charset="0"/>
            </a:endParaRPr>
          </a:p>
          <a:p>
            <a:r>
              <a:rPr lang="th-TH" dirty="0">
                <a:latin typeface="Tahoma" pitchFamily="34" charset="0"/>
              </a:rPr>
              <a:t>ชี้ไปยัง </a:t>
            </a:r>
            <a:r>
              <a:rPr lang="en-US" dirty="0">
                <a:latin typeface="Tahoma" pitchFamily="34" charset="0"/>
              </a:rPr>
              <a:t>use case </a:t>
            </a:r>
            <a:r>
              <a:rPr lang="en-US" dirty="0" err="1">
                <a:latin typeface="Tahoma" pitchFamily="34" charset="0"/>
              </a:rPr>
              <a:t>ที่ถูก</a:t>
            </a:r>
            <a:r>
              <a:rPr lang="en-US" dirty="0">
                <a:latin typeface="Tahoma" pitchFamily="34" charset="0"/>
              </a:rPr>
              <a:t> extends</a:t>
            </a:r>
          </a:p>
          <a:p>
            <a:endParaRPr lang="en-US" dirty="0">
              <a:latin typeface="Tahoma" pitchFamily="34" charset="0"/>
            </a:endParaRPr>
          </a:p>
          <a:p>
            <a:r>
              <a:rPr lang="en-US" dirty="0" err="1">
                <a:latin typeface="Tahoma" pitchFamily="34" charset="0"/>
              </a:rPr>
              <a:t>มีคำว่า</a:t>
            </a:r>
            <a:r>
              <a:rPr lang="en-US" dirty="0">
                <a:latin typeface="Tahoma" pitchFamily="34" charset="0"/>
              </a:rPr>
              <a:t> &lt;&lt;extends&gt;&gt; </a:t>
            </a:r>
            <a:r>
              <a:rPr lang="th-TH" dirty="0">
                <a:latin typeface="Tahoma" pitchFamily="34" charset="0"/>
              </a:rPr>
              <a:t>กำกับอยู่บนเส้น</a:t>
            </a:r>
          </a:p>
        </p:txBody>
      </p:sp>
      <p:grpSp>
        <p:nvGrpSpPr>
          <p:cNvPr id="60425" name="Group 9"/>
          <p:cNvGrpSpPr>
            <a:grpSpLocks/>
          </p:cNvGrpSpPr>
          <p:nvPr/>
        </p:nvGrpSpPr>
        <p:grpSpPr bwMode="auto">
          <a:xfrm>
            <a:off x="2743200" y="2362200"/>
            <a:ext cx="3810000" cy="519113"/>
            <a:chOff x="1728" y="1488"/>
            <a:chExt cx="2400" cy="327"/>
          </a:xfrm>
        </p:grpSpPr>
        <p:sp>
          <p:nvSpPr>
            <p:cNvPr id="60422" name="Text Box 6"/>
            <p:cNvSpPr txBox="1">
              <a:spLocks noChangeArrowheads="1"/>
            </p:cNvSpPr>
            <p:nvPr/>
          </p:nvSpPr>
          <p:spPr bwMode="auto">
            <a:xfrm>
              <a:off x="2160" y="1488"/>
              <a:ext cx="153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2800">
                  <a:latin typeface="Tahoma" pitchFamily="34" charset="0"/>
                </a:rPr>
                <a:t>&lt;&lt;extends&gt;&gt;</a:t>
              </a:r>
              <a:endParaRPr lang="th-TH" sz="2800">
                <a:latin typeface="Tahoma" pitchFamily="34" charset="0"/>
              </a:endParaRPr>
            </a:p>
          </p:txBody>
        </p:sp>
        <p:sp>
          <p:nvSpPr>
            <p:cNvPr id="60423" name="Line 7"/>
            <p:cNvSpPr>
              <a:spLocks noChangeShapeType="1"/>
            </p:cNvSpPr>
            <p:nvPr/>
          </p:nvSpPr>
          <p:spPr bwMode="auto">
            <a:xfrm>
              <a:off x="1728" y="1680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 type="arrow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24" name="Line 8"/>
            <p:cNvSpPr>
              <a:spLocks noChangeShapeType="1"/>
            </p:cNvSpPr>
            <p:nvPr/>
          </p:nvSpPr>
          <p:spPr bwMode="auto">
            <a:xfrm>
              <a:off x="3600" y="1680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9230-6A13-4B43-9EF2-F940F59F4E26}" type="slidenum">
              <a:rPr lang="th-TH"/>
              <a:pPr/>
              <a:t>11</a:t>
            </a:fld>
            <a:endParaRPr lang="th-TH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Use Case &amp; Scenario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</a:t>
            </a:r>
            <a:r>
              <a:rPr lang="th-TH"/>
              <a:t>se case จะอธิบายทุกกรณีที่เกิดขึ้นได้ทั้งหมดของระบบ</a:t>
            </a:r>
          </a:p>
          <a:p>
            <a:pPr lvl="1"/>
            <a:r>
              <a:rPr lang="en-US">
                <a:solidFill>
                  <a:srgbClr val="FFFFCC"/>
                </a:solidFill>
              </a:rPr>
              <a:t>use case </a:t>
            </a:r>
            <a:r>
              <a:rPr lang="th-TH">
                <a:solidFill>
                  <a:srgbClr val="FFFFCC"/>
                </a:solidFill>
              </a:rPr>
              <a:t>เปรียบเสมือน </a:t>
            </a:r>
            <a:r>
              <a:rPr lang="en-US">
                <a:solidFill>
                  <a:srgbClr val="FFFFCC"/>
                </a:solidFill>
              </a:rPr>
              <a:t>class</a:t>
            </a:r>
            <a:endParaRPr lang="th-TH"/>
          </a:p>
          <a:p>
            <a:r>
              <a:rPr lang="en-US"/>
              <a:t>scenario หมายถึง</a:t>
            </a:r>
            <a:r>
              <a:rPr lang="th-TH"/>
              <a:t> เหตุการณ์จริงที่เกิดขึ้นภายใต้เงื่อนไขต่าง ๆ ของ </a:t>
            </a:r>
            <a:r>
              <a:rPr lang="en-US"/>
              <a:t>use case </a:t>
            </a:r>
            <a:r>
              <a:rPr lang="th-TH"/>
              <a:t>นั้น ซึ่งอาจจะไม่ได้เกิดทุก ๆ กรณีที่ระบุใน </a:t>
            </a:r>
            <a:r>
              <a:rPr lang="en-US"/>
              <a:t>use case </a:t>
            </a:r>
            <a:r>
              <a:rPr lang="th-TH"/>
              <a:t>ก็ได้</a:t>
            </a:r>
          </a:p>
          <a:p>
            <a:pPr lvl="1"/>
            <a:r>
              <a:rPr lang="th-TH">
                <a:solidFill>
                  <a:srgbClr val="FFFFCC"/>
                </a:solidFill>
              </a:rPr>
              <a:t>scenario เปรียบเสมือน </a:t>
            </a:r>
            <a:r>
              <a:rPr lang="en-US">
                <a:solidFill>
                  <a:srgbClr val="FFFFCC"/>
                </a:solidFill>
              </a:rPr>
              <a:t>object</a:t>
            </a:r>
            <a:endParaRPr lang="th-TH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43000-B6A3-4E57-A1A1-7F4E9EA7A698}" type="slidenum">
              <a:rPr lang="th-TH"/>
              <a:pPr/>
              <a:t>12</a:t>
            </a:fld>
            <a:endParaRPr lang="th-TH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ตัวอย่าง </a:t>
            </a:r>
            <a:r>
              <a:rPr lang="en-US"/>
              <a:t>use case</a:t>
            </a:r>
            <a:endParaRPr lang="th-TH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ผู้ใช้งานสอดบัตร </a:t>
            </a:r>
            <a:r>
              <a:rPr lang="en-US"/>
              <a:t>ATM </a:t>
            </a:r>
            <a:r>
              <a:rPr lang="th-TH"/>
              <a:t>เข้าสู่เครื่องรับบัตร หากบัตรใช้งานได้จึงเข้าสู่หน้าจอ </a:t>
            </a:r>
            <a:r>
              <a:rPr lang="en-US"/>
              <a:t>Main Menu </a:t>
            </a:r>
            <a:r>
              <a:rPr lang="th-TH"/>
              <a:t>หากใช้งานไม่ได้บัตร </a:t>
            </a:r>
            <a:r>
              <a:rPr lang="en-US"/>
              <a:t>ATM </a:t>
            </a:r>
            <a:r>
              <a:rPr lang="th-TH"/>
              <a:t>จะถูกปล่อยคืน </a:t>
            </a:r>
            <a:r>
              <a:rPr lang="en-US"/>
              <a:t>(Reject) </a:t>
            </a:r>
            <a:r>
              <a:rPr lang="th-TH"/>
              <a:t>ออกมา หากบัตรใช้ได้ ผู้ใช้งานต้องระบุประเภทบัญชีและจำนวนเงินที่ต้องการถอน หากมีเงินในบัญชีมากกว่าหรือเท่ากับจำนวนที่ระบุ ผู้ใช้งานสามารถนำเงินออกจากเครื่อง </a:t>
            </a:r>
            <a:r>
              <a:rPr lang="en-US"/>
              <a:t>ATM </a:t>
            </a:r>
            <a:r>
              <a:rPr lang="th-TH"/>
              <a:t>ได้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083B-9ECA-4384-A11F-2A42C8DBCB44}" type="slidenum">
              <a:rPr lang="th-TH"/>
              <a:pPr/>
              <a:t>13</a:t>
            </a:fld>
            <a:endParaRPr lang="th-TH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ตัวอย่าง </a:t>
            </a:r>
            <a:r>
              <a:rPr lang="en-US"/>
              <a:t>scenario</a:t>
            </a:r>
            <a:endParaRPr lang="th-TH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h-TH"/>
              <a:t>Scenario ที่ 1</a:t>
            </a:r>
          </a:p>
          <a:p>
            <a:r>
              <a:rPr lang="th-TH"/>
              <a:t>นายสมชายสอดบัตร </a:t>
            </a:r>
            <a:r>
              <a:rPr lang="en-US"/>
              <a:t>ATM ของธ.กรุงเทพ สาขาหาดใหญ่ แต่บัตรเสีย บัตรจึงถูก reject </a:t>
            </a:r>
            <a:r>
              <a:rPr lang="th-TH"/>
              <a:t>ออกมา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E6FA-F72B-451C-A4EF-8B92B76660B1}" type="slidenum">
              <a:rPr lang="th-TH"/>
              <a:pPr/>
              <a:t>14</a:t>
            </a:fld>
            <a:endParaRPr lang="th-TH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ตัวอย่าง </a:t>
            </a:r>
            <a:r>
              <a:rPr lang="en-US"/>
              <a:t>scenario</a:t>
            </a:r>
            <a:endParaRPr lang="th-TH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h-TH"/>
              <a:t>Scenario ที่ 2</a:t>
            </a:r>
          </a:p>
          <a:p>
            <a:r>
              <a:rPr lang="th-TH"/>
              <a:t>นางสมใจสอดบัตร </a:t>
            </a:r>
            <a:r>
              <a:rPr lang="en-US"/>
              <a:t>ATM ของธ.ทหารไทย สาขาบางเขน บัตรสามารถใช้การได้ แต่เงินในบัญชีไม่พอจ่าย จึงไม่สามารถนำเงินไปใช้ได้</a:t>
            </a:r>
            <a:endParaRPr lang="th-TH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75F-315A-45A7-B108-255D46942151}" type="slidenum">
              <a:rPr lang="th-TH"/>
              <a:pPr/>
              <a:t>15</a:t>
            </a:fld>
            <a:endParaRPr lang="th-TH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ตัวอย่าง </a:t>
            </a:r>
            <a:r>
              <a:rPr lang="en-US"/>
              <a:t>scenario</a:t>
            </a:r>
            <a:endParaRPr lang="th-TH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h-TH" dirty="0" err="1"/>
              <a:t>Scenario</a:t>
            </a:r>
            <a:r>
              <a:rPr lang="th-TH" dirty="0"/>
              <a:t> ที่ 3</a:t>
            </a:r>
          </a:p>
          <a:p>
            <a:r>
              <a:rPr lang="th-TH" dirty="0"/>
              <a:t>นายสมบัติสอดบัตร </a:t>
            </a:r>
            <a:r>
              <a:rPr lang="en-US" dirty="0"/>
              <a:t>ATM </a:t>
            </a:r>
            <a:r>
              <a:rPr lang="en-US" dirty="0" err="1"/>
              <a:t>ของ</a:t>
            </a:r>
            <a:r>
              <a:rPr lang="en-US" dirty="0"/>
              <a:t> </a:t>
            </a:r>
            <a:r>
              <a:rPr lang="en-US" dirty="0" err="1"/>
              <a:t>ธ.ทหารไทย</a:t>
            </a:r>
            <a:r>
              <a:rPr lang="en-US" dirty="0"/>
              <a:t> </a:t>
            </a:r>
            <a:r>
              <a:rPr lang="en-US" dirty="0" err="1"/>
              <a:t>สาขาบางเขน</a:t>
            </a:r>
            <a:r>
              <a:rPr lang="en-US" dirty="0"/>
              <a:t> </a:t>
            </a:r>
            <a:r>
              <a:rPr lang="en-US" dirty="0" err="1"/>
              <a:t>บัตรสามารถใช้การได้</a:t>
            </a:r>
            <a:r>
              <a:rPr lang="en-US" dirty="0"/>
              <a:t> </a:t>
            </a:r>
            <a:r>
              <a:rPr lang="en-US" dirty="0" err="1"/>
              <a:t>และมีเงินในบัญชีเพียงพอ</a:t>
            </a:r>
            <a:r>
              <a:rPr lang="en-US" dirty="0"/>
              <a:t> </a:t>
            </a:r>
            <a:r>
              <a:rPr lang="en-US" dirty="0" err="1"/>
              <a:t>เขา</a:t>
            </a:r>
            <a:r>
              <a:rPr lang="th-TH" dirty="0"/>
              <a:t>ต้องการถอน 100 บาท </a:t>
            </a:r>
            <a:r>
              <a:rPr lang="th-TH" dirty="0" smtClean="0"/>
              <a:t>และ</a:t>
            </a:r>
            <a:r>
              <a:rPr lang="th-TH" dirty="0"/>
              <a:t>ในบัญชีมีเงินจำนวน 250 บาท ดังนั้นนายสมบัติจึงสามารถนำเงินออกจากเครื่อง </a:t>
            </a:r>
            <a:r>
              <a:rPr lang="en-US" dirty="0"/>
              <a:t>ATM </a:t>
            </a:r>
            <a:r>
              <a:rPr lang="en-US" dirty="0" err="1"/>
              <a:t>ไปใช้</a:t>
            </a:r>
            <a:r>
              <a:rPr lang="th-TH" dirty="0"/>
              <a:t>ได้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76C51-4167-4F5E-975A-8B833994722D}" type="slidenum">
              <a:rPr lang="th-TH"/>
              <a:pPr/>
              <a:t>16</a:t>
            </a:fld>
            <a:endParaRPr lang="th-TH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ตย. </a:t>
            </a:r>
            <a:r>
              <a:rPr lang="en-US"/>
              <a:t>Use case diagram </a:t>
            </a:r>
            <a:r>
              <a:rPr lang="th-TH"/>
              <a:t>ที่มี </a:t>
            </a:r>
            <a:r>
              <a:rPr lang="en-US"/>
              <a:t>uses</a:t>
            </a:r>
            <a:endParaRPr lang="th-TH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จงสร้าง </a:t>
            </a:r>
            <a:r>
              <a:rPr lang="en-US"/>
              <a:t>use case diagram </a:t>
            </a:r>
            <a:r>
              <a:rPr lang="th-TH"/>
              <a:t>เพื่ออธิบายการตรวจสอบ </a:t>
            </a:r>
            <a:r>
              <a:rPr lang="en-US"/>
              <a:t>user </a:t>
            </a:r>
            <a:r>
              <a:rPr lang="th-TH"/>
              <a:t>ที่เข้ามาในระบบคอมพิวเตอร์ขององค์กรต่าง ๆ ต้องมีการตรวจสอบรหัสผ่านรวมอยู่ด้วย โดย </a:t>
            </a:r>
            <a:r>
              <a:rPr lang="en-US"/>
              <a:t>actor </a:t>
            </a:r>
            <a:r>
              <a:rPr lang="th-TH"/>
              <a:t>ของระบบนี้คือผู้จัดการระบบ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0844-3C2A-42D4-B1C2-54BEE38E3505}" type="slidenum">
              <a:rPr lang="th-TH"/>
              <a:pPr/>
              <a:t>17</a:t>
            </a:fld>
            <a:endParaRPr lang="th-TH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th-TH" sz="3600"/>
              <a:t>ขั้นตอนที่ 1 </a:t>
            </a:r>
            <a:r>
              <a:rPr lang="en-US" sz="3600"/>
              <a:t>: </a:t>
            </a:r>
            <a:r>
              <a:rPr lang="th-TH" sz="3600"/>
              <a:t>หา </a:t>
            </a:r>
            <a:r>
              <a:rPr lang="en-US" sz="3600"/>
              <a:t>use case และ actor </a:t>
            </a:r>
            <a:r>
              <a:rPr lang="th-TH" sz="3600"/>
              <a:t>ของระบบ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343400"/>
          </a:xfrm>
        </p:spPr>
        <p:txBody>
          <a:bodyPr/>
          <a:lstStyle/>
          <a:p>
            <a:r>
              <a:rPr lang="en-US">
                <a:solidFill>
                  <a:srgbClr val="FFFFCC"/>
                </a:solidFill>
              </a:rPr>
              <a:t>use case </a:t>
            </a:r>
            <a:r>
              <a:rPr lang="th-TH">
                <a:solidFill>
                  <a:srgbClr val="FFFFCC"/>
                </a:solidFill>
              </a:rPr>
              <a:t>ของระบบคือ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การตรวจสอบ </a:t>
            </a:r>
            <a:r>
              <a:rPr lang="en-US">
                <a:solidFill>
                  <a:srgbClr val="FFC5F0"/>
                </a:solidFill>
              </a:rPr>
              <a:t>user (Validate user)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การตรวจสอบรหัสผ่าน (Check password)</a:t>
            </a:r>
            <a:endParaRPr lang="th-TH">
              <a:solidFill>
                <a:srgbClr val="FFFFCC"/>
              </a:solidFill>
            </a:endParaRPr>
          </a:p>
          <a:p>
            <a:r>
              <a:rPr lang="en-US">
                <a:solidFill>
                  <a:srgbClr val="FFFFCC"/>
                </a:solidFill>
              </a:rPr>
              <a:t>actor </a:t>
            </a:r>
            <a:r>
              <a:rPr lang="th-TH">
                <a:solidFill>
                  <a:srgbClr val="FFFFCC"/>
                </a:solidFill>
              </a:rPr>
              <a:t>ของระบบคือ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ผู้จัดการระบบ (System Administrator)</a:t>
            </a:r>
            <a:endParaRPr lang="th-TH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FF1E-8586-4CC4-A955-5CAFE33C9B44}" type="slidenum">
              <a:rPr lang="th-TH"/>
              <a:pPr/>
              <a:t>18</a:t>
            </a:fld>
            <a:endParaRPr lang="th-TH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/>
              <a:t>ขั้นตอนที่ 2 </a:t>
            </a:r>
            <a:r>
              <a:rPr lang="en-US" sz="3600"/>
              <a:t>: </a:t>
            </a:r>
            <a:r>
              <a:rPr lang="th-TH" sz="3600"/>
              <a:t>เขียน </a:t>
            </a:r>
            <a:r>
              <a:rPr lang="en-US" sz="3600"/>
              <a:t>scenario </a:t>
            </a:r>
            <a:r>
              <a:rPr lang="th-TH" sz="3600"/>
              <a:t>ของระบบ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FFFFCC"/>
                </a:solidFill>
              </a:rPr>
              <a:t>scenario ที่ 1 : user </a:t>
            </a:r>
            <a:r>
              <a:rPr lang="th-TH">
                <a:solidFill>
                  <a:srgbClr val="FFFFCC"/>
                </a:solidFill>
              </a:rPr>
              <a:t>ป้อน </a:t>
            </a:r>
            <a:r>
              <a:rPr lang="en-US">
                <a:solidFill>
                  <a:srgbClr val="FFFFCC"/>
                </a:solidFill>
              </a:rPr>
              <a:t>password </a:t>
            </a:r>
            <a:r>
              <a:rPr lang="th-TH">
                <a:solidFill>
                  <a:srgbClr val="FFFFCC"/>
                </a:solidFill>
              </a:rPr>
              <a:t>ที่ถูกต้อง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การตรวจสอบ </a:t>
            </a:r>
            <a:r>
              <a:rPr lang="en-US">
                <a:solidFill>
                  <a:srgbClr val="FFC5F0"/>
                </a:solidFill>
              </a:rPr>
              <a:t>password </a:t>
            </a:r>
            <a:r>
              <a:rPr lang="th-TH">
                <a:solidFill>
                  <a:srgbClr val="FFC5F0"/>
                </a:solidFill>
              </a:rPr>
              <a:t>ใน </a:t>
            </a:r>
            <a:r>
              <a:rPr lang="en-US">
                <a:solidFill>
                  <a:srgbClr val="FFC5F0"/>
                </a:solidFill>
              </a:rPr>
              <a:t>use case </a:t>
            </a:r>
            <a:r>
              <a:rPr lang="th-TH">
                <a:solidFill>
                  <a:srgbClr val="FFC5F0"/>
                </a:solidFill>
              </a:rPr>
              <a:t>ชื่อ </a:t>
            </a:r>
            <a:r>
              <a:rPr lang="en-US" u="sng">
                <a:solidFill>
                  <a:srgbClr val="FFC5F0"/>
                </a:solidFill>
              </a:rPr>
              <a:t>check password</a:t>
            </a:r>
            <a:r>
              <a:rPr lang="en-US">
                <a:solidFill>
                  <a:srgbClr val="FFC5F0"/>
                </a:solidFill>
              </a:rPr>
              <a:t> 	</a:t>
            </a:r>
            <a:r>
              <a:rPr lang="th-TH">
                <a:solidFill>
                  <a:srgbClr val="FFC5F0"/>
                </a:solidFill>
              </a:rPr>
              <a:t>ตรวจสอบได้ถูกต้อง ทำให้กิจกรรมใน </a:t>
            </a:r>
            <a:r>
              <a:rPr lang="en-US" u="sng">
                <a:solidFill>
                  <a:srgbClr val="FFC5F0"/>
                </a:solidFill>
              </a:rPr>
              <a:t>validate user</a:t>
            </a:r>
            <a:r>
              <a:rPr lang="en-US">
                <a:solidFill>
                  <a:srgbClr val="FFC5F0"/>
                </a:solidFill>
              </a:rPr>
              <a:t> </a:t>
            </a:r>
            <a:r>
              <a:rPr lang="th-TH">
                <a:solidFill>
                  <a:srgbClr val="FFC5F0"/>
                </a:solidFill>
              </a:rPr>
              <a:t>ดำเนินต่อไปได้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7C92D-B5AA-4ED2-9E4D-8D373C276C24}" type="slidenum">
              <a:rPr lang="th-TH"/>
              <a:pPr/>
              <a:t>19</a:t>
            </a:fld>
            <a:endParaRPr lang="th-TH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/>
              <a:t>ขั้นตอนที่ 2 </a:t>
            </a:r>
            <a:r>
              <a:rPr lang="en-US" sz="3600"/>
              <a:t>: </a:t>
            </a:r>
            <a:r>
              <a:rPr lang="th-TH" sz="3600"/>
              <a:t>เขียน </a:t>
            </a:r>
            <a:r>
              <a:rPr lang="en-US" sz="3600"/>
              <a:t>scenario </a:t>
            </a:r>
            <a:r>
              <a:rPr lang="th-TH" sz="3600"/>
              <a:t>ของระบบ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FFFFCC"/>
                </a:solidFill>
              </a:rPr>
              <a:t>scenario ที่ 2 : user </a:t>
            </a:r>
            <a:r>
              <a:rPr lang="th-TH">
                <a:solidFill>
                  <a:srgbClr val="FFFFCC"/>
                </a:solidFill>
              </a:rPr>
              <a:t>ป้อน </a:t>
            </a:r>
            <a:r>
              <a:rPr lang="en-US">
                <a:solidFill>
                  <a:srgbClr val="FFFFCC"/>
                </a:solidFill>
              </a:rPr>
              <a:t>password </a:t>
            </a:r>
            <a:r>
              <a:rPr lang="th-TH">
                <a:solidFill>
                  <a:srgbClr val="FFFFCC"/>
                </a:solidFill>
              </a:rPr>
              <a:t>ที่ไม่ถูกต้อง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ทำให้ </a:t>
            </a:r>
            <a:r>
              <a:rPr lang="en-US">
                <a:solidFill>
                  <a:srgbClr val="FFC5F0"/>
                </a:solidFill>
              </a:rPr>
              <a:t>use case </a:t>
            </a:r>
            <a:r>
              <a:rPr lang="th-TH">
                <a:solidFill>
                  <a:srgbClr val="FFC5F0"/>
                </a:solidFill>
              </a:rPr>
              <a:t>ชื่อ </a:t>
            </a:r>
            <a:r>
              <a:rPr lang="en-US" u="sng">
                <a:solidFill>
                  <a:srgbClr val="FFC5F0"/>
                </a:solidFill>
              </a:rPr>
              <a:t>check password</a:t>
            </a:r>
            <a:r>
              <a:rPr lang="en-US">
                <a:solidFill>
                  <a:srgbClr val="FFC5F0"/>
                </a:solidFill>
              </a:rPr>
              <a:t> 	ถูกเรียกใช้อีกหลายครั้งจนกว่าจะถูก หรือจนกว่าจะครบ 3 ครั้ง จึงตัด user </a:t>
            </a:r>
            <a:r>
              <a:rPr lang="th-TH">
                <a:solidFill>
                  <a:srgbClr val="FFC5F0"/>
                </a:solidFill>
              </a:rPr>
              <a:t>คนนั้นออกจากระบบ</a:t>
            </a:r>
            <a:endParaRPr lang="th-TH">
              <a:solidFill>
                <a:srgbClr val="FFFFC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AFC7-F84B-46B6-800D-ED6B7D7594D7}" type="slidenum">
              <a:rPr lang="th-TH"/>
              <a:pPr/>
              <a:t>2</a:t>
            </a:fld>
            <a:endParaRPr lang="th-TH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53400" cy="1143000"/>
          </a:xfrm>
        </p:spPr>
        <p:txBody>
          <a:bodyPr/>
          <a:lstStyle/>
          <a:p>
            <a:r>
              <a:rPr lang="th-TH"/>
              <a:t>วัตถุประสงค์ของ </a:t>
            </a:r>
            <a:r>
              <a:rPr lang="en-US"/>
              <a:t>Use Case Diagram</a:t>
            </a:r>
            <a:endParaRPr lang="th-TH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อธิบายเรื่องราวของ </a:t>
            </a:r>
            <a:r>
              <a:rPr lang="en-US"/>
              <a:t>problem domain </a:t>
            </a:r>
            <a:r>
              <a:rPr lang="th-TH"/>
              <a:t>ทั้งหมด</a:t>
            </a:r>
          </a:p>
          <a:p>
            <a:r>
              <a:rPr lang="th-TH"/>
              <a:t>บอกส่วนประกอบในระบบ</a:t>
            </a:r>
          </a:p>
          <a:p>
            <a:r>
              <a:rPr lang="th-TH"/>
              <a:t>บอกความสัมพันธ์ของส่วนต่าง ๆ ในระบบ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9DA39-5682-421E-A3E1-5509CC1EAE88}" type="slidenum">
              <a:rPr lang="th-TH"/>
              <a:pPr/>
              <a:t>20</a:t>
            </a:fld>
            <a:endParaRPr lang="th-TH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/>
              <a:t>ขั้นตอนที่ 3 </a:t>
            </a:r>
            <a:r>
              <a:rPr lang="en-US" sz="3600"/>
              <a:t>: </a:t>
            </a:r>
            <a:r>
              <a:rPr lang="th-TH" sz="3600"/>
              <a:t>เขียน </a:t>
            </a:r>
            <a:r>
              <a:rPr lang="en-US" sz="3600"/>
              <a:t>use case diagram</a:t>
            </a:r>
            <a:endParaRPr lang="th-TH" sz="3600"/>
          </a:p>
        </p:txBody>
      </p:sp>
      <p:grpSp>
        <p:nvGrpSpPr>
          <p:cNvPr id="83007" name="Group 63"/>
          <p:cNvGrpSpPr>
            <a:grpSpLocks/>
          </p:cNvGrpSpPr>
          <p:nvPr/>
        </p:nvGrpSpPr>
        <p:grpSpPr bwMode="auto">
          <a:xfrm>
            <a:off x="76200" y="2514600"/>
            <a:ext cx="8610600" cy="1905000"/>
            <a:chOff x="0" y="1392"/>
            <a:chExt cx="5424" cy="1200"/>
          </a:xfrm>
        </p:grpSpPr>
        <p:sp>
          <p:nvSpPr>
            <p:cNvPr id="82950" name="Rectangle 6"/>
            <p:cNvSpPr>
              <a:spLocks noChangeArrowheads="1"/>
            </p:cNvSpPr>
            <p:nvPr/>
          </p:nvSpPr>
          <p:spPr bwMode="auto">
            <a:xfrm>
              <a:off x="1248" y="1392"/>
              <a:ext cx="4176" cy="1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 sz="2000">
                <a:latin typeface="Tahoma" pitchFamily="34" charset="0"/>
              </a:endParaRPr>
            </a:p>
            <a:p>
              <a:endParaRPr lang="th-TH" sz="2000">
                <a:latin typeface="Tahoma" pitchFamily="34" charset="0"/>
              </a:endParaRPr>
            </a:p>
            <a:p>
              <a:endParaRPr lang="th-TH" sz="2000">
                <a:latin typeface="Tahoma" pitchFamily="34" charset="0"/>
              </a:endParaRPr>
            </a:p>
            <a:p>
              <a:endParaRPr lang="th-TH" sz="2000">
                <a:latin typeface="Tahoma" pitchFamily="34" charset="0"/>
              </a:endParaRPr>
            </a:p>
            <a:p>
              <a:endParaRPr lang="th-TH" sz="2000">
                <a:latin typeface="Tahoma" pitchFamily="34" charset="0"/>
              </a:endParaRPr>
            </a:p>
            <a:p>
              <a:r>
                <a:rPr lang="th-TH" sz="2000">
                  <a:latin typeface="Tahoma" pitchFamily="34" charset="0"/>
                </a:rPr>
                <a:t>User Authorization</a:t>
              </a:r>
            </a:p>
          </p:txBody>
        </p:sp>
        <p:sp>
          <p:nvSpPr>
            <p:cNvPr id="82952" name="Oval 8"/>
            <p:cNvSpPr>
              <a:spLocks noChangeArrowheads="1"/>
            </p:cNvSpPr>
            <p:nvPr/>
          </p:nvSpPr>
          <p:spPr bwMode="auto">
            <a:xfrm>
              <a:off x="1440" y="1584"/>
              <a:ext cx="1296" cy="57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2953" name="Text Box 9"/>
            <p:cNvSpPr txBox="1">
              <a:spLocks noChangeArrowheads="1"/>
            </p:cNvSpPr>
            <p:nvPr/>
          </p:nvSpPr>
          <p:spPr bwMode="auto">
            <a:xfrm>
              <a:off x="1537" y="1728"/>
              <a:ext cx="11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Validate Users</a:t>
              </a:r>
            </a:p>
          </p:txBody>
        </p:sp>
        <p:sp>
          <p:nvSpPr>
            <p:cNvPr id="82958" name="Oval 14"/>
            <p:cNvSpPr>
              <a:spLocks noChangeArrowheads="1"/>
            </p:cNvSpPr>
            <p:nvPr/>
          </p:nvSpPr>
          <p:spPr bwMode="auto">
            <a:xfrm>
              <a:off x="3696" y="1584"/>
              <a:ext cx="1488" cy="62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2959" name="Text Box 15"/>
            <p:cNvSpPr txBox="1">
              <a:spLocks noChangeArrowheads="1"/>
            </p:cNvSpPr>
            <p:nvPr/>
          </p:nvSpPr>
          <p:spPr bwMode="auto">
            <a:xfrm>
              <a:off x="3833" y="1776"/>
              <a:ext cx="125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Check Password</a:t>
              </a:r>
            </a:p>
          </p:txBody>
        </p:sp>
        <p:grpSp>
          <p:nvGrpSpPr>
            <p:cNvPr id="83005" name="Group 61"/>
            <p:cNvGrpSpPr>
              <a:grpSpLocks/>
            </p:cNvGrpSpPr>
            <p:nvPr/>
          </p:nvGrpSpPr>
          <p:grpSpPr bwMode="auto">
            <a:xfrm>
              <a:off x="0" y="1628"/>
              <a:ext cx="1063" cy="964"/>
              <a:chOff x="38" y="2064"/>
              <a:chExt cx="1063" cy="964"/>
            </a:xfrm>
          </p:grpSpPr>
          <p:grpSp>
            <p:nvGrpSpPr>
              <p:cNvPr id="82973" name="Group 29"/>
              <p:cNvGrpSpPr>
                <a:grpSpLocks/>
              </p:cNvGrpSpPr>
              <p:nvPr/>
            </p:nvGrpSpPr>
            <p:grpSpPr bwMode="auto">
              <a:xfrm>
                <a:off x="432" y="2064"/>
                <a:ext cx="288" cy="528"/>
                <a:chOff x="960" y="2496"/>
                <a:chExt cx="480" cy="672"/>
              </a:xfrm>
            </p:grpSpPr>
            <p:sp>
              <p:nvSpPr>
                <p:cNvPr id="82974" name="Oval 30"/>
                <p:cNvSpPr>
                  <a:spLocks noChangeArrowheads="1"/>
                </p:cNvSpPr>
                <p:nvPr/>
              </p:nvSpPr>
              <p:spPr bwMode="auto">
                <a:xfrm>
                  <a:off x="1104" y="2496"/>
                  <a:ext cx="192" cy="192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82975" name="Line 31"/>
                <p:cNvSpPr>
                  <a:spLocks noChangeShapeType="1"/>
                </p:cNvSpPr>
                <p:nvPr/>
              </p:nvSpPr>
              <p:spPr bwMode="auto">
                <a:xfrm>
                  <a:off x="1200" y="2688"/>
                  <a:ext cx="0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82976" name="Line 32"/>
                <p:cNvSpPr>
                  <a:spLocks noChangeShapeType="1"/>
                </p:cNvSpPr>
                <p:nvPr/>
              </p:nvSpPr>
              <p:spPr bwMode="auto">
                <a:xfrm>
                  <a:off x="960" y="2784"/>
                  <a:ext cx="4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82977" name="Line 33"/>
                <p:cNvSpPr>
                  <a:spLocks noChangeShapeType="1"/>
                </p:cNvSpPr>
                <p:nvPr/>
              </p:nvSpPr>
              <p:spPr bwMode="auto">
                <a:xfrm flipH="1">
                  <a:off x="96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82978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120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sp>
            <p:nvSpPr>
              <p:cNvPr id="82979" name="Text Box 35"/>
              <p:cNvSpPr txBox="1">
                <a:spLocks noChangeArrowheads="1"/>
              </p:cNvSpPr>
              <p:nvPr/>
            </p:nvSpPr>
            <p:spPr bwMode="auto">
              <a:xfrm>
                <a:off x="38" y="2586"/>
                <a:ext cx="106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Tahoma" pitchFamily="34" charset="0"/>
                  </a:rPr>
                  <a:t>System</a:t>
                </a:r>
              </a:p>
              <a:p>
                <a:r>
                  <a:rPr lang="en-US" sz="2000">
                    <a:latin typeface="Tahoma" pitchFamily="34" charset="0"/>
                  </a:rPr>
                  <a:t>Administrator</a:t>
                </a:r>
                <a:endParaRPr lang="th-TH" sz="2000">
                  <a:latin typeface="Tahoma" pitchFamily="34" charset="0"/>
                </a:endParaRPr>
              </a:p>
            </p:txBody>
          </p:sp>
        </p:grpSp>
        <p:sp>
          <p:nvSpPr>
            <p:cNvPr id="82992" name="Line 48"/>
            <p:cNvSpPr>
              <a:spLocks noChangeShapeType="1"/>
            </p:cNvSpPr>
            <p:nvPr/>
          </p:nvSpPr>
          <p:spPr bwMode="auto">
            <a:xfrm>
              <a:off x="2736" y="1872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2993" name="Text Box 49"/>
            <p:cNvSpPr txBox="1">
              <a:spLocks noChangeArrowheads="1"/>
            </p:cNvSpPr>
            <p:nvPr/>
          </p:nvSpPr>
          <p:spPr bwMode="auto">
            <a:xfrm>
              <a:off x="2784" y="1632"/>
              <a:ext cx="89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latin typeface="Tahoma" pitchFamily="34" charset="0"/>
                </a:rPr>
                <a:t>&lt;&lt;uses&gt;&gt;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83002" name="Line 58"/>
            <p:cNvSpPr>
              <a:spLocks noChangeShapeType="1"/>
            </p:cNvSpPr>
            <p:nvPr/>
          </p:nvSpPr>
          <p:spPr bwMode="auto">
            <a:xfrm flipV="1">
              <a:off x="576" y="1872"/>
              <a:ext cx="864" cy="96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967E-0917-4885-9EAF-6B5DF8964526}" type="slidenum">
              <a:rPr lang="th-TH"/>
              <a:pPr/>
              <a:t>21</a:t>
            </a:fld>
            <a:endParaRPr lang="th-TH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r>
              <a:rPr lang="th-TH"/>
              <a:t>ตย. </a:t>
            </a:r>
            <a:r>
              <a:rPr lang="en-US"/>
              <a:t>Use case diagram </a:t>
            </a:r>
            <a:r>
              <a:rPr lang="th-TH"/>
              <a:t>ที่มี extend</a:t>
            </a:r>
            <a:r>
              <a:rPr lang="en-US"/>
              <a:t>s</a:t>
            </a:r>
            <a:endParaRPr lang="th-TH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จงสร้าง </a:t>
            </a:r>
            <a:r>
              <a:rPr lang="en-US"/>
              <a:t>use case diagram </a:t>
            </a:r>
            <a:r>
              <a:rPr lang="th-TH"/>
              <a:t>ที่แสดงการรับโทรศัพท์ ซึ่งขณะที่รับโทรศัพท์ปกติ หากมีสายเรียกซ้อนเข้ามา อาจทำให้ต้องมีการรับสายเรียกซ้อนก่อน ซึ่งทำให้การรับสายโทรศัพท์ตามปกติต้องชะงักชั่วคราว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4DA2-4943-4F13-8214-9BD44758FA1D}" type="slidenum">
              <a:rPr lang="th-TH"/>
              <a:pPr/>
              <a:t>22</a:t>
            </a:fld>
            <a:endParaRPr lang="th-TH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th-TH" sz="3600"/>
              <a:t>ขั้นตอนที่ 1 </a:t>
            </a:r>
            <a:r>
              <a:rPr lang="en-US" sz="3600"/>
              <a:t>: </a:t>
            </a:r>
            <a:r>
              <a:rPr lang="th-TH" sz="3600"/>
              <a:t>หา </a:t>
            </a:r>
            <a:r>
              <a:rPr lang="en-US" sz="3600"/>
              <a:t>use case และ actor </a:t>
            </a:r>
            <a:r>
              <a:rPr lang="th-TH" sz="3600"/>
              <a:t>ของระบบ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343400"/>
          </a:xfrm>
        </p:spPr>
        <p:txBody>
          <a:bodyPr/>
          <a:lstStyle/>
          <a:p>
            <a:r>
              <a:rPr lang="en-US">
                <a:solidFill>
                  <a:srgbClr val="FFFFCC"/>
                </a:solidFill>
              </a:rPr>
              <a:t>use case </a:t>
            </a:r>
            <a:r>
              <a:rPr lang="th-TH">
                <a:solidFill>
                  <a:srgbClr val="FFFFCC"/>
                </a:solidFill>
              </a:rPr>
              <a:t>ของระบบคือ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การรับโทรศัพท์</a:t>
            </a:r>
            <a:endParaRPr lang="en-US">
              <a:solidFill>
                <a:srgbClr val="FFC5F0"/>
              </a:solidFill>
            </a:endParaRPr>
          </a:p>
          <a:p>
            <a:pPr lvl="1"/>
            <a:r>
              <a:rPr lang="th-TH">
                <a:solidFill>
                  <a:srgbClr val="FFC5F0"/>
                </a:solidFill>
              </a:rPr>
              <a:t>การรับสายเรียกซ้อน</a:t>
            </a:r>
            <a:endParaRPr lang="th-TH">
              <a:solidFill>
                <a:srgbClr val="FFFFCC"/>
              </a:solidFill>
            </a:endParaRPr>
          </a:p>
          <a:p>
            <a:r>
              <a:rPr lang="en-US">
                <a:solidFill>
                  <a:srgbClr val="FFFFCC"/>
                </a:solidFill>
              </a:rPr>
              <a:t>actor </a:t>
            </a:r>
            <a:r>
              <a:rPr lang="th-TH">
                <a:solidFill>
                  <a:srgbClr val="FFFFCC"/>
                </a:solidFill>
              </a:rPr>
              <a:t>ของระบบคือ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ผู้รับโทรศัพท์</a:t>
            </a:r>
            <a:endParaRPr lang="th-TH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BDC6-3FD6-423B-839E-0EE4E14A0A14}" type="slidenum">
              <a:rPr lang="th-TH"/>
              <a:pPr/>
              <a:t>23</a:t>
            </a:fld>
            <a:endParaRPr lang="th-TH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/>
              <a:t>ขั้นตอนที่ 2 </a:t>
            </a:r>
            <a:r>
              <a:rPr lang="en-US" sz="3600"/>
              <a:t>: </a:t>
            </a:r>
            <a:r>
              <a:rPr lang="th-TH" sz="3600"/>
              <a:t>เขียน </a:t>
            </a:r>
            <a:r>
              <a:rPr lang="en-US" sz="3600"/>
              <a:t>scenario </a:t>
            </a:r>
            <a:r>
              <a:rPr lang="th-TH" sz="3600"/>
              <a:t>ของระบบ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FFFFCC"/>
                </a:solidFill>
              </a:rPr>
              <a:t>scenario ที่ 1 : เกิดสายเรียกซ้อน</a:t>
            </a:r>
            <a:endParaRPr lang="th-TH">
              <a:solidFill>
                <a:srgbClr val="FFFFCC"/>
              </a:solidFill>
            </a:endParaRPr>
          </a:p>
          <a:p>
            <a:pPr lvl="1"/>
            <a:r>
              <a:rPr lang="th-TH">
                <a:solidFill>
                  <a:srgbClr val="FFC5F0"/>
                </a:solidFill>
              </a:rPr>
              <a:t>เมื่อเกิดสายเรียกซ้อน ทำให้ </a:t>
            </a:r>
            <a:r>
              <a:rPr lang="en-US">
                <a:solidFill>
                  <a:srgbClr val="FFC5F0"/>
                </a:solidFill>
              </a:rPr>
              <a:t>use case </a:t>
            </a:r>
            <a:r>
              <a:rPr lang="en-US" u="sng">
                <a:solidFill>
                  <a:srgbClr val="FFC5F0"/>
                </a:solidFill>
              </a:rPr>
              <a:t>การรับโทรศัพท</a:t>
            </a:r>
            <a:r>
              <a:rPr lang="en-US">
                <a:solidFill>
                  <a:srgbClr val="FFC5F0"/>
                </a:solidFill>
              </a:rPr>
              <a:t>์ เกิดการชะงักงัน ซึ่งผู้รับอาจหยุดการสนทนาชั่วขณะ</a:t>
            </a:r>
          </a:p>
          <a:p>
            <a:pPr lvl="1"/>
            <a:r>
              <a:rPr lang="en-US">
                <a:solidFill>
                  <a:srgbClr val="FFC5F0"/>
                </a:solidFill>
              </a:rPr>
              <a:t>หรือผู้รับเปลี่ยนไปรับสายที่เรียกซ้อนแทน</a:t>
            </a:r>
          </a:p>
          <a:p>
            <a:r>
              <a:rPr lang="en-US">
                <a:solidFill>
                  <a:srgbClr val="FFFFCC"/>
                </a:solidFill>
              </a:rPr>
              <a:t>scenario ที่ 2 : ไม่เกิดสายเรียกซ้อน</a:t>
            </a:r>
            <a:endParaRPr lang="th-TH">
              <a:solidFill>
                <a:srgbClr val="FFFFCC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9B3-1DD4-4746-921D-30C649A3B437}" type="slidenum">
              <a:rPr lang="th-TH"/>
              <a:pPr/>
              <a:t>24</a:t>
            </a:fld>
            <a:endParaRPr lang="th-TH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/>
              <a:t>ขั้นตอนที่ 3 </a:t>
            </a:r>
            <a:r>
              <a:rPr lang="en-US" sz="3600"/>
              <a:t>: </a:t>
            </a:r>
            <a:r>
              <a:rPr lang="th-TH" sz="3600"/>
              <a:t>เขียน </a:t>
            </a:r>
            <a:r>
              <a:rPr lang="en-US" sz="3600"/>
              <a:t>use case diagram</a:t>
            </a:r>
            <a:endParaRPr lang="th-TH" sz="3600"/>
          </a:p>
        </p:txBody>
      </p:sp>
      <p:grpSp>
        <p:nvGrpSpPr>
          <p:cNvPr id="88084" name="Group 20"/>
          <p:cNvGrpSpPr>
            <a:grpSpLocks/>
          </p:cNvGrpSpPr>
          <p:nvPr/>
        </p:nvGrpSpPr>
        <p:grpSpPr bwMode="auto">
          <a:xfrm>
            <a:off x="150813" y="2514600"/>
            <a:ext cx="8535987" cy="1905000"/>
            <a:chOff x="95" y="1584"/>
            <a:chExt cx="5377" cy="1200"/>
          </a:xfrm>
        </p:grpSpPr>
        <p:sp>
          <p:nvSpPr>
            <p:cNvPr id="88068" name="Rectangle 4"/>
            <p:cNvSpPr>
              <a:spLocks noChangeArrowheads="1"/>
            </p:cNvSpPr>
            <p:nvPr/>
          </p:nvSpPr>
          <p:spPr bwMode="auto">
            <a:xfrm>
              <a:off x="1296" y="1584"/>
              <a:ext cx="4176" cy="1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 sz="2000">
                <a:latin typeface="Tahoma" pitchFamily="34" charset="0"/>
              </a:endParaRPr>
            </a:p>
            <a:p>
              <a:endParaRPr lang="th-TH" sz="2000">
                <a:latin typeface="Tahoma" pitchFamily="34" charset="0"/>
              </a:endParaRPr>
            </a:p>
            <a:p>
              <a:endParaRPr lang="th-TH" sz="2000">
                <a:latin typeface="Tahoma" pitchFamily="34" charset="0"/>
              </a:endParaRPr>
            </a:p>
            <a:p>
              <a:endParaRPr lang="th-TH" sz="2000">
                <a:latin typeface="Tahoma" pitchFamily="34" charset="0"/>
              </a:endParaRPr>
            </a:p>
            <a:p>
              <a:endParaRPr lang="th-TH" sz="2000">
                <a:latin typeface="Tahoma" pitchFamily="34" charset="0"/>
              </a:endParaRPr>
            </a:p>
            <a:p>
              <a:r>
                <a:rPr lang="th-TH" sz="2000">
                  <a:latin typeface="Tahoma" pitchFamily="34" charset="0"/>
                </a:rPr>
                <a:t>การรับโทรศัพท์</a:t>
              </a:r>
            </a:p>
          </p:txBody>
        </p:sp>
        <p:sp>
          <p:nvSpPr>
            <p:cNvPr id="88069" name="Oval 5"/>
            <p:cNvSpPr>
              <a:spLocks noChangeArrowheads="1"/>
            </p:cNvSpPr>
            <p:nvPr/>
          </p:nvSpPr>
          <p:spPr bwMode="auto">
            <a:xfrm>
              <a:off x="1488" y="1776"/>
              <a:ext cx="1296" cy="57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8070" name="Text Box 6"/>
            <p:cNvSpPr txBox="1">
              <a:spLocks noChangeArrowheads="1"/>
            </p:cNvSpPr>
            <p:nvPr/>
          </p:nvSpPr>
          <p:spPr bwMode="auto">
            <a:xfrm>
              <a:off x="1709" y="1920"/>
              <a:ext cx="87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รับโทรศัพท์</a:t>
              </a:r>
            </a:p>
          </p:txBody>
        </p:sp>
        <p:sp>
          <p:nvSpPr>
            <p:cNvPr id="88071" name="Oval 7"/>
            <p:cNvSpPr>
              <a:spLocks noChangeArrowheads="1"/>
            </p:cNvSpPr>
            <p:nvPr/>
          </p:nvSpPr>
          <p:spPr bwMode="auto">
            <a:xfrm>
              <a:off x="3744" y="1776"/>
              <a:ext cx="1488" cy="62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8072" name="Text Box 8"/>
            <p:cNvSpPr txBox="1">
              <a:spLocks noChangeArrowheads="1"/>
            </p:cNvSpPr>
            <p:nvPr/>
          </p:nvSpPr>
          <p:spPr bwMode="auto">
            <a:xfrm>
              <a:off x="3929" y="1968"/>
              <a:ext cx="11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รับสายเรียกซ้อน</a:t>
              </a:r>
            </a:p>
          </p:txBody>
        </p:sp>
        <p:grpSp>
          <p:nvGrpSpPr>
            <p:cNvPr id="88073" name="Group 9"/>
            <p:cNvGrpSpPr>
              <a:grpSpLocks/>
            </p:cNvGrpSpPr>
            <p:nvPr/>
          </p:nvGrpSpPr>
          <p:grpSpPr bwMode="auto">
            <a:xfrm>
              <a:off x="95" y="1820"/>
              <a:ext cx="976" cy="772"/>
              <a:chOff x="85" y="2064"/>
              <a:chExt cx="976" cy="772"/>
            </a:xfrm>
          </p:grpSpPr>
          <p:grpSp>
            <p:nvGrpSpPr>
              <p:cNvPr id="88074" name="Group 10"/>
              <p:cNvGrpSpPr>
                <a:grpSpLocks/>
              </p:cNvGrpSpPr>
              <p:nvPr/>
            </p:nvGrpSpPr>
            <p:grpSpPr bwMode="auto">
              <a:xfrm>
                <a:off x="432" y="2064"/>
                <a:ext cx="288" cy="528"/>
                <a:chOff x="960" y="2496"/>
                <a:chExt cx="480" cy="672"/>
              </a:xfrm>
            </p:grpSpPr>
            <p:sp>
              <p:nvSpPr>
                <p:cNvPr id="88075" name="Oval 11"/>
                <p:cNvSpPr>
                  <a:spLocks noChangeArrowheads="1"/>
                </p:cNvSpPr>
                <p:nvPr/>
              </p:nvSpPr>
              <p:spPr bwMode="auto">
                <a:xfrm>
                  <a:off x="1104" y="2496"/>
                  <a:ext cx="192" cy="192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88076" name="Line 12"/>
                <p:cNvSpPr>
                  <a:spLocks noChangeShapeType="1"/>
                </p:cNvSpPr>
                <p:nvPr/>
              </p:nvSpPr>
              <p:spPr bwMode="auto">
                <a:xfrm>
                  <a:off x="1200" y="2688"/>
                  <a:ext cx="0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88077" name="Line 13"/>
                <p:cNvSpPr>
                  <a:spLocks noChangeShapeType="1"/>
                </p:cNvSpPr>
                <p:nvPr/>
              </p:nvSpPr>
              <p:spPr bwMode="auto">
                <a:xfrm>
                  <a:off x="960" y="2784"/>
                  <a:ext cx="4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88078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96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88079" name="Line 15"/>
                <p:cNvSpPr>
                  <a:spLocks noChangeShapeType="1"/>
                </p:cNvSpPr>
                <p:nvPr/>
              </p:nvSpPr>
              <p:spPr bwMode="auto">
                <a:xfrm flipH="1" flipV="1">
                  <a:off x="120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sp>
            <p:nvSpPr>
              <p:cNvPr id="88080" name="Text Box 16"/>
              <p:cNvSpPr txBox="1">
                <a:spLocks noChangeArrowheads="1"/>
              </p:cNvSpPr>
              <p:nvPr/>
            </p:nvSpPr>
            <p:spPr bwMode="auto">
              <a:xfrm>
                <a:off x="85" y="2586"/>
                <a:ext cx="97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sz="2000">
                    <a:latin typeface="Tahoma" pitchFamily="34" charset="0"/>
                  </a:rPr>
                  <a:t>ผู้รับโทรศัพท์</a:t>
                </a:r>
              </a:p>
            </p:txBody>
          </p:sp>
        </p:grpSp>
        <p:sp>
          <p:nvSpPr>
            <p:cNvPr id="88081" name="Line 17"/>
            <p:cNvSpPr>
              <a:spLocks noChangeShapeType="1"/>
            </p:cNvSpPr>
            <p:nvPr/>
          </p:nvSpPr>
          <p:spPr bwMode="auto">
            <a:xfrm>
              <a:off x="2784" y="2064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 type="arrow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8082" name="Text Box 18"/>
            <p:cNvSpPr txBox="1">
              <a:spLocks noChangeArrowheads="1"/>
            </p:cNvSpPr>
            <p:nvPr/>
          </p:nvSpPr>
          <p:spPr bwMode="auto">
            <a:xfrm>
              <a:off x="2711" y="1776"/>
              <a:ext cx="112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latin typeface="Tahoma" pitchFamily="34" charset="0"/>
                </a:rPr>
                <a:t>&lt;&lt;extends&gt;&gt;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88083" name="Line 19"/>
            <p:cNvSpPr>
              <a:spLocks noChangeShapeType="1"/>
            </p:cNvSpPr>
            <p:nvPr/>
          </p:nvSpPr>
          <p:spPr bwMode="auto">
            <a:xfrm flipV="1">
              <a:off x="624" y="2064"/>
              <a:ext cx="864" cy="96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F362-3E83-47F0-B83A-6F889DFA7C6E}" type="slidenum">
              <a:rPr lang="th-TH"/>
              <a:pPr/>
              <a:t>25</a:t>
            </a:fld>
            <a:endParaRPr lang="th-TH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ตัวอย่าง การเขียน </a:t>
            </a:r>
            <a:r>
              <a:rPr lang="en-US"/>
              <a:t>use case diagram</a:t>
            </a:r>
            <a:endParaRPr lang="th-TH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จงสร้าง </a:t>
            </a:r>
            <a:r>
              <a:rPr lang="en-US"/>
              <a:t>use case diagram </a:t>
            </a:r>
            <a:r>
              <a:rPr lang="th-TH"/>
              <a:t>เพื่ออธิบายการลงทะเบียนของนักเรียน ซึ่งเกิดจากผลของการวิเคราะห์ความต้องการเบื้องต้น สามารถเขียนเป็นรายการได้ดังนี้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3C4-3E26-4F1E-ACC2-AA3F89DEEB39}" type="slidenum">
              <a:rPr lang="th-TH"/>
              <a:pPr/>
              <a:t>26</a:t>
            </a:fld>
            <a:endParaRPr lang="th-TH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ความต้องการ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ในแต่ละภาคการศึกษาจะมีการลงทะเบียนของนักศึกษา โดยนักศึกษาที่ลงทะเบียนในแต่ละภาคการศึกษาจะมี 2 ประเภทคือ</a:t>
            </a:r>
          </a:p>
          <a:p>
            <a:pPr lvl="1"/>
            <a:r>
              <a:rPr lang="th-TH">
                <a:solidFill>
                  <a:srgbClr val="FFFFCC"/>
                </a:solidFill>
              </a:rPr>
              <a:t>นักศึกษาปัจจุบัน</a:t>
            </a:r>
          </a:p>
          <a:p>
            <a:pPr lvl="1"/>
            <a:r>
              <a:rPr lang="th-TH">
                <a:solidFill>
                  <a:srgbClr val="FFFFCC"/>
                </a:solidFill>
              </a:rPr>
              <a:t>นักศึกษาใหม่</a:t>
            </a:r>
            <a:endParaRPr lang="th-TH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85A9-4FA2-4ED7-92CA-81F8BB09CB5C}" type="slidenum">
              <a:rPr lang="th-TH"/>
              <a:pPr/>
              <a:t>27</a:t>
            </a:fld>
            <a:endParaRPr lang="th-TH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ความต้องการ...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การลงทะเบียนในแต่ละครั้งจะมีการเก็บหลักฐานและค่าเล่าเรียน </a:t>
            </a:r>
          </a:p>
          <a:p>
            <a:r>
              <a:rPr lang="th-TH"/>
              <a:t>ซึ่งการลงทะเบียนเรียนจะเสร็จสิ้นได้ก็ต่อเมื่อหลักฐานที่ได้รับมาครบถ้วนถูกต้อง</a:t>
            </a:r>
          </a:p>
          <a:p>
            <a:r>
              <a:rPr lang="th-TH"/>
              <a:t>และในขณะเดียวกันเงินค่าเล่าเรียนที่เรียกเก็บได้ก็ต้องมีจำนวนครบถ้วนด้วย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A1BA-AD38-4F62-98C2-1421FDB8B9C6}" type="slidenum">
              <a:rPr lang="th-TH"/>
              <a:pPr/>
              <a:t>28</a:t>
            </a:fld>
            <a:endParaRPr lang="th-TH"/>
          </a:p>
        </p:txBody>
      </p:sp>
      <p:sp>
        <p:nvSpPr>
          <p:cNvPr id="6758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ความต้องการ...</a:t>
            </a:r>
          </a:p>
        </p:txBody>
      </p:sp>
      <p:sp>
        <p:nvSpPr>
          <p:cNvPr id="67587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เจ้าหน้าที่ของสถาบันการศึกษาจะเป็นผู้จัดการในเรื่องของการจัดเก็บหลักฐานและค่าเล่าเรียนทั้งหมด</a:t>
            </a:r>
          </a:p>
          <a:p>
            <a:r>
              <a:rPr lang="th-TH"/>
              <a:t>และผู้จ่ายเงินต้องเป็นนักเรียนเท่านั้น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EB0-BB87-4D73-AD57-07D77D171131}" type="slidenum">
              <a:rPr lang="th-TH"/>
              <a:pPr/>
              <a:t>29</a:t>
            </a:fld>
            <a:endParaRPr lang="th-TH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ความต้องการ...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สำหรับนักศึกษาบางคนที่ได้รับสิทธิพิเศษเช่น</a:t>
            </a:r>
          </a:p>
          <a:p>
            <a:pPr lvl="1"/>
            <a:r>
              <a:rPr lang="th-TH">
                <a:solidFill>
                  <a:srgbClr val="FFFFCC"/>
                </a:solidFill>
              </a:rPr>
              <a:t>ได้รับทุนเรียนฟรี</a:t>
            </a:r>
          </a:p>
          <a:p>
            <a:pPr lvl="1"/>
            <a:r>
              <a:rPr lang="th-TH">
                <a:solidFill>
                  <a:srgbClr val="FFFFCC"/>
                </a:solidFill>
              </a:rPr>
              <a:t>เป็นนักกีฬาของสถาบัน</a:t>
            </a:r>
          </a:p>
          <a:p>
            <a:pPr lvl="1"/>
            <a:r>
              <a:rPr lang="th-TH">
                <a:solidFill>
                  <a:srgbClr val="FFFFCC"/>
                </a:solidFill>
              </a:rPr>
              <a:t>หรือเป็นผู้ทำชื่อเสียงให้สถาบัน</a:t>
            </a:r>
            <a:endParaRPr lang="th-TH"/>
          </a:p>
          <a:p>
            <a:pPr lvl="1">
              <a:buFontTx/>
              <a:buNone/>
            </a:pPr>
            <a:r>
              <a:rPr lang="th-TH"/>
              <a:t>จะมีสิทธิได้รับยกเว้นค่าเล่าเรียนในบางภาคการศึกษา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21DC3-5B29-47EA-92C5-0C06CAC1A920}" type="slidenum">
              <a:rPr lang="th-TH"/>
              <a:pPr/>
              <a:t>3</a:t>
            </a:fld>
            <a:endParaRPr lang="th-TH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53400" cy="1143000"/>
          </a:xfrm>
        </p:spPr>
        <p:txBody>
          <a:bodyPr/>
          <a:lstStyle/>
          <a:p>
            <a:r>
              <a:rPr lang="th-TH"/>
              <a:t>ประโยชน์ของ </a:t>
            </a:r>
            <a:r>
              <a:rPr lang="en-US"/>
              <a:t>Use Case Diagram</a:t>
            </a:r>
            <a:endParaRPr lang="th-TH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ช่วยให้ผู้พัฒนาระบบสามารถแยกแยะกิจกรรมที่อาจจะเกิดขึ้นในระบบ</a:t>
            </a:r>
          </a:p>
          <a:p>
            <a:r>
              <a:rPr lang="th-TH"/>
              <a:t>เป็น </a:t>
            </a:r>
            <a:r>
              <a:rPr lang="en-US"/>
              <a:t>diagram </a:t>
            </a:r>
            <a:r>
              <a:rPr lang="th-TH"/>
              <a:t>พื้นฐาน ที่สามารถอธิบายสิ่งต่าง ๆ ได้โดยใช้รูปภาพที่ไม่ซับซ้อน</a:t>
            </a:r>
          </a:p>
          <a:p>
            <a:r>
              <a:rPr lang="en-US"/>
              <a:t>Use Case Diagram </a:t>
            </a:r>
            <a:r>
              <a:rPr lang="th-TH"/>
              <a:t>จะมีประสิทธิภาพ หากผู้เขียนมีความเข้าใจใน </a:t>
            </a:r>
            <a:r>
              <a:rPr lang="en-US"/>
              <a:t>problem domain </a:t>
            </a:r>
            <a:r>
              <a:rPr lang="th-TH"/>
              <a:t>อย่างแท้จริง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6F50-D466-4AE6-A0F5-42642B15265D}" type="slidenum">
              <a:rPr lang="th-TH"/>
              <a:pPr/>
              <a:t>30</a:t>
            </a:fld>
            <a:endParaRPr lang="th-TH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th-TH"/>
              <a:t>หา </a:t>
            </a:r>
            <a:r>
              <a:rPr lang="en-US"/>
              <a:t>use case ของ</a:t>
            </a:r>
            <a:r>
              <a:rPr lang="th-TH"/>
              <a:t>ระบบ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343400"/>
          </a:xfrm>
        </p:spPr>
        <p:txBody>
          <a:bodyPr/>
          <a:lstStyle/>
          <a:p>
            <a:r>
              <a:rPr lang="en-US">
                <a:solidFill>
                  <a:srgbClr val="FFFFCC"/>
                </a:solidFill>
              </a:rPr>
              <a:t>use case </a:t>
            </a:r>
            <a:r>
              <a:rPr lang="th-TH">
                <a:solidFill>
                  <a:srgbClr val="FFFFCC"/>
                </a:solidFill>
              </a:rPr>
              <a:t>ของระบบคือ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การลงทะเบียนนักศึกษา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การเก็บหลักฐาน</a:t>
            </a:r>
            <a:endParaRPr lang="en-US">
              <a:solidFill>
                <a:srgbClr val="FFC5F0"/>
              </a:solidFill>
            </a:endParaRPr>
          </a:p>
          <a:p>
            <a:pPr lvl="1"/>
            <a:r>
              <a:rPr lang="th-TH">
                <a:solidFill>
                  <a:srgbClr val="FFC5F0"/>
                </a:solidFill>
              </a:rPr>
              <a:t>การชำระค่าเล่าเรียน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DFCA-C395-47FC-B5C1-BDA1B7315BFB}" type="slidenum">
              <a:rPr lang="th-TH"/>
              <a:pPr/>
              <a:t>31</a:t>
            </a:fld>
            <a:endParaRPr lang="th-TH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th-TH"/>
              <a:t>หา </a:t>
            </a:r>
            <a:r>
              <a:rPr lang="en-US"/>
              <a:t>use case </a:t>
            </a:r>
            <a:r>
              <a:rPr lang="th-TH"/>
              <a:t>อื่นที่เกี่ยวข้อง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343400"/>
          </a:xfrm>
        </p:spPr>
        <p:txBody>
          <a:bodyPr/>
          <a:lstStyle/>
          <a:p>
            <a:r>
              <a:rPr lang="en-US">
                <a:solidFill>
                  <a:srgbClr val="FFFFCC"/>
                </a:solidFill>
              </a:rPr>
              <a:t>หา use case </a:t>
            </a:r>
            <a:r>
              <a:rPr lang="th-TH">
                <a:solidFill>
                  <a:srgbClr val="FFFFCC"/>
                </a:solidFill>
              </a:rPr>
              <a:t>อื่นที่เกี่ยวข้องคือ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การลงทะเบียนนักศึกษา</a:t>
            </a:r>
          </a:p>
          <a:p>
            <a:pPr lvl="2"/>
            <a:r>
              <a:rPr lang="th-TH">
                <a:solidFill>
                  <a:schemeClr val="accent2"/>
                </a:solidFill>
              </a:rPr>
              <a:t>การลงทะเบียนนักศึกษาใหม่</a:t>
            </a:r>
          </a:p>
          <a:p>
            <a:pPr lvl="2"/>
            <a:r>
              <a:rPr lang="th-TH">
                <a:solidFill>
                  <a:schemeClr val="accent2"/>
                </a:solidFill>
              </a:rPr>
              <a:t>การลงทะเบียนนักศึกษาปัจจุบัน</a:t>
            </a:r>
            <a:endParaRPr lang="th-TH">
              <a:solidFill>
                <a:srgbClr val="FFC5F0"/>
              </a:solidFill>
            </a:endParaRPr>
          </a:p>
          <a:p>
            <a:pPr lvl="1"/>
            <a:r>
              <a:rPr lang="th-TH">
                <a:solidFill>
                  <a:srgbClr val="FFC5F0"/>
                </a:solidFill>
              </a:rPr>
              <a:t>การเก็บหลักฐาน</a:t>
            </a:r>
          </a:p>
          <a:p>
            <a:pPr lvl="2"/>
            <a:r>
              <a:rPr lang="en-US">
                <a:solidFill>
                  <a:schemeClr val="accent2"/>
                </a:solidFill>
              </a:rPr>
              <a:t>หลักฐานไม่พร้อม</a:t>
            </a:r>
            <a:endParaRPr lang="th-TH">
              <a:solidFill>
                <a:srgbClr val="FFC5F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9958-D8CE-4826-BA6C-2393E13E3487}" type="slidenum">
              <a:rPr lang="th-TH"/>
              <a:pPr/>
              <a:t>32</a:t>
            </a:fld>
            <a:endParaRPr lang="th-TH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th-TH"/>
              <a:t>หา </a:t>
            </a:r>
            <a:r>
              <a:rPr lang="en-US"/>
              <a:t>use case </a:t>
            </a:r>
            <a:r>
              <a:rPr lang="th-TH"/>
              <a:t>อื่นที่เกี่ยวข้อง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343400"/>
          </a:xfrm>
        </p:spPr>
        <p:txBody>
          <a:bodyPr/>
          <a:lstStyle/>
          <a:p>
            <a:r>
              <a:rPr lang="en-US">
                <a:solidFill>
                  <a:srgbClr val="FFFFCC"/>
                </a:solidFill>
              </a:rPr>
              <a:t>หา use case </a:t>
            </a:r>
            <a:r>
              <a:rPr lang="th-TH">
                <a:solidFill>
                  <a:srgbClr val="FFFFCC"/>
                </a:solidFill>
              </a:rPr>
              <a:t>อื่นที่เกี่ยวข้องคือ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การชำระค่าเล่าเรียน</a:t>
            </a:r>
          </a:p>
          <a:p>
            <a:pPr lvl="2"/>
            <a:r>
              <a:rPr lang="th-TH">
                <a:solidFill>
                  <a:schemeClr val="accent2"/>
                </a:solidFill>
              </a:rPr>
              <a:t>มีเงินไม่พอชำระค่าเล่าเรียน</a:t>
            </a:r>
          </a:p>
          <a:p>
            <a:pPr lvl="2"/>
            <a:r>
              <a:rPr lang="th-TH">
                <a:solidFill>
                  <a:schemeClr val="accent2"/>
                </a:solidFill>
              </a:rPr>
              <a:t>ได้รับการยกเว้นค่าเล่าเรียน</a:t>
            </a:r>
            <a:endParaRPr lang="th-TH">
              <a:solidFill>
                <a:srgbClr val="FFC5F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9862-34F6-41F8-8E6D-ADEB1690A889}" type="slidenum">
              <a:rPr lang="th-TH"/>
              <a:pPr/>
              <a:t>33</a:t>
            </a:fld>
            <a:endParaRPr lang="th-TH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th-TH"/>
              <a:t>หา </a:t>
            </a:r>
            <a:r>
              <a:rPr lang="en-US"/>
              <a:t>actor </a:t>
            </a:r>
            <a:r>
              <a:rPr lang="th-TH"/>
              <a:t>ของระบบ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343400"/>
          </a:xfrm>
        </p:spPr>
        <p:txBody>
          <a:bodyPr/>
          <a:lstStyle/>
          <a:p>
            <a:r>
              <a:rPr lang="en-US">
                <a:solidFill>
                  <a:srgbClr val="FFFFCC"/>
                </a:solidFill>
              </a:rPr>
              <a:t>Actor </a:t>
            </a:r>
            <a:r>
              <a:rPr lang="th-TH">
                <a:solidFill>
                  <a:srgbClr val="FFFFCC"/>
                </a:solidFill>
              </a:rPr>
              <a:t>ของระบบคือ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เจ้าหน้าที่</a:t>
            </a:r>
          </a:p>
          <a:p>
            <a:pPr lvl="1"/>
            <a:r>
              <a:rPr lang="th-TH">
                <a:solidFill>
                  <a:srgbClr val="FFC5F0"/>
                </a:solidFill>
              </a:rPr>
              <a:t>นักศึกษา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0CEC-687C-4974-94E1-ACB402F553A4}" type="slidenum">
              <a:rPr lang="th-TH"/>
              <a:pPr/>
              <a:t>34</a:t>
            </a:fld>
            <a:endParaRPr lang="th-TH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เขียน </a:t>
            </a:r>
            <a:r>
              <a:rPr lang="en-US"/>
              <a:t>Use Case Diagram</a:t>
            </a:r>
            <a:endParaRPr lang="th-TH"/>
          </a:p>
        </p:txBody>
      </p:sp>
      <p:grpSp>
        <p:nvGrpSpPr>
          <p:cNvPr id="71749" name="Group 69"/>
          <p:cNvGrpSpPr>
            <a:grpSpLocks/>
          </p:cNvGrpSpPr>
          <p:nvPr/>
        </p:nvGrpSpPr>
        <p:grpSpPr bwMode="auto">
          <a:xfrm>
            <a:off x="136525" y="1828800"/>
            <a:ext cx="8807450" cy="4876800"/>
            <a:chOff x="86" y="1152"/>
            <a:chExt cx="5548" cy="3072"/>
          </a:xfrm>
        </p:grpSpPr>
        <p:sp>
          <p:nvSpPr>
            <p:cNvPr id="71744" name="Rectangle 64"/>
            <p:cNvSpPr>
              <a:spLocks noChangeArrowheads="1"/>
            </p:cNvSpPr>
            <p:nvPr/>
          </p:nvSpPr>
          <p:spPr bwMode="auto">
            <a:xfrm>
              <a:off x="816" y="1152"/>
              <a:ext cx="4176" cy="307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grpSp>
          <p:nvGrpSpPr>
            <p:cNvPr id="71696" name="Group 16"/>
            <p:cNvGrpSpPr>
              <a:grpSpLocks/>
            </p:cNvGrpSpPr>
            <p:nvPr/>
          </p:nvGrpSpPr>
          <p:grpSpPr bwMode="auto">
            <a:xfrm>
              <a:off x="1056" y="1872"/>
              <a:ext cx="1104" cy="480"/>
              <a:chOff x="2160" y="1248"/>
              <a:chExt cx="1248" cy="576"/>
            </a:xfrm>
          </p:grpSpPr>
          <p:sp>
            <p:nvSpPr>
              <p:cNvPr id="71684" name="Oval 4"/>
              <p:cNvSpPr>
                <a:spLocks noChangeArrowheads="1"/>
              </p:cNvSpPr>
              <p:nvPr/>
            </p:nvSpPr>
            <p:spPr bwMode="auto">
              <a:xfrm>
                <a:off x="2160" y="1248"/>
                <a:ext cx="1248" cy="57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71695" name="Text Box 15"/>
              <p:cNvSpPr txBox="1">
                <a:spLocks noChangeArrowheads="1"/>
              </p:cNvSpPr>
              <p:nvPr/>
            </p:nvSpPr>
            <p:spPr bwMode="auto">
              <a:xfrm>
                <a:off x="2289" y="1313"/>
                <a:ext cx="1004" cy="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sz="1800">
                    <a:latin typeface="Tahoma" pitchFamily="34" charset="0"/>
                  </a:rPr>
                  <a:t>ลงทะเบียน</a:t>
                </a:r>
              </a:p>
              <a:p>
                <a:r>
                  <a:rPr lang="th-TH" sz="1800">
                    <a:latin typeface="Tahoma" pitchFamily="34" charset="0"/>
                  </a:rPr>
                  <a:t>นักศึกษาใหม่</a:t>
                </a:r>
              </a:p>
            </p:txBody>
          </p:sp>
        </p:grpSp>
        <p:grpSp>
          <p:nvGrpSpPr>
            <p:cNvPr id="71697" name="Group 17"/>
            <p:cNvGrpSpPr>
              <a:grpSpLocks/>
            </p:cNvGrpSpPr>
            <p:nvPr/>
          </p:nvGrpSpPr>
          <p:grpSpPr bwMode="auto">
            <a:xfrm>
              <a:off x="1008" y="3072"/>
              <a:ext cx="1104" cy="549"/>
              <a:chOff x="2160" y="1248"/>
              <a:chExt cx="1248" cy="576"/>
            </a:xfrm>
          </p:grpSpPr>
          <p:sp>
            <p:nvSpPr>
              <p:cNvPr id="71698" name="Oval 18"/>
              <p:cNvSpPr>
                <a:spLocks noChangeArrowheads="1"/>
              </p:cNvSpPr>
              <p:nvPr/>
            </p:nvSpPr>
            <p:spPr bwMode="auto">
              <a:xfrm>
                <a:off x="2160" y="1248"/>
                <a:ext cx="1248" cy="57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71699" name="Text Box 19"/>
              <p:cNvSpPr txBox="1">
                <a:spLocks noChangeArrowheads="1"/>
              </p:cNvSpPr>
              <p:nvPr/>
            </p:nvSpPr>
            <p:spPr bwMode="auto">
              <a:xfrm>
                <a:off x="2185" y="1313"/>
                <a:ext cx="1212" cy="4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sz="1800">
                    <a:latin typeface="Tahoma" pitchFamily="34" charset="0"/>
                  </a:rPr>
                  <a:t>ลงทะเบียน</a:t>
                </a:r>
              </a:p>
              <a:p>
                <a:r>
                  <a:rPr lang="th-TH" sz="1800">
                    <a:latin typeface="Tahoma" pitchFamily="34" charset="0"/>
                  </a:rPr>
                  <a:t>นักศึกษาปัจจุบัน</a:t>
                </a:r>
              </a:p>
            </p:txBody>
          </p:sp>
        </p:grpSp>
        <p:grpSp>
          <p:nvGrpSpPr>
            <p:cNvPr id="71700" name="Group 20"/>
            <p:cNvGrpSpPr>
              <a:grpSpLocks/>
            </p:cNvGrpSpPr>
            <p:nvPr/>
          </p:nvGrpSpPr>
          <p:grpSpPr bwMode="auto">
            <a:xfrm>
              <a:off x="2928" y="2304"/>
              <a:ext cx="1200" cy="528"/>
              <a:chOff x="2160" y="1248"/>
              <a:chExt cx="1248" cy="576"/>
            </a:xfrm>
          </p:grpSpPr>
          <p:sp>
            <p:nvSpPr>
              <p:cNvPr id="71701" name="Oval 21"/>
              <p:cNvSpPr>
                <a:spLocks noChangeArrowheads="1"/>
              </p:cNvSpPr>
              <p:nvPr/>
            </p:nvSpPr>
            <p:spPr bwMode="auto">
              <a:xfrm>
                <a:off x="2160" y="1248"/>
                <a:ext cx="1248" cy="57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71702" name="Text Box 22"/>
              <p:cNvSpPr txBox="1">
                <a:spLocks noChangeArrowheads="1"/>
              </p:cNvSpPr>
              <p:nvPr/>
            </p:nvSpPr>
            <p:spPr bwMode="auto">
              <a:xfrm>
                <a:off x="2395" y="1313"/>
                <a:ext cx="794" cy="4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sz="1800">
                    <a:latin typeface="Tahoma" pitchFamily="34" charset="0"/>
                  </a:rPr>
                  <a:t>ชำระเงิน</a:t>
                </a:r>
              </a:p>
              <a:p>
                <a:r>
                  <a:rPr lang="th-TH" sz="1800">
                    <a:latin typeface="Tahoma" pitchFamily="34" charset="0"/>
                  </a:rPr>
                  <a:t>ค่าเล่าเรียน</a:t>
                </a:r>
              </a:p>
            </p:txBody>
          </p:sp>
        </p:grpSp>
        <p:grpSp>
          <p:nvGrpSpPr>
            <p:cNvPr id="71716" name="Group 36"/>
            <p:cNvGrpSpPr>
              <a:grpSpLocks/>
            </p:cNvGrpSpPr>
            <p:nvPr/>
          </p:nvGrpSpPr>
          <p:grpSpPr bwMode="auto">
            <a:xfrm>
              <a:off x="2592" y="3072"/>
              <a:ext cx="1056" cy="384"/>
              <a:chOff x="2784" y="2544"/>
              <a:chExt cx="1056" cy="384"/>
            </a:xfrm>
          </p:grpSpPr>
          <p:sp>
            <p:nvSpPr>
              <p:cNvPr id="71704" name="Oval 24"/>
              <p:cNvSpPr>
                <a:spLocks noChangeArrowheads="1"/>
              </p:cNvSpPr>
              <p:nvPr/>
            </p:nvSpPr>
            <p:spPr bwMode="auto">
              <a:xfrm>
                <a:off x="2784" y="2544"/>
                <a:ext cx="1056" cy="384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71705" name="Text Box 25"/>
              <p:cNvSpPr txBox="1">
                <a:spLocks noChangeArrowheads="1"/>
              </p:cNvSpPr>
              <p:nvPr/>
            </p:nvSpPr>
            <p:spPr bwMode="auto">
              <a:xfrm>
                <a:off x="2897" y="2599"/>
                <a:ext cx="85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sz="1800">
                    <a:latin typeface="Tahoma" pitchFamily="34" charset="0"/>
                  </a:rPr>
                  <a:t>เก็บหลักฐาน</a:t>
                </a:r>
              </a:p>
            </p:txBody>
          </p:sp>
        </p:grpSp>
        <p:grpSp>
          <p:nvGrpSpPr>
            <p:cNvPr id="71715" name="Group 35"/>
            <p:cNvGrpSpPr>
              <a:grpSpLocks/>
            </p:cNvGrpSpPr>
            <p:nvPr/>
          </p:nvGrpSpPr>
          <p:grpSpPr bwMode="auto">
            <a:xfrm>
              <a:off x="3600" y="3648"/>
              <a:ext cx="1248" cy="384"/>
              <a:chOff x="2256" y="3456"/>
              <a:chExt cx="1248" cy="384"/>
            </a:xfrm>
          </p:grpSpPr>
          <p:sp>
            <p:nvSpPr>
              <p:cNvPr id="71706" name="Oval 26"/>
              <p:cNvSpPr>
                <a:spLocks noChangeArrowheads="1"/>
              </p:cNvSpPr>
              <p:nvPr/>
            </p:nvSpPr>
            <p:spPr bwMode="auto">
              <a:xfrm>
                <a:off x="2256" y="3456"/>
                <a:ext cx="1248" cy="384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71707" name="Text Box 27"/>
              <p:cNvSpPr txBox="1">
                <a:spLocks noChangeArrowheads="1"/>
              </p:cNvSpPr>
              <p:nvPr/>
            </p:nvSpPr>
            <p:spPr bwMode="auto">
              <a:xfrm>
                <a:off x="2304" y="3504"/>
                <a:ext cx="11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sz="1800">
                    <a:latin typeface="Tahoma" pitchFamily="34" charset="0"/>
                  </a:rPr>
                  <a:t>หลักฐานไม่พร้อม</a:t>
                </a:r>
              </a:p>
            </p:txBody>
          </p:sp>
        </p:grpSp>
        <p:grpSp>
          <p:nvGrpSpPr>
            <p:cNvPr id="71708" name="Group 28"/>
            <p:cNvGrpSpPr>
              <a:grpSpLocks/>
            </p:cNvGrpSpPr>
            <p:nvPr/>
          </p:nvGrpSpPr>
          <p:grpSpPr bwMode="auto">
            <a:xfrm>
              <a:off x="2352" y="1248"/>
              <a:ext cx="1152" cy="480"/>
              <a:chOff x="2160" y="1248"/>
              <a:chExt cx="1248" cy="576"/>
            </a:xfrm>
          </p:grpSpPr>
          <p:sp>
            <p:nvSpPr>
              <p:cNvPr id="71709" name="Oval 29"/>
              <p:cNvSpPr>
                <a:spLocks noChangeArrowheads="1"/>
              </p:cNvSpPr>
              <p:nvPr/>
            </p:nvSpPr>
            <p:spPr bwMode="auto">
              <a:xfrm>
                <a:off x="2160" y="1248"/>
                <a:ext cx="1248" cy="57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71710" name="Text Box 30"/>
              <p:cNvSpPr txBox="1">
                <a:spLocks noChangeArrowheads="1"/>
              </p:cNvSpPr>
              <p:nvPr/>
            </p:nvSpPr>
            <p:spPr bwMode="auto">
              <a:xfrm>
                <a:off x="2227" y="1313"/>
                <a:ext cx="1138" cy="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sz="1800">
                    <a:latin typeface="Tahoma" pitchFamily="34" charset="0"/>
                  </a:rPr>
                  <a:t>มีเงินไม่พอ</a:t>
                </a:r>
              </a:p>
              <a:p>
                <a:r>
                  <a:rPr lang="th-TH" sz="1800">
                    <a:latin typeface="Tahoma" pitchFamily="34" charset="0"/>
                  </a:rPr>
                  <a:t>ชำระค่าเล่าเรียน</a:t>
                </a:r>
              </a:p>
            </p:txBody>
          </p:sp>
        </p:grpSp>
        <p:grpSp>
          <p:nvGrpSpPr>
            <p:cNvPr id="71711" name="Group 31"/>
            <p:cNvGrpSpPr>
              <a:grpSpLocks/>
            </p:cNvGrpSpPr>
            <p:nvPr/>
          </p:nvGrpSpPr>
          <p:grpSpPr bwMode="auto">
            <a:xfrm>
              <a:off x="3648" y="1584"/>
              <a:ext cx="1152" cy="480"/>
              <a:chOff x="2160" y="1248"/>
              <a:chExt cx="1248" cy="576"/>
            </a:xfrm>
          </p:grpSpPr>
          <p:sp>
            <p:nvSpPr>
              <p:cNvPr id="71712" name="Oval 32"/>
              <p:cNvSpPr>
                <a:spLocks noChangeArrowheads="1"/>
              </p:cNvSpPr>
              <p:nvPr/>
            </p:nvSpPr>
            <p:spPr bwMode="auto">
              <a:xfrm>
                <a:off x="2160" y="1248"/>
                <a:ext cx="1248" cy="57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71713" name="Text Box 33"/>
              <p:cNvSpPr txBox="1">
                <a:spLocks noChangeArrowheads="1"/>
              </p:cNvSpPr>
              <p:nvPr/>
            </p:nvSpPr>
            <p:spPr bwMode="auto">
              <a:xfrm>
                <a:off x="2240" y="1313"/>
                <a:ext cx="1111" cy="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sz="1800">
                    <a:latin typeface="Tahoma" pitchFamily="34" charset="0"/>
                  </a:rPr>
                  <a:t>ได้รับการยกเว้น</a:t>
                </a:r>
              </a:p>
              <a:p>
                <a:r>
                  <a:rPr lang="th-TH" sz="1800">
                    <a:latin typeface="Tahoma" pitchFamily="34" charset="0"/>
                  </a:rPr>
                  <a:t>ค่าเล่าเรียน</a:t>
                </a:r>
              </a:p>
            </p:txBody>
          </p:sp>
        </p:grpSp>
        <p:grpSp>
          <p:nvGrpSpPr>
            <p:cNvPr id="71718" name="Group 38"/>
            <p:cNvGrpSpPr>
              <a:grpSpLocks/>
            </p:cNvGrpSpPr>
            <p:nvPr/>
          </p:nvGrpSpPr>
          <p:grpSpPr bwMode="auto">
            <a:xfrm>
              <a:off x="86" y="2112"/>
              <a:ext cx="671" cy="722"/>
              <a:chOff x="86" y="1968"/>
              <a:chExt cx="671" cy="722"/>
            </a:xfrm>
          </p:grpSpPr>
          <p:grpSp>
            <p:nvGrpSpPr>
              <p:cNvPr id="71687" name="Group 7"/>
              <p:cNvGrpSpPr>
                <a:grpSpLocks/>
              </p:cNvGrpSpPr>
              <p:nvPr/>
            </p:nvGrpSpPr>
            <p:grpSpPr bwMode="auto">
              <a:xfrm>
                <a:off x="288" y="1968"/>
                <a:ext cx="288" cy="528"/>
                <a:chOff x="960" y="2496"/>
                <a:chExt cx="480" cy="672"/>
              </a:xfrm>
            </p:grpSpPr>
            <p:sp>
              <p:nvSpPr>
                <p:cNvPr id="71688" name="Oval 8"/>
                <p:cNvSpPr>
                  <a:spLocks noChangeArrowheads="1"/>
                </p:cNvSpPr>
                <p:nvPr/>
              </p:nvSpPr>
              <p:spPr bwMode="auto">
                <a:xfrm>
                  <a:off x="1104" y="2496"/>
                  <a:ext cx="192" cy="192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1689" name="Line 9"/>
                <p:cNvSpPr>
                  <a:spLocks noChangeShapeType="1"/>
                </p:cNvSpPr>
                <p:nvPr/>
              </p:nvSpPr>
              <p:spPr bwMode="auto">
                <a:xfrm>
                  <a:off x="1200" y="2688"/>
                  <a:ext cx="0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1690" name="Line 10"/>
                <p:cNvSpPr>
                  <a:spLocks noChangeShapeType="1"/>
                </p:cNvSpPr>
                <p:nvPr/>
              </p:nvSpPr>
              <p:spPr bwMode="auto">
                <a:xfrm>
                  <a:off x="960" y="2784"/>
                  <a:ext cx="4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1691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96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1692" name="Line 12"/>
                <p:cNvSpPr>
                  <a:spLocks noChangeShapeType="1"/>
                </p:cNvSpPr>
                <p:nvPr/>
              </p:nvSpPr>
              <p:spPr bwMode="auto">
                <a:xfrm flipH="1" flipV="1">
                  <a:off x="120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sp>
            <p:nvSpPr>
              <p:cNvPr id="71717" name="Text Box 37"/>
              <p:cNvSpPr txBox="1">
                <a:spLocks noChangeArrowheads="1"/>
              </p:cNvSpPr>
              <p:nvPr/>
            </p:nvSpPr>
            <p:spPr bwMode="auto">
              <a:xfrm>
                <a:off x="86" y="2459"/>
                <a:ext cx="67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h-TH" sz="1800">
                    <a:latin typeface="Tahoma" pitchFamily="34" charset="0"/>
                  </a:rPr>
                  <a:t>เจ้าหน้าที่</a:t>
                </a:r>
              </a:p>
            </p:txBody>
          </p:sp>
        </p:grpSp>
        <p:grpSp>
          <p:nvGrpSpPr>
            <p:cNvPr id="71719" name="Group 39"/>
            <p:cNvGrpSpPr>
              <a:grpSpLocks/>
            </p:cNvGrpSpPr>
            <p:nvPr/>
          </p:nvGrpSpPr>
          <p:grpSpPr bwMode="auto">
            <a:xfrm>
              <a:off x="4992" y="2352"/>
              <a:ext cx="642" cy="722"/>
              <a:chOff x="86" y="1968"/>
              <a:chExt cx="642" cy="722"/>
            </a:xfrm>
          </p:grpSpPr>
          <p:grpSp>
            <p:nvGrpSpPr>
              <p:cNvPr id="71720" name="Group 40"/>
              <p:cNvGrpSpPr>
                <a:grpSpLocks/>
              </p:cNvGrpSpPr>
              <p:nvPr/>
            </p:nvGrpSpPr>
            <p:grpSpPr bwMode="auto">
              <a:xfrm>
                <a:off x="288" y="1968"/>
                <a:ext cx="288" cy="528"/>
                <a:chOff x="960" y="2496"/>
                <a:chExt cx="480" cy="672"/>
              </a:xfrm>
            </p:grpSpPr>
            <p:sp>
              <p:nvSpPr>
                <p:cNvPr id="71721" name="Oval 41"/>
                <p:cNvSpPr>
                  <a:spLocks noChangeArrowheads="1"/>
                </p:cNvSpPr>
                <p:nvPr/>
              </p:nvSpPr>
              <p:spPr bwMode="auto">
                <a:xfrm>
                  <a:off x="1104" y="2496"/>
                  <a:ext cx="192" cy="192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1722" name="Line 42"/>
                <p:cNvSpPr>
                  <a:spLocks noChangeShapeType="1"/>
                </p:cNvSpPr>
                <p:nvPr/>
              </p:nvSpPr>
              <p:spPr bwMode="auto">
                <a:xfrm>
                  <a:off x="1200" y="2688"/>
                  <a:ext cx="0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1723" name="Line 43"/>
                <p:cNvSpPr>
                  <a:spLocks noChangeShapeType="1"/>
                </p:cNvSpPr>
                <p:nvPr/>
              </p:nvSpPr>
              <p:spPr bwMode="auto">
                <a:xfrm>
                  <a:off x="960" y="2784"/>
                  <a:ext cx="4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1724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96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1725" name="Line 45"/>
                <p:cNvSpPr>
                  <a:spLocks noChangeShapeType="1"/>
                </p:cNvSpPr>
                <p:nvPr/>
              </p:nvSpPr>
              <p:spPr bwMode="auto">
                <a:xfrm flipH="1" flipV="1">
                  <a:off x="120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sp>
            <p:nvSpPr>
              <p:cNvPr id="71726" name="Text Box 46"/>
              <p:cNvSpPr txBox="1">
                <a:spLocks noChangeArrowheads="1"/>
              </p:cNvSpPr>
              <p:nvPr/>
            </p:nvSpPr>
            <p:spPr bwMode="auto">
              <a:xfrm>
                <a:off x="86" y="2459"/>
                <a:ext cx="64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h-TH" sz="1800">
                    <a:latin typeface="Tahoma" pitchFamily="34" charset="0"/>
                  </a:rPr>
                  <a:t>นักศึกษา</a:t>
                </a:r>
              </a:p>
            </p:txBody>
          </p:sp>
        </p:grpSp>
        <p:sp>
          <p:nvSpPr>
            <p:cNvPr id="71727" name="Line 47"/>
            <p:cNvSpPr>
              <a:spLocks noChangeShapeType="1"/>
            </p:cNvSpPr>
            <p:nvPr/>
          </p:nvSpPr>
          <p:spPr bwMode="auto">
            <a:xfrm flipH="1" flipV="1">
              <a:off x="3648" y="3312"/>
              <a:ext cx="48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1728" name="Text Box 48"/>
            <p:cNvSpPr txBox="1">
              <a:spLocks noChangeArrowheads="1"/>
            </p:cNvSpPr>
            <p:nvPr/>
          </p:nvSpPr>
          <p:spPr bwMode="auto">
            <a:xfrm>
              <a:off x="3489" y="3436"/>
              <a:ext cx="9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>
                  <a:latin typeface="Tahoma" pitchFamily="34" charset="0"/>
                </a:rPr>
                <a:t>&lt;&lt;extends&gt;&gt;</a:t>
              </a:r>
              <a:endParaRPr lang="th-TH" sz="1600">
                <a:latin typeface="Tahoma" pitchFamily="34" charset="0"/>
              </a:endParaRPr>
            </a:p>
          </p:txBody>
        </p:sp>
        <p:sp>
          <p:nvSpPr>
            <p:cNvPr id="71729" name="Line 49"/>
            <p:cNvSpPr>
              <a:spLocks noChangeShapeType="1"/>
            </p:cNvSpPr>
            <p:nvPr/>
          </p:nvSpPr>
          <p:spPr bwMode="auto">
            <a:xfrm flipV="1">
              <a:off x="2112" y="3312"/>
              <a:ext cx="48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1730" name="Text Box 50"/>
            <p:cNvSpPr txBox="1">
              <a:spLocks noChangeArrowheads="1"/>
            </p:cNvSpPr>
            <p:nvPr/>
          </p:nvSpPr>
          <p:spPr bwMode="auto">
            <a:xfrm>
              <a:off x="2016" y="3312"/>
              <a:ext cx="7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>
                  <a:latin typeface="Tahoma" pitchFamily="34" charset="0"/>
                </a:rPr>
                <a:t>&lt;&lt;uses&gt;&gt;</a:t>
              </a:r>
              <a:endParaRPr lang="th-TH" sz="1600">
                <a:latin typeface="Tahoma" pitchFamily="34" charset="0"/>
              </a:endParaRPr>
            </a:p>
          </p:txBody>
        </p:sp>
        <p:sp>
          <p:nvSpPr>
            <p:cNvPr id="71731" name="Line 51"/>
            <p:cNvSpPr>
              <a:spLocks noChangeShapeType="1"/>
            </p:cNvSpPr>
            <p:nvPr/>
          </p:nvSpPr>
          <p:spPr bwMode="auto">
            <a:xfrm>
              <a:off x="2112" y="2016"/>
              <a:ext cx="1248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1732" name="Text Box 52"/>
            <p:cNvSpPr txBox="1">
              <a:spLocks noChangeArrowheads="1"/>
            </p:cNvSpPr>
            <p:nvPr/>
          </p:nvSpPr>
          <p:spPr bwMode="auto">
            <a:xfrm>
              <a:off x="2304" y="2112"/>
              <a:ext cx="7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>
                  <a:latin typeface="Tahoma" pitchFamily="34" charset="0"/>
                </a:rPr>
                <a:t>&lt;&lt;uses&gt;&gt;</a:t>
              </a:r>
              <a:endParaRPr lang="th-TH" sz="1600">
                <a:latin typeface="Tahoma" pitchFamily="34" charset="0"/>
              </a:endParaRPr>
            </a:p>
          </p:txBody>
        </p:sp>
        <p:sp>
          <p:nvSpPr>
            <p:cNvPr id="71733" name="Line 53"/>
            <p:cNvSpPr>
              <a:spLocks noChangeShapeType="1"/>
            </p:cNvSpPr>
            <p:nvPr/>
          </p:nvSpPr>
          <p:spPr bwMode="auto">
            <a:xfrm>
              <a:off x="2976" y="1728"/>
              <a:ext cx="576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1734" name="Line 54"/>
            <p:cNvSpPr>
              <a:spLocks noChangeShapeType="1"/>
            </p:cNvSpPr>
            <p:nvPr/>
          </p:nvSpPr>
          <p:spPr bwMode="auto">
            <a:xfrm flipH="1">
              <a:off x="3696" y="2064"/>
              <a:ext cx="57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1735" name="Line 55"/>
            <p:cNvSpPr>
              <a:spLocks noChangeShapeType="1"/>
            </p:cNvSpPr>
            <p:nvPr/>
          </p:nvSpPr>
          <p:spPr bwMode="auto">
            <a:xfrm flipV="1">
              <a:off x="1584" y="2688"/>
              <a:ext cx="1392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1736" name="Line 56"/>
            <p:cNvSpPr>
              <a:spLocks noChangeShapeType="1"/>
            </p:cNvSpPr>
            <p:nvPr/>
          </p:nvSpPr>
          <p:spPr bwMode="auto">
            <a:xfrm>
              <a:off x="1968" y="2304"/>
              <a:ext cx="1152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1737" name="Text Box 57"/>
            <p:cNvSpPr txBox="1">
              <a:spLocks noChangeArrowheads="1"/>
            </p:cNvSpPr>
            <p:nvPr/>
          </p:nvSpPr>
          <p:spPr bwMode="auto">
            <a:xfrm>
              <a:off x="1872" y="2448"/>
              <a:ext cx="7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>
                  <a:latin typeface="Tahoma" pitchFamily="34" charset="0"/>
                </a:rPr>
                <a:t>&lt;&lt;uses&gt;&gt;</a:t>
              </a:r>
              <a:endParaRPr lang="th-TH" sz="1600">
                <a:latin typeface="Tahoma" pitchFamily="34" charset="0"/>
              </a:endParaRPr>
            </a:p>
          </p:txBody>
        </p:sp>
        <p:sp>
          <p:nvSpPr>
            <p:cNvPr id="71738" name="Text Box 58"/>
            <p:cNvSpPr txBox="1">
              <a:spLocks noChangeArrowheads="1"/>
            </p:cNvSpPr>
            <p:nvPr/>
          </p:nvSpPr>
          <p:spPr bwMode="auto">
            <a:xfrm>
              <a:off x="1872" y="2832"/>
              <a:ext cx="7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>
                  <a:latin typeface="Tahoma" pitchFamily="34" charset="0"/>
                </a:rPr>
                <a:t>&lt;&lt;uses&gt;&gt;</a:t>
              </a:r>
              <a:endParaRPr lang="th-TH" sz="1600">
                <a:latin typeface="Tahoma" pitchFamily="34" charset="0"/>
              </a:endParaRPr>
            </a:p>
          </p:txBody>
        </p:sp>
        <p:sp>
          <p:nvSpPr>
            <p:cNvPr id="71739" name="Text Box 59"/>
            <p:cNvSpPr txBox="1">
              <a:spLocks noChangeArrowheads="1"/>
            </p:cNvSpPr>
            <p:nvPr/>
          </p:nvSpPr>
          <p:spPr bwMode="auto">
            <a:xfrm>
              <a:off x="2688" y="1824"/>
              <a:ext cx="9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>
                  <a:latin typeface="Tahoma" pitchFamily="34" charset="0"/>
                </a:rPr>
                <a:t>&lt;&lt;extends&gt;&gt;</a:t>
              </a:r>
              <a:endParaRPr lang="th-TH" sz="1600">
                <a:latin typeface="Tahoma" pitchFamily="34" charset="0"/>
              </a:endParaRPr>
            </a:p>
          </p:txBody>
        </p:sp>
        <p:sp>
          <p:nvSpPr>
            <p:cNvPr id="71740" name="Text Box 60"/>
            <p:cNvSpPr txBox="1">
              <a:spLocks noChangeArrowheads="1"/>
            </p:cNvSpPr>
            <p:nvPr/>
          </p:nvSpPr>
          <p:spPr bwMode="auto">
            <a:xfrm>
              <a:off x="3600" y="2016"/>
              <a:ext cx="9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>
                  <a:latin typeface="Tahoma" pitchFamily="34" charset="0"/>
                </a:rPr>
                <a:t>&lt;&lt;extends&gt;&gt;</a:t>
              </a:r>
              <a:endParaRPr lang="th-TH" sz="1600">
                <a:latin typeface="Tahoma" pitchFamily="34" charset="0"/>
              </a:endParaRPr>
            </a:p>
          </p:txBody>
        </p:sp>
        <p:sp>
          <p:nvSpPr>
            <p:cNvPr id="71741" name="Line 61"/>
            <p:cNvSpPr>
              <a:spLocks noChangeShapeType="1"/>
            </p:cNvSpPr>
            <p:nvPr/>
          </p:nvSpPr>
          <p:spPr bwMode="auto">
            <a:xfrm flipV="1">
              <a:off x="576" y="2112"/>
              <a:ext cx="480" cy="336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1742" name="Line 62"/>
            <p:cNvSpPr>
              <a:spLocks noChangeShapeType="1"/>
            </p:cNvSpPr>
            <p:nvPr/>
          </p:nvSpPr>
          <p:spPr bwMode="auto">
            <a:xfrm>
              <a:off x="576" y="2448"/>
              <a:ext cx="624" cy="672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1743" name="Line 63"/>
            <p:cNvSpPr>
              <a:spLocks noChangeShapeType="1"/>
            </p:cNvSpPr>
            <p:nvPr/>
          </p:nvSpPr>
          <p:spPr bwMode="auto">
            <a:xfrm>
              <a:off x="4128" y="2592"/>
              <a:ext cx="1152" cy="48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1748" name="Text Box 68"/>
            <p:cNvSpPr txBox="1">
              <a:spLocks noChangeArrowheads="1"/>
            </p:cNvSpPr>
            <p:nvPr/>
          </p:nvSpPr>
          <p:spPr bwMode="auto">
            <a:xfrm>
              <a:off x="820" y="3974"/>
              <a:ext cx="24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th-TH" sz="2000" b="1">
                  <a:solidFill>
                    <a:srgbClr val="0033CC"/>
                  </a:solidFill>
                  <a:latin typeface="Tahoma" pitchFamily="34" charset="0"/>
                </a:rPr>
                <a:t>การลงทะเบียนเรียนของนักศึกษา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452B0-386C-417D-98BB-A1776F6C0596}" type="slidenum">
              <a:rPr lang="th-TH"/>
              <a:pPr/>
              <a:t>4</a:t>
            </a:fld>
            <a:endParaRPr lang="th-TH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System &amp;</a:t>
            </a:r>
            <a:r>
              <a:rPr lang="en-US"/>
              <a:t> Use Case Diagram</a:t>
            </a:r>
            <a:endParaRPr lang="th-TH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ในระบบใหญ่มักแบ่งระบบออกเป็นระบบย่อย เรียกว่า Subsystem</a:t>
            </a:r>
          </a:p>
          <a:p>
            <a:pPr lvl="1"/>
            <a:r>
              <a:rPr lang="en-US">
                <a:solidFill>
                  <a:srgbClr val="FFFFCC"/>
                </a:solidFill>
              </a:rPr>
              <a:t>ใน use case diagram </a:t>
            </a:r>
            <a:r>
              <a:rPr lang="th-TH">
                <a:solidFill>
                  <a:srgbClr val="FFFFCC"/>
                </a:solidFill>
              </a:rPr>
              <a:t>จะใช้ </a:t>
            </a:r>
            <a:r>
              <a:rPr lang="en-US">
                <a:solidFill>
                  <a:srgbClr val="FFFFCC"/>
                </a:solidFill>
              </a:rPr>
              <a:t>Use Case</a:t>
            </a:r>
            <a:r>
              <a:rPr lang="th-TH">
                <a:solidFill>
                  <a:srgbClr val="FFFFCC"/>
                </a:solidFill>
              </a:rPr>
              <a:t> แทน </a:t>
            </a:r>
            <a:r>
              <a:rPr lang="en-US">
                <a:solidFill>
                  <a:srgbClr val="FFFFCC"/>
                </a:solidFill>
              </a:rPr>
              <a:t>Subsystem</a:t>
            </a:r>
            <a:endParaRPr lang="en-US"/>
          </a:p>
          <a:p>
            <a:r>
              <a:rPr lang="th-TH"/>
              <a:t>ผู้ใช้งานระบบจะเรียกว่า </a:t>
            </a:r>
            <a:r>
              <a:rPr lang="en-US"/>
              <a:t>User</a:t>
            </a:r>
          </a:p>
          <a:p>
            <a:pPr lvl="1"/>
            <a:r>
              <a:rPr lang="en-US">
                <a:solidFill>
                  <a:srgbClr val="FFFFCC"/>
                </a:solidFill>
              </a:rPr>
              <a:t>ใน use case diagram </a:t>
            </a:r>
            <a:r>
              <a:rPr lang="th-TH">
                <a:solidFill>
                  <a:srgbClr val="FFFFCC"/>
                </a:solidFill>
              </a:rPr>
              <a:t>จะใช้</a:t>
            </a:r>
            <a:r>
              <a:rPr lang="en-US">
                <a:solidFill>
                  <a:srgbClr val="FFFFCC"/>
                </a:solidFill>
              </a:rPr>
              <a:t> Actor แทน User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3170-DB41-45B4-B098-1782DD2BC82C}" type="slidenum">
              <a:rPr lang="th-TH"/>
              <a:pPr/>
              <a:t>5</a:t>
            </a:fld>
            <a:endParaRPr lang="th-TH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สัญลักษณ์</a:t>
            </a:r>
          </a:p>
        </p:txBody>
      </p:sp>
      <p:grpSp>
        <p:nvGrpSpPr>
          <p:cNvPr id="57358" name="Group 14"/>
          <p:cNvGrpSpPr>
            <a:grpSpLocks/>
          </p:cNvGrpSpPr>
          <p:nvPr/>
        </p:nvGrpSpPr>
        <p:grpSpPr bwMode="auto">
          <a:xfrm>
            <a:off x="1312863" y="2133600"/>
            <a:ext cx="6459537" cy="914400"/>
            <a:chOff x="576" y="1344"/>
            <a:chExt cx="4069" cy="576"/>
          </a:xfrm>
        </p:grpSpPr>
        <p:sp>
          <p:nvSpPr>
            <p:cNvPr id="57348" name="Oval 4"/>
            <p:cNvSpPr>
              <a:spLocks noChangeArrowheads="1"/>
            </p:cNvSpPr>
            <p:nvPr/>
          </p:nvSpPr>
          <p:spPr bwMode="auto">
            <a:xfrm>
              <a:off x="576" y="1344"/>
              <a:ext cx="1248" cy="57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57349" name="Text Box 5"/>
            <p:cNvSpPr txBox="1">
              <a:spLocks noChangeArrowheads="1"/>
            </p:cNvSpPr>
            <p:nvPr/>
          </p:nvSpPr>
          <p:spPr bwMode="auto">
            <a:xfrm>
              <a:off x="2544" y="1440"/>
              <a:ext cx="21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h-TH" u="sng">
                  <a:latin typeface="Tahoma" pitchFamily="34" charset="0"/>
                </a:rPr>
                <a:t>วงรี</a:t>
              </a:r>
              <a:r>
                <a:rPr lang="th-TH">
                  <a:latin typeface="Tahoma" pitchFamily="34" charset="0"/>
                </a:rPr>
                <a:t> แทน </a:t>
              </a:r>
              <a:r>
                <a:rPr lang="en-US">
                  <a:solidFill>
                    <a:srgbClr val="FFFFCC"/>
                  </a:solidFill>
                  <a:latin typeface="Tahoma" pitchFamily="34" charset="0"/>
                </a:rPr>
                <a:t>use case</a:t>
              </a:r>
              <a:endParaRPr lang="th-TH">
                <a:latin typeface="Tahoma" pitchFamily="34" charset="0"/>
              </a:endParaRPr>
            </a:p>
          </p:txBody>
        </p:sp>
      </p:grpSp>
      <p:grpSp>
        <p:nvGrpSpPr>
          <p:cNvPr id="57359" name="Group 15"/>
          <p:cNvGrpSpPr>
            <a:grpSpLocks/>
          </p:cNvGrpSpPr>
          <p:nvPr/>
        </p:nvGrpSpPr>
        <p:grpSpPr bwMode="auto">
          <a:xfrm>
            <a:off x="1949450" y="3962400"/>
            <a:ext cx="5137150" cy="1066800"/>
            <a:chOff x="960" y="2496"/>
            <a:chExt cx="3236" cy="672"/>
          </a:xfrm>
        </p:grpSpPr>
        <p:grpSp>
          <p:nvGrpSpPr>
            <p:cNvPr id="57356" name="Group 12"/>
            <p:cNvGrpSpPr>
              <a:grpSpLocks/>
            </p:cNvGrpSpPr>
            <p:nvPr/>
          </p:nvGrpSpPr>
          <p:grpSpPr bwMode="auto">
            <a:xfrm>
              <a:off x="960" y="2496"/>
              <a:ext cx="480" cy="672"/>
              <a:chOff x="960" y="2496"/>
              <a:chExt cx="480" cy="672"/>
            </a:xfrm>
          </p:grpSpPr>
          <p:sp>
            <p:nvSpPr>
              <p:cNvPr id="57350" name="Oval 6"/>
              <p:cNvSpPr>
                <a:spLocks noChangeArrowheads="1"/>
              </p:cNvSpPr>
              <p:nvPr/>
            </p:nvSpPr>
            <p:spPr bwMode="auto">
              <a:xfrm>
                <a:off x="1104" y="2496"/>
                <a:ext cx="192" cy="192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7351" name="Line 7"/>
              <p:cNvSpPr>
                <a:spLocks noChangeShapeType="1"/>
              </p:cNvSpPr>
              <p:nvPr/>
            </p:nvSpPr>
            <p:spPr bwMode="auto">
              <a:xfrm>
                <a:off x="1200" y="2688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7353" name="Line 9"/>
              <p:cNvSpPr>
                <a:spLocks noChangeShapeType="1"/>
              </p:cNvSpPr>
              <p:nvPr/>
            </p:nvSpPr>
            <p:spPr bwMode="auto">
              <a:xfrm>
                <a:off x="960" y="2784"/>
                <a:ext cx="4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7354" name="Line 10"/>
              <p:cNvSpPr>
                <a:spLocks noChangeShapeType="1"/>
              </p:cNvSpPr>
              <p:nvPr/>
            </p:nvSpPr>
            <p:spPr bwMode="auto">
              <a:xfrm flipH="1">
                <a:off x="960" y="3029"/>
                <a:ext cx="240" cy="13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7355" name="Line 11"/>
              <p:cNvSpPr>
                <a:spLocks noChangeShapeType="1"/>
              </p:cNvSpPr>
              <p:nvPr/>
            </p:nvSpPr>
            <p:spPr bwMode="auto">
              <a:xfrm flipH="1" flipV="1">
                <a:off x="1200" y="3029"/>
                <a:ext cx="240" cy="13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57357" name="Text Box 13"/>
            <p:cNvSpPr txBox="1">
              <a:spLocks noChangeArrowheads="1"/>
            </p:cNvSpPr>
            <p:nvPr/>
          </p:nvSpPr>
          <p:spPr bwMode="auto">
            <a:xfrm>
              <a:off x="2544" y="2659"/>
              <a:ext cx="16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h-TH" u="sng">
                  <a:latin typeface="Tahoma" pitchFamily="34" charset="0"/>
                </a:rPr>
                <a:t>คน</a:t>
              </a:r>
              <a:r>
                <a:rPr lang="th-TH">
                  <a:latin typeface="Tahoma" pitchFamily="34" charset="0"/>
                </a:rPr>
                <a:t> แทน </a:t>
              </a:r>
              <a:r>
                <a:rPr lang="en-US">
                  <a:solidFill>
                    <a:srgbClr val="FFFFCC"/>
                  </a:solidFill>
                  <a:latin typeface="Tahoma" pitchFamily="34" charset="0"/>
                </a:rPr>
                <a:t>actor</a:t>
              </a:r>
              <a:endParaRPr lang="th-TH">
                <a:latin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E8E6C-E419-49D8-AB25-DB511A072B88}" type="slidenum">
              <a:rPr lang="th-TH"/>
              <a:pPr/>
              <a:t>6</a:t>
            </a:fld>
            <a:endParaRPr lang="th-TH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ความสัมพันธ์ของ </a:t>
            </a:r>
            <a:r>
              <a:rPr lang="en-US"/>
              <a:t>use case</a:t>
            </a:r>
            <a:endParaRPr lang="th-TH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มี </a:t>
            </a:r>
            <a:r>
              <a:rPr lang="en-US"/>
              <a:t>2</a:t>
            </a:r>
            <a:r>
              <a:rPr lang="th-TH"/>
              <a:t> แบบคือ</a:t>
            </a:r>
          </a:p>
          <a:p>
            <a:pPr lvl="1"/>
            <a:r>
              <a:rPr lang="en-US">
                <a:solidFill>
                  <a:srgbClr val="FFFFCC"/>
                </a:solidFill>
              </a:rPr>
              <a:t>Uses</a:t>
            </a:r>
            <a:endParaRPr lang="th-TH">
              <a:solidFill>
                <a:srgbClr val="FFFFCC"/>
              </a:solidFill>
            </a:endParaRPr>
          </a:p>
          <a:p>
            <a:pPr lvl="1"/>
            <a:r>
              <a:rPr lang="th-TH">
                <a:solidFill>
                  <a:srgbClr val="FFFFCC"/>
                </a:solidFill>
              </a:rPr>
              <a:t>Extends</a:t>
            </a:r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E438F-232B-46A9-9F25-4B573E3912BB}" type="slidenum">
              <a:rPr lang="th-TH"/>
              <a:pPr/>
              <a:t>7</a:t>
            </a:fld>
            <a:endParaRPr lang="th-TH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ความหมายของ </a:t>
            </a:r>
            <a:r>
              <a:rPr lang="en-US"/>
              <a:t>uses</a:t>
            </a:r>
            <a:endParaRPr lang="th-TH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Uses </a:t>
            </a:r>
            <a:r>
              <a:rPr lang="th-TH"/>
              <a:t>หมายถึง การที่ </a:t>
            </a:r>
            <a:r>
              <a:rPr lang="en-US"/>
              <a:t>use case </a:t>
            </a:r>
            <a:r>
              <a:rPr lang="th-TH"/>
              <a:t>หนึ่งเรียกใช้งาน </a:t>
            </a:r>
            <a:r>
              <a:rPr lang="en-US"/>
              <a:t>use case </a:t>
            </a:r>
            <a:r>
              <a:rPr lang="th-TH"/>
              <a:t>อีกอันหนึ่ง</a:t>
            </a:r>
          </a:p>
          <a:p>
            <a:r>
              <a:rPr lang="th-TH"/>
              <a:t>คล้ายกับการเรียกใช้งานโปรแกรมย่อยโดยโปรแกรมหลัก</a:t>
            </a:r>
          </a:p>
          <a:p>
            <a:r>
              <a:rPr lang="th-TH"/>
              <a:t>uses ของ </a:t>
            </a:r>
            <a:r>
              <a:rPr lang="en-US"/>
              <a:t>uses case </a:t>
            </a:r>
            <a:r>
              <a:rPr lang="th-TH"/>
              <a:t>เหมือนกับ </a:t>
            </a:r>
            <a:r>
              <a:rPr lang="en-US"/>
              <a:t>generalization </a:t>
            </a:r>
            <a:r>
              <a:rPr lang="th-TH"/>
              <a:t>เปรียบได้กับ </a:t>
            </a:r>
            <a:r>
              <a:rPr lang="en-US"/>
              <a:t>specialize class</a:t>
            </a:r>
            <a:endParaRPr lang="th-TH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D95C-D026-4F62-BDC2-0A8577C309F3}" type="slidenum">
              <a:rPr lang="th-TH"/>
              <a:pPr/>
              <a:t>8</a:t>
            </a:fld>
            <a:endParaRPr lang="th-TH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สัญลักษณ์แทน </a:t>
            </a:r>
            <a:r>
              <a:rPr lang="en-US"/>
              <a:t>uses</a:t>
            </a:r>
            <a:endParaRPr lang="th-TH"/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1612900" y="3352800"/>
            <a:ext cx="6054725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u="sng">
                <a:solidFill>
                  <a:srgbClr val="FFFFCC"/>
                </a:solidFill>
                <a:latin typeface="Tahoma" pitchFamily="34" charset="0"/>
              </a:rPr>
              <a:t>ลูกศรหัวสามเหลี่ยมใส</a:t>
            </a:r>
            <a:r>
              <a:rPr lang="th-TH">
                <a:latin typeface="Tahoma" pitchFamily="34" charset="0"/>
              </a:rPr>
              <a:t> </a:t>
            </a:r>
          </a:p>
          <a:p>
            <a:endParaRPr lang="th-TH">
              <a:latin typeface="Tahoma" pitchFamily="34" charset="0"/>
            </a:endParaRPr>
          </a:p>
          <a:p>
            <a:r>
              <a:rPr lang="th-TH">
                <a:latin typeface="Tahoma" pitchFamily="34" charset="0"/>
              </a:rPr>
              <a:t>ชี้ไปยัง </a:t>
            </a:r>
            <a:r>
              <a:rPr lang="en-US">
                <a:latin typeface="Tahoma" pitchFamily="34" charset="0"/>
              </a:rPr>
              <a:t>use case ที่ถูกเรียกใช้งาน</a:t>
            </a:r>
          </a:p>
          <a:p>
            <a:endParaRPr lang="en-US">
              <a:latin typeface="Tahoma" pitchFamily="34" charset="0"/>
            </a:endParaRPr>
          </a:p>
          <a:p>
            <a:r>
              <a:rPr lang="en-US">
                <a:latin typeface="Tahoma" pitchFamily="34" charset="0"/>
              </a:rPr>
              <a:t>มีคำว่า &lt;&lt;uses&gt;&gt; </a:t>
            </a:r>
            <a:r>
              <a:rPr lang="th-TH">
                <a:latin typeface="Tahoma" pitchFamily="34" charset="0"/>
              </a:rPr>
              <a:t>กำกับอยู่บนเส้น</a:t>
            </a:r>
          </a:p>
        </p:txBody>
      </p:sp>
      <p:grpSp>
        <p:nvGrpSpPr>
          <p:cNvPr id="59412" name="Group 20"/>
          <p:cNvGrpSpPr>
            <a:grpSpLocks/>
          </p:cNvGrpSpPr>
          <p:nvPr/>
        </p:nvGrpSpPr>
        <p:grpSpPr bwMode="auto">
          <a:xfrm>
            <a:off x="2743200" y="2362200"/>
            <a:ext cx="3606800" cy="519113"/>
            <a:chOff x="528" y="1152"/>
            <a:chExt cx="2272" cy="327"/>
          </a:xfrm>
        </p:grpSpPr>
        <p:sp>
          <p:nvSpPr>
            <p:cNvPr id="59408" name="AutoShape 16"/>
            <p:cNvSpPr>
              <a:spLocks noChangeArrowheads="1"/>
            </p:cNvSpPr>
            <p:nvPr/>
          </p:nvSpPr>
          <p:spPr bwMode="auto">
            <a:xfrm rot="5400000">
              <a:off x="2600" y="1240"/>
              <a:ext cx="192" cy="208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59409" name="Text Box 17"/>
            <p:cNvSpPr txBox="1">
              <a:spLocks noChangeArrowheads="1"/>
            </p:cNvSpPr>
            <p:nvPr/>
          </p:nvSpPr>
          <p:spPr bwMode="auto">
            <a:xfrm>
              <a:off x="960" y="1152"/>
              <a:ext cx="121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2800">
                  <a:latin typeface="Tahoma" pitchFamily="34" charset="0"/>
                </a:rPr>
                <a:t>&lt;&lt;uses&gt;&gt;</a:t>
              </a:r>
              <a:endParaRPr lang="th-TH" sz="2800">
                <a:latin typeface="Tahoma" pitchFamily="34" charset="0"/>
              </a:endParaRPr>
            </a:p>
          </p:txBody>
        </p:sp>
        <p:sp>
          <p:nvSpPr>
            <p:cNvPr id="59410" name="Line 18"/>
            <p:cNvSpPr>
              <a:spLocks noChangeShapeType="1"/>
            </p:cNvSpPr>
            <p:nvPr/>
          </p:nvSpPr>
          <p:spPr bwMode="auto">
            <a:xfrm>
              <a:off x="528" y="1344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2064" y="1344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F9677-6210-473A-92AD-482A89A52320}" type="slidenum">
              <a:rPr lang="th-TH"/>
              <a:pPr/>
              <a:t>9</a:t>
            </a:fld>
            <a:endParaRPr lang="th-TH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ความหมายของ extend</a:t>
            </a:r>
            <a:r>
              <a:rPr lang="en-US"/>
              <a:t>s</a:t>
            </a:r>
            <a:endParaRPr lang="th-TH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Extends หมายถึง การที่ </a:t>
            </a:r>
            <a:r>
              <a:rPr lang="en-US"/>
              <a:t>use case </a:t>
            </a:r>
            <a:r>
              <a:rPr lang="th-TH"/>
              <a:t>หนึ่งไปมีผลต่อการทำงานตามปกติของอีก </a:t>
            </a:r>
            <a:r>
              <a:rPr lang="en-US"/>
              <a:t>use case </a:t>
            </a:r>
            <a:r>
              <a:rPr lang="th-TH"/>
              <a:t>หนึ่ง </a:t>
            </a:r>
          </a:p>
          <a:p>
            <a:r>
              <a:rPr lang="en-US"/>
              <a:t>use case </a:t>
            </a:r>
            <a:r>
              <a:rPr lang="th-TH"/>
              <a:t>ที่มา </a:t>
            </a:r>
            <a:r>
              <a:rPr lang="en-US"/>
              <a:t>extend </a:t>
            </a:r>
            <a:r>
              <a:rPr lang="th-TH"/>
              <a:t>นั้นจะมีผลให้การดำเนินงานของ </a:t>
            </a:r>
            <a:r>
              <a:rPr lang="en-US"/>
              <a:t>use case </a:t>
            </a:r>
            <a:r>
              <a:rPr lang="th-TH"/>
              <a:t>ที่ถูก </a:t>
            </a:r>
            <a:r>
              <a:rPr lang="en-US"/>
              <a:t>extend </a:t>
            </a:r>
            <a:r>
              <a:rPr lang="th-TH"/>
              <a:t>ถูก รบกวนหรือมีการสะดุด หรือมีการเปลี่ยนกิจกรรมไป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ชุดรูปแบบของ Off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38100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38100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lnDef>
  </a:objectDefaults>
  <a:extraClrSchemeLst>
    <a:extraClrScheme>
      <a:clrScheme name="ชุดรูปแบบของ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</TotalTime>
  <Words>1188</Words>
  <Application>Microsoft Office PowerPoint</Application>
  <PresentationFormat>นำเสนอทางหน้าจอ (4:3)</PresentationFormat>
  <Paragraphs>206</Paragraphs>
  <Slides>34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34</vt:i4>
      </vt:variant>
    </vt:vector>
  </HeadingPairs>
  <TitlesOfParts>
    <vt:vector size="35" baseType="lpstr">
      <vt:lpstr>ชุดรูปแบบของ Office</vt:lpstr>
      <vt:lpstr>Use Case Diagram</vt:lpstr>
      <vt:lpstr>วัตถุประสงค์ของ Use Case Diagram</vt:lpstr>
      <vt:lpstr>ประโยชน์ของ Use Case Diagram</vt:lpstr>
      <vt:lpstr>System &amp; Use Case Diagram</vt:lpstr>
      <vt:lpstr>สัญลักษณ์</vt:lpstr>
      <vt:lpstr>ความสัมพันธ์ของ use case</vt:lpstr>
      <vt:lpstr>ความหมายของ uses</vt:lpstr>
      <vt:lpstr>สัญลักษณ์แทน uses</vt:lpstr>
      <vt:lpstr>ความหมายของ extends</vt:lpstr>
      <vt:lpstr>สัญลักษณ์แทน extends</vt:lpstr>
      <vt:lpstr>Use Case &amp; Scenario</vt:lpstr>
      <vt:lpstr>ตัวอย่าง use case</vt:lpstr>
      <vt:lpstr>ตัวอย่าง scenario</vt:lpstr>
      <vt:lpstr>ตัวอย่าง scenario</vt:lpstr>
      <vt:lpstr>ตัวอย่าง scenario</vt:lpstr>
      <vt:lpstr>ตย. Use case diagram ที่มี uses</vt:lpstr>
      <vt:lpstr>ขั้นตอนที่ 1 : หา use case และ actor ของระบบ</vt:lpstr>
      <vt:lpstr>ขั้นตอนที่ 2 : เขียน scenario ของระบบ</vt:lpstr>
      <vt:lpstr>ขั้นตอนที่ 2 : เขียน scenario ของระบบ</vt:lpstr>
      <vt:lpstr>ขั้นตอนที่ 3 : เขียน use case diagram</vt:lpstr>
      <vt:lpstr>ตย. Use case diagram ที่มี extends</vt:lpstr>
      <vt:lpstr>ขั้นตอนที่ 1 : หา use case และ actor ของระบบ</vt:lpstr>
      <vt:lpstr>ขั้นตอนที่ 2 : เขียน scenario ของระบบ</vt:lpstr>
      <vt:lpstr>ขั้นตอนที่ 3 : เขียน use case diagram</vt:lpstr>
      <vt:lpstr>ตัวอย่าง การเขียน use case diagram</vt:lpstr>
      <vt:lpstr>ความต้องการ</vt:lpstr>
      <vt:lpstr>ความต้องการ...</vt:lpstr>
      <vt:lpstr>ความต้องการ...</vt:lpstr>
      <vt:lpstr>ความต้องการ...</vt:lpstr>
      <vt:lpstr>หา use case ของระบบ</vt:lpstr>
      <vt:lpstr>หา use case อื่นที่เกี่ยวข้อง</vt:lpstr>
      <vt:lpstr>หา use case อื่นที่เกี่ยวข้อง</vt:lpstr>
      <vt:lpstr>หา actor ของระบบ</vt:lpstr>
      <vt:lpstr>เขียน Use Case Diagram</vt:lpstr>
    </vt:vector>
  </TitlesOfParts>
  <Company>ced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Orientation</dc:title>
  <dc:creator>Suthida</dc:creator>
  <cp:lastModifiedBy>kedkarn</cp:lastModifiedBy>
  <cp:revision>27</cp:revision>
  <cp:lastPrinted>2004-07-02T09:22:12Z</cp:lastPrinted>
  <dcterms:created xsi:type="dcterms:W3CDTF">2004-06-18T08:03:56Z</dcterms:created>
  <dcterms:modified xsi:type="dcterms:W3CDTF">2013-05-10T21:16:17Z</dcterms:modified>
</cp:coreProperties>
</file>