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71" r:id="rId3"/>
    <p:sldId id="257" r:id="rId4"/>
    <p:sldId id="259" r:id="rId5"/>
    <p:sldId id="258" r:id="rId6"/>
    <p:sldId id="260" r:id="rId7"/>
    <p:sldId id="272" r:id="rId8"/>
    <p:sldId id="273" r:id="rId9"/>
    <p:sldId id="261" r:id="rId10"/>
    <p:sldId id="265" r:id="rId11"/>
    <p:sldId id="275" r:id="rId12"/>
    <p:sldId id="274" r:id="rId13"/>
    <p:sldId id="262" r:id="rId14"/>
    <p:sldId id="268" r:id="rId15"/>
    <p:sldId id="276" r:id="rId16"/>
    <p:sldId id="263" r:id="rId17"/>
    <p:sldId id="269" r:id="rId18"/>
    <p:sldId id="277" r:id="rId19"/>
    <p:sldId id="264" r:id="rId20"/>
    <p:sldId id="270" r:id="rId21"/>
    <p:sldId id="278" r:id="rId2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20" d="100"/>
          <a:sy n="120" d="100"/>
        </p:scale>
        <p:origin x="180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2E4F-2B8A-41AE-94C7-4129D1E9C165}" type="datetimeFigureOut">
              <a:rPr lang="th-TH" smtClean="0"/>
              <a:pPr/>
              <a:t>25/01/56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F75D-EE0E-48A7-B577-797DFA05FA1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2E4F-2B8A-41AE-94C7-4129D1E9C165}" type="datetimeFigureOut">
              <a:rPr lang="th-TH" smtClean="0"/>
              <a:pPr/>
              <a:t>25/01/56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F75D-EE0E-48A7-B577-797DFA05FA1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2E4F-2B8A-41AE-94C7-4129D1E9C165}" type="datetimeFigureOut">
              <a:rPr lang="th-TH" smtClean="0"/>
              <a:pPr/>
              <a:t>25/01/56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F75D-EE0E-48A7-B577-797DFA05FA1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2E4F-2B8A-41AE-94C7-4129D1E9C165}" type="datetimeFigureOut">
              <a:rPr lang="th-TH" smtClean="0"/>
              <a:pPr/>
              <a:t>25/01/56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F75D-EE0E-48A7-B577-797DFA05FA1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2E4F-2B8A-41AE-94C7-4129D1E9C165}" type="datetimeFigureOut">
              <a:rPr lang="th-TH" smtClean="0"/>
              <a:pPr/>
              <a:t>25/01/56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F75D-EE0E-48A7-B577-797DFA05FA1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2E4F-2B8A-41AE-94C7-4129D1E9C165}" type="datetimeFigureOut">
              <a:rPr lang="th-TH" smtClean="0"/>
              <a:pPr/>
              <a:t>25/01/56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F75D-EE0E-48A7-B577-797DFA05FA1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2E4F-2B8A-41AE-94C7-4129D1E9C165}" type="datetimeFigureOut">
              <a:rPr lang="th-TH" smtClean="0"/>
              <a:pPr/>
              <a:t>25/01/56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F75D-EE0E-48A7-B577-797DFA05FA1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2E4F-2B8A-41AE-94C7-4129D1E9C165}" type="datetimeFigureOut">
              <a:rPr lang="th-TH" smtClean="0"/>
              <a:pPr/>
              <a:t>25/01/56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F75D-EE0E-48A7-B577-797DFA05FA1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2E4F-2B8A-41AE-94C7-4129D1E9C165}" type="datetimeFigureOut">
              <a:rPr lang="th-TH" smtClean="0"/>
              <a:pPr/>
              <a:t>25/01/56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F75D-EE0E-48A7-B577-797DFA05FA1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2E4F-2B8A-41AE-94C7-4129D1E9C165}" type="datetimeFigureOut">
              <a:rPr lang="th-TH" smtClean="0"/>
              <a:pPr/>
              <a:t>25/01/56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F75D-EE0E-48A7-B577-797DFA05FA1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2E4F-2B8A-41AE-94C7-4129D1E9C165}" type="datetimeFigureOut">
              <a:rPr lang="th-TH" smtClean="0"/>
              <a:pPr/>
              <a:t>25/01/56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F75D-EE0E-48A7-B577-797DFA05FA1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D2E4F-2B8A-41AE-94C7-4129D1E9C165}" type="datetimeFigureOut">
              <a:rPr lang="th-TH" smtClean="0"/>
              <a:pPr/>
              <a:t>25/01/56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4F75D-EE0E-48A7-B577-797DFA05FA16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sites.google.com/site/dormitorymanagement/3-2/3-1flowchart-kar-khea-phak/fc1.JPG?attredirects=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sites.google.com/site/dormitorymanagement/3-2/3-flowchart-kar-cxng/f4.JPG?attredirects=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sites.google.com/site/dormitorymanagement/3-2/3-2flowchart-kar-yay-xxk/fc2.JPG?attredirects=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sites.google.com/site/dormitorymanagement/3-2/3-4-flowchart-kar-khanwn-kha-chi-cay/fc4.JPG?attredirects=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1.bp.blogspot.com/-QB1c5FnqNZk/UHH0wlh7TfI/AAAAAAAAADY/XTmXfWGZF-s/s1600/ScreenShot029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Example </a:t>
            </a:r>
            <a:r>
              <a:rPr lang="en-US" dirty="0" smtClean="0"/>
              <a:t>Class</a:t>
            </a:r>
            <a:r>
              <a:rPr lang="en-US" dirty="0" smtClean="0"/>
              <a:t> </a:t>
            </a:r>
            <a:r>
              <a:rPr lang="en-US" dirty="0" smtClean="0"/>
              <a:t>Diagram</a:t>
            </a:r>
            <a:endParaRPr lang="th-TH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71736" y="142852"/>
            <a:ext cx="421484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Use Case Document </a:t>
            </a:r>
            <a:r>
              <a:rPr lang="th-TH" dirty="0" smtClean="0"/>
              <a:t>การเข้าพัก</a:t>
            </a: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43614"/>
            <a:ext cx="6824690" cy="589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Multiplicity Indicators</a:t>
            </a:r>
            <a:br>
              <a:rPr lang="en-US" b="1" dirty="0" smtClean="0"/>
            </a:br>
            <a:r>
              <a:rPr lang="en-US" dirty="0" smtClean="0"/>
              <a:t>(Cardinality ratio )</a:t>
            </a:r>
            <a:endParaRPr lang="th-TH" dirty="0"/>
          </a:p>
        </p:txBody>
      </p:sp>
      <p:graphicFrame>
        <p:nvGraphicFramePr>
          <p:cNvPr id="7" name="ตัวยึดเนื้อหา 6"/>
          <p:cNvGraphicFramePr>
            <a:graphicFrameLocks noGrp="1"/>
          </p:cNvGraphicFramePr>
          <p:nvPr>
            <p:ph idx="1"/>
          </p:nvPr>
        </p:nvGraphicFramePr>
        <p:xfrm>
          <a:off x="457200" y="1785926"/>
          <a:ext cx="8229600" cy="4362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36244">
                <a:tc gridSpan="2">
                  <a:txBody>
                    <a:bodyPr/>
                    <a:lstStyle/>
                    <a:p>
                      <a:r>
                        <a:rPr lang="en-US" b="1" dirty="0" smtClean="0"/>
                        <a:t>Multiplicity Indicators</a:t>
                      </a:r>
                      <a:r>
                        <a:rPr lang="en-US" b="1" baseline="0" dirty="0" smtClean="0"/>
                        <a:t>  (</a:t>
                      </a:r>
                      <a:r>
                        <a:rPr lang="en-US" dirty="0" smtClean="0"/>
                        <a:t>Cardinality ratio)</a:t>
                      </a:r>
                      <a:endParaRPr lang="en-US" dirty="0"/>
                    </a:p>
                  </a:txBody>
                  <a:tcPr marL="47625" marR="47625" marT="47625" marB="47625"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Indicator</a:t>
                      </a:r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Meaning</a:t>
                      </a:r>
                      <a:endParaRPr lang="en-US"/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0..1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/>
                        <a:t>Zero or one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/>
                        <a:t>One only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0..*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/>
                        <a:t>Zero or more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1..*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One or more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/>
                        <a:t>Only </a:t>
                      </a:r>
                      <a:r>
                        <a:rPr lang="en-US" i="1"/>
                        <a:t>n</a:t>
                      </a:r>
                      <a:r>
                        <a:rPr lang="en-US"/>
                        <a:t> (where </a:t>
                      </a:r>
                      <a:r>
                        <a:rPr lang="en-US" i="1"/>
                        <a:t>n</a:t>
                      </a:r>
                      <a:r>
                        <a:rPr lang="en-US"/>
                        <a:t> &gt; 1)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0..n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/>
                        <a:t>Zero to </a:t>
                      </a:r>
                      <a:r>
                        <a:rPr lang="pt-BR" i="1"/>
                        <a:t>n</a:t>
                      </a:r>
                      <a:r>
                        <a:rPr lang="pt-BR"/>
                        <a:t> (where </a:t>
                      </a:r>
                      <a:r>
                        <a:rPr lang="pt-BR" i="1"/>
                        <a:t>n</a:t>
                      </a:r>
                      <a:r>
                        <a:rPr lang="pt-BR"/>
                        <a:t> &gt; 1)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1..n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One to </a:t>
                      </a:r>
                      <a:r>
                        <a:rPr lang="en-US" i="1" dirty="0"/>
                        <a:t>n</a:t>
                      </a:r>
                      <a:r>
                        <a:rPr lang="en-US" dirty="0"/>
                        <a:t> (where </a:t>
                      </a:r>
                      <a:r>
                        <a:rPr lang="en-US" i="1" dirty="0"/>
                        <a:t>n </a:t>
                      </a:r>
                      <a:r>
                        <a:rPr lang="en-US" dirty="0"/>
                        <a:t>&gt; 1)</a:t>
                      </a:r>
                    </a:p>
                    <a:p>
                      <a:r>
                        <a:rPr lang="en-US" dirty="0"/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500066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Class Diagram</a:t>
            </a:r>
            <a:r>
              <a:rPr lang="th-TH" dirty="0" smtClean="0"/>
              <a:t> การเข้าพัก</a:t>
            </a:r>
            <a:endParaRPr lang="th-TH" dirty="0"/>
          </a:p>
        </p:txBody>
      </p:sp>
      <p:pic>
        <p:nvPicPr>
          <p:cNvPr id="4" name="รูปภาพ 3" descr="class_เข้าพั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794"/>
            <a:ext cx="9144000" cy="6072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8860" y="285728"/>
            <a:ext cx="421484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Use Case Diagram  </a:t>
            </a:r>
            <a:r>
              <a:rPr lang="th-TH" dirty="0" smtClean="0"/>
              <a:t>การย้ายออก</a:t>
            </a:r>
            <a:endParaRPr lang="th-TH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8467219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71736" y="142852"/>
            <a:ext cx="485778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Use Case Document </a:t>
            </a:r>
            <a:r>
              <a:rPr lang="th-TH" dirty="0" smtClean="0"/>
              <a:t>การย้ายออก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785794"/>
            <a:ext cx="6786610" cy="591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00066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Class Diagram </a:t>
            </a:r>
            <a:r>
              <a:rPr lang="th-TH" dirty="0" smtClean="0"/>
              <a:t>การย้ายออก</a:t>
            </a:r>
            <a:endParaRPr lang="th-TH" dirty="0"/>
          </a:p>
        </p:txBody>
      </p:sp>
      <p:pic>
        <p:nvPicPr>
          <p:cNvPr id="4" name="รูปภาพ 3" descr="CLASS_ย้ายออ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57"/>
            <a:ext cx="9144000" cy="614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8860" y="285728"/>
            <a:ext cx="421484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Use Case Diagram  </a:t>
            </a:r>
            <a:r>
              <a:rPr lang="th-TH" dirty="0" smtClean="0"/>
              <a:t>การจอง</a:t>
            </a:r>
            <a:endParaRPr lang="th-TH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43050"/>
            <a:ext cx="792961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71736" y="142852"/>
            <a:ext cx="485778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Use Case Document </a:t>
            </a:r>
            <a:r>
              <a:rPr lang="th-TH" dirty="0" smtClean="0"/>
              <a:t>การจอง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785794"/>
            <a:ext cx="6786610" cy="5927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500066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Class Diagram </a:t>
            </a:r>
            <a:r>
              <a:rPr lang="th-TH" dirty="0" smtClean="0"/>
              <a:t>การจอง</a:t>
            </a:r>
            <a:endParaRPr lang="th-TH" dirty="0"/>
          </a:p>
        </p:txBody>
      </p:sp>
      <p:pic>
        <p:nvPicPr>
          <p:cNvPr id="4" name="รูปภาพ 3" descr="CLASS_จอง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57"/>
            <a:ext cx="9144000" cy="614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1670" y="285728"/>
            <a:ext cx="514353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Use Case Diagram  </a:t>
            </a:r>
            <a:r>
              <a:rPr lang="th-TH" dirty="0" smtClean="0"/>
              <a:t>การคำนวณค่าใช้จ่าย</a:t>
            </a:r>
            <a:endParaRPr lang="th-TH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653" y="1357298"/>
            <a:ext cx="7722387" cy="505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728" y="1428736"/>
            <a:ext cx="4980851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dirty="0"/>
              <a:t>1. </a:t>
            </a:r>
            <a:r>
              <a:rPr lang="th-TH" dirty="0" smtClean="0"/>
              <a:t>ระบบ</a:t>
            </a:r>
            <a:r>
              <a:rPr lang="th-TH" dirty="0"/>
              <a:t>การจัดการห้องพัก</a:t>
            </a:r>
            <a:endParaRPr lang="th-TH" dirty="0" smtClean="0"/>
          </a:p>
          <a:p>
            <a:r>
              <a:rPr lang="th-TH" dirty="0"/>
              <a:t>    1.1 การย้ายเข้า</a:t>
            </a:r>
            <a:endParaRPr lang="th-TH" dirty="0" smtClean="0"/>
          </a:p>
          <a:p>
            <a:r>
              <a:rPr lang="th-TH" dirty="0"/>
              <a:t>    1.2 การย้ายออก</a:t>
            </a:r>
            <a:endParaRPr lang="th-TH" dirty="0" smtClean="0"/>
          </a:p>
          <a:p>
            <a:r>
              <a:rPr lang="th-TH" dirty="0"/>
              <a:t>    1.3 การจอง</a:t>
            </a:r>
            <a:endParaRPr lang="th-TH" dirty="0" smtClean="0"/>
          </a:p>
          <a:p>
            <a:r>
              <a:rPr lang="th-TH" dirty="0" smtClean="0"/>
              <a:t> </a:t>
            </a:r>
          </a:p>
          <a:p>
            <a:r>
              <a:rPr lang="th-TH" dirty="0"/>
              <a:t>2. </a:t>
            </a:r>
            <a:r>
              <a:rPr lang="th-TH" dirty="0" smtClean="0"/>
              <a:t>ระบบ</a:t>
            </a:r>
            <a:r>
              <a:rPr lang="th-TH" dirty="0"/>
              <a:t>การคำนวณค่าใช้จ่าย</a:t>
            </a:r>
            <a:endParaRPr lang="th-TH" dirty="0" smtClean="0"/>
          </a:p>
          <a:p>
            <a:r>
              <a:rPr lang="th-TH" dirty="0"/>
              <a:t>    2.1 การคำนวณค่าใช้จ่าย</a:t>
            </a:r>
            <a:endParaRPr lang="th-TH" dirty="0" smtClean="0"/>
          </a:p>
          <a:p>
            <a:r>
              <a:rPr lang="th-TH" dirty="0" smtClean="0"/>
              <a:t> </a:t>
            </a:r>
          </a:p>
          <a:p>
            <a:r>
              <a:rPr lang="th-TH" dirty="0"/>
              <a:t>3. </a:t>
            </a:r>
            <a:r>
              <a:rPr lang="th-TH" dirty="0" smtClean="0"/>
              <a:t>การ</a:t>
            </a:r>
            <a:r>
              <a:rPr lang="th-TH" dirty="0"/>
              <a:t>ออกแบบรายงาน</a:t>
            </a:r>
            <a:endParaRPr lang="th-TH" dirty="0" smtClean="0"/>
          </a:p>
          <a:p>
            <a:r>
              <a:rPr lang="th-TH" dirty="0"/>
              <a:t>    3.1 รายงานการเช่า</a:t>
            </a:r>
            <a:endParaRPr lang="th-TH" dirty="0" smtClean="0"/>
          </a:p>
          <a:p>
            <a:r>
              <a:rPr lang="th-TH" dirty="0"/>
              <a:t>    </a:t>
            </a:r>
            <a:r>
              <a:rPr lang="th-TH" dirty="0" smtClean="0"/>
              <a:t>3.2 </a:t>
            </a:r>
            <a:r>
              <a:rPr lang="th-TH" dirty="0"/>
              <a:t>รายงานการชำระ</a:t>
            </a:r>
            <a:r>
              <a:rPr lang="th-TH" dirty="0" smtClean="0"/>
              <a:t>ค่าใช้จ่าย</a:t>
            </a:r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1428728" y="642918"/>
            <a:ext cx="35719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/>
              <a:t>ขอบเขตของระบบงาน</a:t>
            </a:r>
            <a:endParaRPr lang="th-TH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57356" y="214290"/>
            <a:ext cx="578647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Use Case Document </a:t>
            </a:r>
            <a:r>
              <a:rPr lang="th-TH" dirty="0" smtClean="0"/>
              <a:t>การคำนวณค่าใช้จ่าย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857231"/>
            <a:ext cx="6643734" cy="581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511156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Class Diagram </a:t>
            </a:r>
            <a:r>
              <a:rPr lang="th-TH" dirty="0" smtClean="0"/>
              <a:t>การคำนวณค่าใช้จ่าย</a:t>
            </a:r>
            <a:endParaRPr lang="th-TH" dirty="0"/>
          </a:p>
        </p:txBody>
      </p:sp>
      <p:pic>
        <p:nvPicPr>
          <p:cNvPr id="4" name="รูปภาพ 3" descr="CLASS_คำนวณค่าใช้จ่าย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2" y="571480"/>
            <a:ext cx="9061455" cy="6286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ites.google.com/site/dormitorymanagement/_/rsrc/1284131423900/3-2/3-1flowchart-kar-khea-phak/fc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0"/>
            <a:ext cx="5778719" cy="664371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357166"/>
            <a:ext cx="35719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Flowchart  </a:t>
            </a:r>
            <a:r>
              <a:rPr lang="th-TH" dirty="0" smtClean="0"/>
              <a:t>การเข้าพักหอพัก</a:t>
            </a:r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1428736"/>
            <a:ext cx="3357585" cy="41549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400" dirty="0"/>
              <a:t>1. เริ่มจากผู้ใช้ค้นหาข้อมูลห้องว่าง ตรวจสอบสถานะของห้องว่าว่างหรือไม่ จากแฟ้มข้อมูลห้องพัก</a:t>
            </a:r>
            <a:endParaRPr lang="th-TH" sz="2400" dirty="0" smtClean="0"/>
          </a:p>
          <a:p>
            <a:r>
              <a:rPr lang="th-TH" sz="2400" dirty="0"/>
              <a:t>2. ถ้ามีห้องว่างก็จะทำสัญญา ถ้าไม่มีห้องว่างก็ทำการจอง</a:t>
            </a:r>
            <a:endParaRPr lang="th-TH" sz="2400" dirty="0" smtClean="0"/>
          </a:p>
          <a:p>
            <a:r>
              <a:rPr lang="th-TH" sz="2400" dirty="0"/>
              <a:t>3. รับชำระเงินค่าประกัน</a:t>
            </a:r>
            <a:endParaRPr lang="th-TH" sz="2400" dirty="0" smtClean="0"/>
          </a:p>
          <a:p>
            <a:r>
              <a:rPr lang="th-TH" sz="2400" dirty="0"/>
              <a:t>4. ทำการบันทึกและออกใบเสร็จ</a:t>
            </a:r>
            <a:endParaRPr lang="th-TH" sz="2400" dirty="0" smtClean="0"/>
          </a:p>
          <a:p>
            <a:r>
              <a:rPr lang="th-TH" sz="2400" dirty="0"/>
              <a:t>5.จบการทำงาน</a:t>
            </a:r>
            <a:endParaRPr lang="th-TH" sz="2400" dirty="0" smtClean="0"/>
          </a:p>
          <a:p>
            <a:r>
              <a:rPr lang="th-TH" sz="2400" dirty="0"/>
              <a:t>6. เจ้าของห้องพักจะได้รับรายงานข้อมูลห้องพัก และข้อมูลการเข้าพัก</a:t>
            </a:r>
            <a:endParaRPr lang="th-TH" sz="2400" dirty="0" smtClean="0"/>
          </a:p>
          <a:p>
            <a:endParaRPr lang="th-TH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sites.google.com/site/dormitorymanagement/_/rsrc/1284131257415/3-2/3-flowchart-kar-cxng/f4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3477" y="214290"/>
            <a:ext cx="6349117" cy="65008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357166"/>
            <a:ext cx="35719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Flowchart  </a:t>
            </a:r>
            <a:r>
              <a:rPr lang="th-TH" dirty="0" smtClean="0"/>
              <a:t>การจอง</a:t>
            </a:r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1428736"/>
            <a:ext cx="3500462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400" dirty="0"/>
              <a:t>1. เริ่มจากผู้ใช้คีย์หมายเลขห้องพัก โดยดึงข้อมูลมาจากแฟ้มข้อมูลห้องพัก</a:t>
            </a:r>
            <a:endParaRPr lang="th-TH" sz="2400" dirty="0" smtClean="0"/>
          </a:p>
          <a:p>
            <a:r>
              <a:rPr lang="th-TH" sz="2400" dirty="0"/>
              <a:t>2. จ่ายเงินค่าประกัน</a:t>
            </a:r>
            <a:endParaRPr lang="th-TH" sz="2400" dirty="0" smtClean="0"/>
          </a:p>
          <a:p>
            <a:r>
              <a:rPr lang="th-TH" sz="2400" dirty="0"/>
              <a:t>3. บันทึกข้อมูลและทำการพิมพ์ใบเสร็จ</a:t>
            </a:r>
            <a:endParaRPr lang="th-TH" sz="2400" dirty="0" smtClean="0"/>
          </a:p>
          <a:p>
            <a:r>
              <a:rPr lang="th-TH" sz="2400" dirty="0"/>
              <a:t>4. จบการทำงาน</a:t>
            </a:r>
            <a:endParaRPr lang="th-TH" sz="2400" dirty="0" smtClean="0"/>
          </a:p>
          <a:p>
            <a:r>
              <a:rPr lang="th-TH" sz="2400" dirty="0"/>
              <a:t>5. เจ้าของหอพักจะได้รับข้อมูลการจอง</a:t>
            </a:r>
            <a:endParaRPr lang="th-TH" sz="2400" dirty="0" smtClean="0"/>
          </a:p>
          <a:p>
            <a:endParaRPr lang="th-TH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ites.google.com/site/dormitorymanagement/_/rsrc/1284131640853/3-2/3-2flowchart-kar-yay-xxk/fc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14290"/>
            <a:ext cx="5000660" cy="64473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357166"/>
            <a:ext cx="35719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Flowchart  </a:t>
            </a:r>
            <a:r>
              <a:rPr lang="th-TH" dirty="0" smtClean="0"/>
              <a:t>การย้ายออก</a:t>
            </a:r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1428736"/>
            <a:ext cx="3786214" cy="45243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400" dirty="0"/>
              <a:t>1. เริ่มจากผู้ใช้ค้นหาข้อมูลห้องพัก ตรวจสอบความเสียหายของห้องพักว่ามีความเสียหายหรือไม่</a:t>
            </a:r>
            <a:endParaRPr lang="th-TH" sz="2400" dirty="0" smtClean="0"/>
          </a:p>
          <a:p>
            <a:r>
              <a:rPr lang="th-TH" sz="2400" dirty="0"/>
              <a:t>2. ถ้าห้องมีความเสียหายก็จะคำนวณค่าปรับ ถ้าไม่มีก็คืนเงินประกันและออกใบเสร็จ</a:t>
            </a:r>
            <a:endParaRPr lang="th-TH" sz="2400" dirty="0" smtClean="0"/>
          </a:p>
          <a:p>
            <a:r>
              <a:rPr lang="th-TH" sz="2400" dirty="0"/>
              <a:t>3. หักเงินค่าประกัน</a:t>
            </a:r>
            <a:endParaRPr lang="th-TH" sz="2400" dirty="0" smtClean="0"/>
          </a:p>
          <a:p>
            <a:r>
              <a:rPr lang="th-TH" sz="2400" dirty="0"/>
              <a:t>4. ทำการบันทึกและออกใบเสร็จ</a:t>
            </a:r>
            <a:endParaRPr lang="th-TH" sz="2400" dirty="0" smtClean="0"/>
          </a:p>
          <a:p>
            <a:r>
              <a:rPr lang="th-TH" sz="2400" dirty="0"/>
              <a:t>5.จบการทำงาน</a:t>
            </a:r>
            <a:endParaRPr lang="th-TH" sz="2400" dirty="0" smtClean="0"/>
          </a:p>
          <a:p>
            <a:r>
              <a:rPr lang="th-TH" sz="2400" dirty="0"/>
              <a:t>6. เจ้าของหอพักได้รับรายงานข้อมูลห้องพัก และข้อมูลการย้ายออก</a:t>
            </a:r>
            <a:endParaRPr lang="th-TH" sz="2400" dirty="0" smtClean="0"/>
          </a:p>
          <a:p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sites.google.com/site/dormitorymanagement/_/rsrc/1284132071168/3-2/3-4-flowchart-kar-khanwn-kha-chi-cay/fc4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0738" y="214314"/>
            <a:ext cx="5330418" cy="66437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0"/>
            <a:ext cx="421484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Flowchart  </a:t>
            </a:r>
            <a:r>
              <a:rPr lang="th-TH" dirty="0" smtClean="0"/>
              <a:t>การคำนวณค่าใช้จ่าย</a:t>
            </a:r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571480"/>
            <a:ext cx="4786346" cy="41549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400" dirty="0"/>
              <a:t>1. เริ่มต้นที่ผู้ใช้งานทำการคีย์หมายเลขห้องจากแฟ้มข้อมูลห้องพัก</a:t>
            </a:r>
            <a:endParaRPr lang="th-TH" sz="2400" dirty="0" smtClean="0"/>
          </a:p>
          <a:p>
            <a:r>
              <a:rPr lang="th-TH" sz="2400" dirty="0"/>
              <a:t>2. ระบบทำการคำนวณค่าบริการ โดยดึงข้อมูลมาจากแฟ้มข้อมูลค่าใช้จ่าย</a:t>
            </a:r>
            <a:endParaRPr lang="th-TH" sz="2400" dirty="0" smtClean="0"/>
          </a:p>
          <a:p>
            <a:r>
              <a:rPr lang="th-TH" sz="2400" dirty="0"/>
              <a:t>3. เงื่อนไขในการรับชำระเงินโดยผู้ใช้ระบบทำการตรวจการรับชำระเงินโดยตรวจสอบเงินทอนว่ามีการแสดงเงินทอนหรือไม่ ถ้ามีต้องการแสดงเงินทอนแก่ลูกค้าก่อนหรือถ้าไม่มีเงินทอนก็จะทำการ บันทึกการรับชำระเงินลงในแฟ้มข้อมูลการรับชำระเงิน</a:t>
            </a:r>
            <a:endParaRPr lang="th-TH" sz="2400" dirty="0" smtClean="0"/>
          </a:p>
          <a:p>
            <a:r>
              <a:rPr lang="th-TH" sz="2400" dirty="0"/>
              <a:t>4. จบการทำงาน</a:t>
            </a:r>
            <a:endParaRPr lang="th-TH" sz="2400" dirty="0" smtClean="0"/>
          </a:p>
          <a:p>
            <a:r>
              <a:rPr lang="th-TH" sz="2400" dirty="0"/>
              <a:t>5. เจ้าของหอพักจะได้รับรายงานการชำระเงิน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695" y="806968"/>
            <a:ext cx="8853899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 </a:t>
            </a:r>
            <a:r>
              <a:rPr lang="th-TH" dirty="0" smtClean="0"/>
              <a:t>คือ การเขียนอธิบายการทำงานในแต่ละ </a:t>
            </a:r>
            <a:r>
              <a:rPr lang="en-US" dirty="0" smtClean="0"/>
              <a:t>Use Case </a:t>
            </a:r>
            <a:r>
              <a:rPr lang="th-TH" dirty="0" smtClean="0"/>
              <a:t>อย่างละเอียด </a:t>
            </a:r>
            <a:br>
              <a:rPr lang="th-TH" dirty="0" smtClean="0"/>
            </a:br>
            <a:r>
              <a:rPr lang="th-TH" dirty="0" smtClean="0"/>
              <a:t> เพื่อให้เป็นตัวกลางในการสื่อสารกันระหว่างผู้วิเคราะห์ระบบกับผู้พัฒนาโปรแกรม</a:t>
            </a:r>
          </a:p>
          <a:p>
            <a:r>
              <a:rPr lang="th-TH" dirty="0" smtClean="0"/>
              <a:t>-</a:t>
            </a:r>
            <a:r>
              <a:rPr lang="en-US" dirty="0" smtClean="0"/>
              <a:t> Use Case ID </a:t>
            </a:r>
            <a:r>
              <a:rPr lang="th-TH" dirty="0" smtClean="0"/>
              <a:t>คือ หมายเลขลำดับของกิจกรรม</a:t>
            </a:r>
          </a:p>
          <a:p>
            <a:r>
              <a:rPr lang="th-TH" dirty="0" smtClean="0"/>
              <a:t>-</a:t>
            </a:r>
            <a:r>
              <a:rPr lang="en-US" dirty="0" smtClean="0"/>
              <a:t> Use Case Name </a:t>
            </a:r>
            <a:r>
              <a:rPr lang="th-TH" dirty="0" smtClean="0"/>
              <a:t>คือ ชื่อของ</a:t>
            </a:r>
            <a:r>
              <a:rPr lang="th-TH" dirty="0" err="1" smtClean="0"/>
              <a:t>ยูสเคส</a:t>
            </a:r>
            <a:endParaRPr lang="th-TH" dirty="0" smtClean="0"/>
          </a:p>
          <a:p>
            <a:r>
              <a:rPr lang="th-TH" dirty="0" smtClean="0"/>
              <a:t>-</a:t>
            </a:r>
            <a:r>
              <a:rPr lang="en-US" dirty="0" smtClean="0"/>
              <a:t> Actor </a:t>
            </a:r>
            <a:r>
              <a:rPr lang="th-TH" dirty="0" smtClean="0"/>
              <a:t>คือ ชื่อของผู้แสดง ที่มีความสัมพันธ์ใน</a:t>
            </a:r>
            <a:r>
              <a:rPr lang="th-TH" dirty="0" err="1" smtClean="0"/>
              <a:t>ยูสเคส</a:t>
            </a:r>
            <a:r>
              <a:rPr lang="th-TH" dirty="0" smtClean="0"/>
              <a:t>ที่ถูกอธิบาย</a:t>
            </a:r>
            <a:br>
              <a:rPr lang="th-TH" dirty="0" smtClean="0"/>
            </a:br>
            <a:r>
              <a:rPr lang="en-US" dirty="0" smtClean="0"/>
              <a:t>- Purpose</a:t>
            </a:r>
            <a:r>
              <a:rPr lang="th-TH" dirty="0" smtClean="0"/>
              <a:t> คือ วัตถุประสงค์หลักของ</a:t>
            </a:r>
            <a:r>
              <a:rPr lang="th-TH" dirty="0" err="1" smtClean="0"/>
              <a:t>ยูสเคส</a:t>
            </a:r>
            <a:endParaRPr lang="th-TH" dirty="0" smtClean="0"/>
          </a:p>
          <a:p>
            <a:r>
              <a:rPr lang="th-TH" dirty="0" smtClean="0"/>
              <a:t>-</a:t>
            </a:r>
            <a:r>
              <a:rPr lang="en-US" dirty="0" smtClean="0"/>
              <a:t> Level  </a:t>
            </a:r>
            <a:r>
              <a:rPr lang="th-TH" dirty="0" smtClean="0"/>
              <a:t>คือ ประเภทของ</a:t>
            </a:r>
            <a:r>
              <a:rPr lang="th-TH" dirty="0" err="1" smtClean="0"/>
              <a:t>ยูสเคส</a:t>
            </a:r>
            <a:r>
              <a:rPr lang="th-TH" dirty="0" smtClean="0"/>
              <a:t> มี 3 ประเภท คือ </a:t>
            </a:r>
            <a:r>
              <a:rPr lang="en-US" dirty="0" smtClean="0"/>
              <a:t>Base Use Case, </a:t>
            </a:r>
            <a:br>
              <a:rPr lang="en-US" dirty="0" smtClean="0"/>
            </a:br>
            <a:r>
              <a:rPr lang="en-US" dirty="0" smtClean="0"/>
              <a:t>  Include Use Case, Extend Use Case</a:t>
            </a:r>
          </a:p>
          <a:p>
            <a:r>
              <a:rPr lang="en-US" dirty="0" smtClean="0"/>
              <a:t>- Pre Conditions </a:t>
            </a:r>
            <a:r>
              <a:rPr lang="th-TH" dirty="0" smtClean="0"/>
              <a:t>คือ เงื่อนไขหรือสิ่งที่จะต้องทำก่อนที่จะเกิด</a:t>
            </a:r>
            <a:r>
              <a:rPr lang="th-TH" dirty="0" err="1" smtClean="0"/>
              <a:t>ยูสเคส</a:t>
            </a:r>
            <a:endParaRPr lang="th-TH" dirty="0" smtClean="0"/>
          </a:p>
          <a:p>
            <a:r>
              <a:rPr lang="th-TH" dirty="0" smtClean="0"/>
              <a:t>-  </a:t>
            </a:r>
            <a:r>
              <a:rPr lang="en-US" dirty="0" smtClean="0"/>
              <a:t>Post Conditions </a:t>
            </a:r>
            <a:r>
              <a:rPr lang="th-TH" dirty="0" smtClean="0"/>
              <a:t>คือ สิ่งที่เกิดขึ้น หลังจากทำ</a:t>
            </a:r>
            <a:r>
              <a:rPr lang="th-TH" dirty="0" err="1" smtClean="0"/>
              <a:t>ยูสเคส</a:t>
            </a:r>
            <a:r>
              <a:rPr lang="th-TH" dirty="0" smtClean="0"/>
              <a:t>เสร็จสิ้นแล้ว</a:t>
            </a:r>
          </a:p>
          <a:p>
            <a:r>
              <a:rPr lang="th-TH" dirty="0" smtClean="0"/>
              <a:t>-  </a:t>
            </a:r>
            <a:r>
              <a:rPr lang="en-US" dirty="0" smtClean="0"/>
              <a:t>Main Flows </a:t>
            </a:r>
            <a:r>
              <a:rPr lang="th-TH" dirty="0" smtClean="0"/>
              <a:t>คือ ขั้นตอนการทำงานของ</a:t>
            </a:r>
            <a:r>
              <a:rPr lang="th-TH" dirty="0" err="1" smtClean="0"/>
              <a:t>ยูสเคส</a:t>
            </a:r>
            <a:endParaRPr lang="th-TH" dirty="0" smtClean="0"/>
          </a:p>
          <a:p>
            <a:r>
              <a:rPr lang="th-TH" dirty="0" smtClean="0"/>
              <a:t>-  </a:t>
            </a:r>
            <a:r>
              <a:rPr lang="en-US" dirty="0" smtClean="0"/>
              <a:t>Alternate Condition </a:t>
            </a:r>
            <a:r>
              <a:rPr lang="th-TH" dirty="0" smtClean="0"/>
              <a:t>คือ เหตุการณ์ที่อาจเกิดขึ้นได้ แล้วส่งผลให้ </a:t>
            </a:r>
            <a:r>
              <a:rPr lang="en-US" dirty="0" smtClean="0"/>
              <a:t>Use Case 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>   นี้ไม่สามารถดำเนินกิจกรรมต่อไปได้</a:t>
            </a: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191136"/>
            <a:ext cx="728667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dirty="0" smtClean="0"/>
              <a:t>คำอธิบายยู</a:t>
            </a:r>
            <a:r>
              <a:rPr lang="th-TH" dirty="0" err="1" smtClean="0"/>
              <a:t>เคส</a:t>
            </a:r>
            <a:r>
              <a:rPr lang="th-TH" dirty="0" smtClean="0"/>
              <a:t>ไดอะแกรม (</a:t>
            </a:r>
            <a:r>
              <a:rPr lang="en-US" dirty="0" smtClean="0"/>
              <a:t>Use Case Documentation)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QB1c5FnqNZk/UHH0wlh7TfI/AAAAAAAAADY/XTmXfWGZF-s/s640/ScreenShot02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481205" y="1214422"/>
            <a:ext cx="8662795" cy="51435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191136"/>
            <a:ext cx="757242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dirty="0" smtClean="0"/>
              <a:t>ตัวอย่าง คำอธิบายยู</a:t>
            </a:r>
            <a:r>
              <a:rPr lang="th-TH" dirty="0" err="1" smtClean="0"/>
              <a:t>เคส</a:t>
            </a:r>
            <a:r>
              <a:rPr lang="th-TH" dirty="0" smtClean="0"/>
              <a:t>ไดอะแกรม (</a:t>
            </a:r>
            <a:r>
              <a:rPr lang="en-US" dirty="0" smtClean="0"/>
              <a:t>Use Case Documentation)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1736" y="285728"/>
            <a:ext cx="421484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Use Case Diagram  </a:t>
            </a:r>
            <a:r>
              <a:rPr lang="th-TH" dirty="0" smtClean="0"/>
              <a:t>การเข้าพัก</a:t>
            </a:r>
            <a:endParaRPr lang="th-TH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736"/>
            <a:ext cx="7140919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446</Words>
  <Application>Microsoft Office PowerPoint</Application>
  <PresentationFormat>นำเสนอทางหน้าจอ (4:3)</PresentationFormat>
  <Paragraphs>81</Paragraphs>
  <Slides>21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21</vt:i4>
      </vt:variant>
    </vt:vector>
  </HeadingPairs>
  <TitlesOfParts>
    <vt:vector size="22" baseType="lpstr">
      <vt:lpstr>ชุดรูปแบบของ Office</vt:lpstr>
      <vt:lpstr>Example Class Diagram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Multiplicity Indicators (Cardinality ratio )</vt:lpstr>
      <vt:lpstr>Class Diagram การเข้าพัก</vt:lpstr>
      <vt:lpstr>ภาพนิ่ง 13</vt:lpstr>
      <vt:lpstr>ภาพนิ่ง 14</vt:lpstr>
      <vt:lpstr>Class Diagram การย้ายออก</vt:lpstr>
      <vt:lpstr>ภาพนิ่ง 16</vt:lpstr>
      <vt:lpstr>ภาพนิ่ง 17</vt:lpstr>
      <vt:lpstr>Class Diagram การจอง</vt:lpstr>
      <vt:lpstr>ภาพนิ่ง 19</vt:lpstr>
      <vt:lpstr>ภาพนิ่ง 20</vt:lpstr>
      <vt:lpstr>Class Diagram การคำนวณค่าใช้จ่าย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Use Case Diagram</dc:title>
  <dc:creator>kedkarn</dc:creator>
  <cp:lastModifiedBy>kedkarn</cp:lastModifiedBy>
  <cp:revision>34</cp:revision>
  <dcterms:created xsi:type="dcterms:W3CDTF">2013-01-15T20:42:09Z</dcterms:created>
  <dcterms:modified xsi:type="dcterms:W3CDTF">2013-01-24T21:54:43Z</dcterms:modified>
</cp:coreProperties>
</file>